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86" r:id="rId5"/>
    <p:sldId id="285" r:id="rId6"/>
    <p:sldId id="287" r:id="rId7"/>
    <p:sldId id="288" r:id="rId8"/>
    <p:sldId id="289" r:id="rId9"/>
    <p:sldId id="267" r:id="rId10"/>
    <p:sldId id="290" r:id="rId11"/>
    <p:sldId id="270" r:id="rId12"/>
    <p:sldId id="273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90AD2-7C64-43D1-8713-C3617F97EE2B}" type="datetimeFigureOut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DD129-F220-44EB-92BF-83453754A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E7F87-0F66-42C0-BFA7-512F73A97579}" type="datetimeFigureOut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1B991-6C95-4AD4-83F2-AC2A1FC5CF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1B991-6C95-4AD4-83F2-AC2A1FC5CFE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1B991-6C95-4AD4-83F2-AC2A1FC5CFE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1B991-6C95-4AD4-83F2-AC2A1FC5CFE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1B991-6C95-4AD4-83F2-AC2A1FC5CFE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1B991-6C95-4AD4-83F2-AC2A1FC5CFE7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1B991-6C95-4AD4-83F2-AC2A1FC5CFE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1B991-6C95-4AD4-83F2-AC2A1FC5CFE7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1B991-6C95-4AD4-83F2-AC2A1FC5CFE7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6881-44A4-4E41-90CB-23CDA1AA439C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DFD4-31B2-4FAA-BCBA-D93FE2028387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A945-E6A3-456A-A29D-7850FCA9C888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B68AC-97BE-4A13-B2E6-6868F84A6EAF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A4450-E437-4E3C-BA2C-499D38FC44E6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C57C-896B-4330-AEAB-C01A86BC8D8F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1305-2511-4B32-8684-612D4143784E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D816-E6F2-4864-B724-E95486E77552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F79D6-A444-46D7-975F-DDD264EA5BF5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22068-8470-4EA9-9B5F-B234192C2DCA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C252E-5E9A-4B67-8F1B-1956D0EFA919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AFDA9-26B7-417C-80D5-96FBC3157A56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488E5-83AF-420D-8DB2-3B77C140B560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BCF38-4874-4A6B-AFC7-D058DF9D9A91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5398-2E8A-4BF9-886B-B200A1869DFE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FE49E-1E91-4BD7-AC22-BAE0A9AA4FF8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0D8-41E1-46FD-B64A-17079E1A87A6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3A3A-80E0-40D1-B2B2-03B1CF52B091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D729-9FE0-4D13-93E5-C81C6625EC2C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D7C94-AAFD-4EBE-9464-78254F628FE3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7897-CC93-4B12-9AE8-BA584757F475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71A6-1499-474E-92A3-6C010E0A779D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F301C-D881-4634-B766-C60643254FF6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AFCBF8-894F-4F25-8B30-0FFC9FB429AB}" type="datetime1">
              <a:rPr lang="en-US" smtClean="0"/>
              <a:pPr/>
              <a:t>5/31/2013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dirty="0" smtClean="0"/>
              <a:t>© 2011 Vince See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974E2C-4990-4C89-9D48-F6D43014810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85926"/>
            <a:ext cx="7851648" cy="1714512"/>
          </a:xfrm>
        </p:spPr>
        <p:txBody>
          <a:bodyPr>
            <a:noAutofit/>
          </a:bodyPr>
          <a:lstStyle/>
          <a:p>
            <a:r>
              <a:rPr lang="en-US" sz="6000" dirty="0" smtClean="0"/>
              <a:t>An overview of competition scenario of Malaysia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14752"/>
            <a:ext cx="7854696" cy="1928826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Alice Pham</a:t>
            </a:r>
            <a:endParaRPr lang="en-US" dirty="0" smtClean="0"/>
          </a:p>
          <a:p>
            <a:pPr algn="r"/>
            <a:r>
              <a:rPr lang="en-US" sz="2000" dirty="0" smtClean="0"/>
              <a:t>Director, CUTS  Hanoi Resource Centre - Vietnam</a:t>
            </a:r>
            <a:endParaRPr lang="en-US" sz="2000" dirty="0" smtClean="0"/>
          </a:p>
          <a:p>
            <a:pPr algn="r"/>
            <a:r>
              <a:rPr lang="en-US" sz="2000" dirty="0" smtClean="0"/>
              <a:t>8</a:t>
            </a:r>
            <a:r>
              <a:rPr lang="en-US" sz="2000" dirty="0" smtClean="0"/>
              <a:t> June 2013</a:t>
            </a:r>
            <a:endParaRPr lang="en-US" sz="2000" dirty="0" smtClean="0"/>
          </a:p>
          <a:p>
            <a:pPr algn="r"/>
            <a:r>
              <a:rPr lang="en-US" sz="2000" dirty="0" smtClean="0"/>
              <a:t>Kuala Lumpur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reported </a:t>
            </a:r>
            <a:r>
              <a:rPr lang="en-US" dirty="0" smtClean="0"/>
              <a:t>cases:</a:t>
            </a:r>
          </a:p>
          <a:p>
            <a:pPr lvl="1"/>
            <a:r>
              <a:rPr lang="en-US" dirty="0" smtClean="0"/>
              <a:t>The Cameron Highlands Floriculturist Association (CHFA) </a:t>
            </a:r>
            <a:r>
              <a:rPr lang="en-US" dirty="0" smtClean="0"/>
              <a:t>Case</a:t>
            </a:r>
          </a:p>
          <a:p>
            <a:pPr lvl="1"/>
            <a:r>
              <a:rPr lang="en-US" dirty="0" smtClean="0"/>
              <a:t>The MAS-</a:t>
            </a:r>
            <a:r>
              <a:rPr lang="en-US" dirty="0" err="1" smtClean="0"/>
              <a:t>AirAsia</a:t>
            </a:r>
            <a:r>
              <a:rPr lang="en-US" dirty="0" smtClean="0"/>
              <a:t> Share Swap and CCF Agreement </a:t>
            </a:r>
            <a:r>
              <a:rPr lang="en-US" dirty="0" smtClean="0"/>
              <a:t>Case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Master Builders Association Malaysia (MBAM</a:t>
            </a:r>
            <a:r>
              <a:rPr lang="en-US" dirty="0" smtClean="0"/>
              <a:t>) case</a:t>
            </a:r>
          </a:p>
          <a:p>
            <a:pPr lvl="1"/>
            <a:r>
              <a:rPr lang="en-US" dirty="0" smtClean="0"/>
              <a:t>The poultry industry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Awareness raising in the communities</a:t>
            </a:r>
            <a:endParaRPr lang="en-US" dirty="0" smtClean="0"/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edia engagement</a:t>
            </a:r>
          </a:p>
          <a:p>
            <a:r>
              <a:rPr lang="en-US" dirty="0" smtClean="0"/>
              <a:t>Start-up challenges for a young competition authorities: Capacity building, Prioritization of cases, Building reputation &amp; credibility, Garnering public support, etc</a:t>
            </a:r>
          </a:p>
          <a:p>
            <a:r>
              <a:rPr lang="en-US" dirty="0" smtClean="0"/>
              <a:t>Advocacy with other government bodies</a:t>
            </a:r>
          </a:p>
          <a:p>
            <a:r>
              <a:rPr lang="en-US" dirty="0" smtClean="0"/>
              <a:t>Scarcity of information and data</a:t>
            </a:r>
          </a:p>
          <a:p>
            <a:r>
              <a:rPr lang="en-US" dirty="0" smtClean="0"/>
              <a:t>Challenges posed by globalization, integration &amp; international cooperation   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/>
              <a:t>Thank </a:t>
            </a:r>
            <a:r>
              <a:rPr lang="en-US" sz="6600" b="1" dirty="0" smtClean="0"/>
              <a:t>you for your attention!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For feedback or comments: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ap@cuts.org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Economy &amp; Market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Population of </a:t>
            </a:r>
            <a:r>
              <a:rPr lang="en-US" dirty="0" smtClean="0"/>
              <a:t>28.86m </a:t>
            </a:r>
            <a:r>
              <a:rPr lang="en-US" dirty="0" smtClean="0"/>
              <a:t>(</a:t>
            </a:r>
            <a:r>
              <a:rPr lang="en-US" dirty="0" smtClean="0"/>
              <a:t>2011) (World Bank)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70% approx of population in West Malaysia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01052"/>
            <a:ext cx="4389115" cy="384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215370" cy="796908"/>
          </a:xfrm>
        </p:spPr>
        <p:txBody>
          <a:bodyPr>
            <a:noAutofit/>
          </a:bodyPr>
          <a:lstStyle/>
          <a:p>
            <a:r>
              <a:rPr lang="en-US" dirty="0" smtClean="0"/>
              <a:t>National </a:t>
            </a:r>
            <a:r>
              <a:rPr lang="en-US" dirty="0" smtClean="0"/>
              <a:t>Economy </a:t>
            </a:r>
            <a:r>
              <a:rPr lang="en-US" dirty="0" smtClean="0"/>
              <a:t>&amp;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8186766" cy="4768865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 smtClean="0"/>
              <a:t>Middle income </a:t>
            </a:r>
            <a:r>
              <a:rPr lang="en-US" sz="3300" dirty="0" smtClean="0"/>
              <a:t>country (</a:t>
            </a:r>
            <a:r>
              <a:rPr lang="en-AU" sz="3300" dirty="0" smtClean="0"/>
              <a:t>per capita GDP of slightly more than US$ 8,600 in </a:t>
            </a:r>
            <a:r>
              <a:rPr lang="en-AU" sz="3300" dirty="0" smtClean="0"/>
              <a:t>2010)</a:t>
            </a:r>
            <a:endParaRPr lang="en-US" sz="3300" dirty="0" smtClean="0"/>
          </a:p>
          <a:p>
            <a:r>
              <a:rPr lang="en-GB" altLang="ko-KR" sz="3300" dirty="0" smtClean="0">
                <a:cs typeface="Times New Roman" pitchFamily="18" charset="0"/>
              </a:rPr>
              <a:t>One </a:t>
            </a:r>
            <a:r>
              <a:rPr lang="en-GB" altLang="ko-KR" sz="3300" dirty="0" smtClean="0">
                <a:cs typeface="Times New Roman" pitchFamily="18" charset="0"/>
              </a:rPr>
              <a:t>of the fastest-growing economies in the world in the last half a </a:t>
            </a:r>
            <a:r>
              <a:rPr lang="en-GB" altLang="ko-KR" sz="3300" dirty="0" smtClean="0">
                <a:cs typeface="Times New Roman" pitchFamily="18" charset="0"/>
              </a:rPr>
              <a:t>century</a:t>
            </a:r>
          </a:p>
          <a:p>
            <a:r>
              <a:rPr lang="en-GB" altLang="ko-KR" sz="3300" dirty="0" smtClean="0">
                <a:cs typeface="Times New Roman" pitchFamily="18" charset="0"/>
              </a:rPr>
              <a:t>Upgraded </a:t>
            </a:r>
            <a:r>
              <a:rPr lang="en-GB" altLang="ko-KR" sz="3300" dirty="0" smtClean="0">
                <a:cs typeface="Times New Roman" pitchFamily="18" charset="0"/>
              </a:rPr>
              <a:t>itself out of ‘traditional’ natural-resource industries (rubber and tin), first into other natural resources (palm oil), then into processed natural resources (processed palm oil), and then into manufacturing (electronics and </a:t>
            </a:r>
            <a:r>
              <a:rPr lang="en-GB" altLang="ko-KR" sz="3300" dirty="0" smtClean="0">
                <a:cs typeface="Times New Roman" pitchFamily="18" charset="0"/>
              </a:rPr>
              <a:t>others)</a:t>
            </a:r>
          </a:p>
          <a:p>
            <a:r>
              <a:rPr lang="en-GB" altLang="ko-KR" sz="3300" dirty="0" smtClean="0">
                <a:cs typeface="Times New Roman" pitchFamily="18" charset="0"/>
              </a:rPr>
              <a:t>World’s </a:t>
            </a:r>
            <a:r>
              <a:rPr lang="en-GB" altLang="ko-KR" sz="3300" dirty="0" smtClean="0">
                <a:cs typeface="Times New Roman" pitchFamily="18" charset="0"/>
              </a:rPr>
              <a:t>third highest share of high technology exports (as defined by the World Bank) in total manufactured exports – 40% as of </a:t>
            </a:r>
            <a:r>
              <a:rPr lang="en-GB" altLang="ko-KR" sz="3300" dirty="0" smtClean="0">
                <a:cs typeface="Times New Roman" pitchFamily="18" charset="0"/>
              </a:rPr>
              <a:t>2008</a:t>
            </a:r>
          </a:p>
          <a:p>
            <a:pPr lvl="3">
              <a:buNone/>
            </a:pPr>
            <a:r>
              <a:rPr lang="en-GB" altLang="ko-KR" sz="900" dirty="0" smtClean="0">
                <a:cs typeface="Times New Roman" pitchFamily="18" charset="0"/>
              </a:rPr>
              <a:t>				</a:t>
            </a:r>
          </a:p>
          <a:p>
            <a:pPr lvl="3">
              <a:buNone/>
            </a:pPr>
            <a:endParaRPr lang="en-GB" altLang="ko-KR" sz="900" dirty="0" smtClean="0">
              <a:cs typeface="Times New Roman" pitchFamily="18" charset="0"/>
            </a:endParaRPr>
          </a:p>
          <a:p>
            <a:pPr lvl="3">
              <a:buNone/>
            </a:pPr>
            <a:endParaRPr lang="en-GB" altLang="ko-KR" sz="900" dirty="0" smtClean="0">
              <a:cs typeface="Times New Roman" pitchFamily="18" charset="0"/>
            </a:endParaRPr>
          </a:p>
          <a:p>
            <a:pPr lvl="3">
              <a:buNone/>
            </a:pPr>
            <a:r>
              <a:rPr lang="en-GB" altLang="ko-KR" sz="900" dirty="0" smtClean="0">
                <a:cs typeface="Times New Roman" pitchFamily="18" charset="0"/>
              </a:rPr>
              <a:t>	</a:t>
            </a:r>
            <a:r>
              <a:rPr lang="en-GB" altLang="ko-KR" sz="900" dirty="0" smtClean="0">
                <a:cs typeface="Times New Roman" pitchFamily="18" charset="0"/>
              </a:rPr>
              <a:t>				</a:t>
            </a:r>
            <a:r>
              <a:rPr lang="en-GB" altLang="ko-KR" sz="1600" dirty="0" smtClean="0">
                <a:cs typeface="Times New Roman" pitchFamily="18" charset="0"/>
              </a:rPr>
              <a:t>(Source: </a:t>
            </a:r>
            <a:r>
              <a:rPr lang="en-US" altLang="ko-KR" sz="1600" dirty="0" smtClean="0">
                <a:cs typeface="Times New Roman" pitchFamily="18" charset="0"/>
              </a:rPr>
              <a:t>Ha-</a:t>
            </a:r>
            <a:r>
              <a:rPr lang="en-US" altLang="ko-KR" sz="1600" dirty="0" err="1" smtClean="0">
                <a:cs typeface="Times New Roman" pitchFamily="18" charset="0"/>
              </a:rPr>
              <a:t>Joon</a:t>
            </a:r>
            <a:r>
              <a:rPr lang="en-US" altLang="ko-KR" sz="1600" dirty="0" smtClean="0">
                <a:cs typeface="Times New Roman" pitchFamily="18" charset="0"/>
              </a:rPr>
              <a:t> </a:t>
            </a:r>
            <a:r>
              <a:rPr lang="en-US" altLang="ko-KR" sz="1600" dirty="0" smtClean="0">
                <a:cs typeface="Times New Roman" pitchFamily="18" charset="0"/>
              </a:rPr>
              <a:t>Chang , 2011 – UNDP Lecture)</a:t>
            </a:r>
            <a:endParaRPr lang="en-GB" altLang="ko-KR" sz="1600" dirty="0" smtClean="0"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Economy &amp;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Free market economy</a:t>
            </a:r>
          </a:p>
          <a:p>
            <a:r>
              <a:rPr lang="en-US" dirty="0" smtClean="0"/>
              <a:t>Strong government-led economic policy</a:t>
            </a:r>
          </a:p>
          <a:p>
            <a:r>
              <a:rPr lang="en-US" dirty="0" smtClean="0"/>
              <a:t>Prominent presence of government-linked companies</a:t>
            </a:r>
          </a:p>
          <a:p>
            <a:pPr lvl="1"/>
            <a:r>
              <a:rPr lang="en-US" dirty="0" smtClean="0"/>
              <a:t>PROTON (car manufacturing)</a:t>
            </a:r>
          </a:p>
          <a:p>
            <a:pPr lvl="1"/>
            <a:r>
              <a:rPr lang="en-US" dirty="0" smtClean="0"/>
              <a:t>MAS (airlines)</a:t>
            </a:r>
          </a:p>
          <a:p>
            <a:pPr lvl="1"/>
            <a:r>
              <a:rPr lang="en-US" dirty="0" smtClean="0"/>
              <a:t>TM and </a:t>
            </a:r>
            <a:r>
              <a:rPr lang="en-US" dirty="0" err="1" smtClean="0"/>
              <a:t>Axiata</a:t>
            </a:r>
            <a:r>
              <a:rPr lang="en-US" dirty="0" smtClean="0"/>
              <a:t> (telecommunications &amp; multimedia)</a:t>
            </a:r>
          </a:p>
          <a:p>
            <a:pPr lvl="1"/>
            <a:r>
              <a:rPr lang="en-US" dirty="0" err="1" smtClean="0"/>
              <a:t>Sime</a:t>
            </a:r>
            <a:r>
              <a:rPr lang="en-US" dirty="0" smtClean="0"/>
              <a:t> Darby (plantations)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600" dirty="0" smtClean="0"/>
              <a:t>Market Liberalization and Sector-Based Regulations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New Economic Policy (NEP)</a:t>
            </a:r>
          </a:p>
          <a:p>
            <a:r>
              <a:rPr lang="en-US" dirty="0" smtClean="0"/>
              <a:t>1983: “Malaysia Incorporated”</a:t>
            </a:r>
          </a:p>
          <a:p>
            <a:r>
              <a:rPr lang="en-US" dirty="0" smtClean="0"/>
              <a:t>1991: </a:t>
            </a:r>
            <a:r>
              <a:rPr lang="en-AU" dirty="0" smtClean="0"/>
              <a:t>Privatisation Master Plan (PMP</a:t>
            </a:r>
            <a:r>
              <a:rPr lang="en-AU" dirty="0" smtClean="0"/>
              <a:t>)</a:t>
            </a:r>
          </a:p>
          <a:p>
            <a:pPr>
              <a:buNone/>
            </a:pPr>
            <a:r>
              <a:rPr lang="en-AU" dirty="0" smtClean="0">
                <a:sym typeface="Wingdings" pitchFamily="2" charset="2"/>
              </a:rPr>
              <a:t> Creation </a:t>
            </a:r>
            <a:r>
              <a:rPr lang="en-AU" dirty="0" smtClean="0">
                <a:sym typeface="Wingdings" pitchFamily="2" charset="2"/>
              </a:rPr>
              <a:t>of sector-based regulations and </a:t>
            </a:r>
            <a:r>
              <a:rPr lang="en-AU" dirty="0" smtClean="0">
                <a:sym typeface="Wingdings" pitchFamily="2" charset="2"/>
              </a:rPr>
              <a:t>regulators</a:t>
            </a:r>
          </a:p>
          <a:p>
            <a:pPr lvl="1"/>
            <a:r>
              <a:rPr lang="en-AU" dirty="0" smtClean="0"/>
              <a:t>Communications and Multimedia Act </a:t>
            </a:r>
            <a:r>
              <a:rPr lang="en-AU" dirty="0" smtClean="0"/>
              <a:t>1996 (CMA 1998), </a:t>
            </a:r>
            <a:r>
              <a:rPr lang="en-GB" dirty="0" smtClean="0"/>
              <a:t>Communications and Multimedia Commission Act 1998 (CMCA)</a:t>
            </a:r>
            <a:r>
              <a:rPr lang="en-AU" dirty="0" smtClean="0"/>
              <a:t> </a:t>
            </a:r>
            <a:r>
              <a:rPr lang="en-AU" dirty="0" smtClean="0">
                <a:sym typeface="Wingdings" pitchFamily="2" charset="2"/>
              </a:rPr>
              <a:t> </a:t>
            </a:r>
            <a:r>
              <a:rPr lang="en-AU" dirty="0" smtClean="0"/>
              <a:t>Malaysian Communications and Multimedia Commission </a:t>
            </a:r>
            <a:r>
              <a:rPr lang="en-AU" dirty="0" smtClean="0"/>
              <a:t> (MCMC)</a:t>
            </a:r>
            <a:endParaRPr lang="en-US" dirty="0" smtClean="0"/>
          </a:p>
          <a:p>
            <a:pPr lvl="1"/>
            <a:r>
              <a:rPr lang="en-AU" dirty="0" smtClean="0"/>
              <a:t>Electricity Supply Act </a:t>
            </a:r>
            <a:r>
              <a:rPr lang="en-AU" dirty="0" smtClean="0"/>
              <a:t>1990, </a:t>
            </a:r>
            <a:r>
              <a:rPr lang="en-AU" dirty="0" smtClean="0"/>
              <a:t>Energy Commission Act </a:t>
            </a:r>
            <a:r>
              <a:rPr lang="en-AU" dirty="0" smtClean="0"/>
              <a:t>2001 (ECA 2001) </a:t>
            </a:r>
            <a:r>
              <a:rPr lang="en-AU" dirty="0" smtClean="0">
                <a:sym typeface="Wingdings" pitchFamily="2" charset="2"/>
              </a:rPr>
              <a:t> Energy Commission</a:t>
            </a:r>
            <a:endParaRPr lang="en-AU" dirty="0" smtClean="0"/>
          </a:p>
          <a:p>
            <a:pPr lvl="1"/>
            <a:r>
              <a:rPr lang="en-AU" dirty="0" smtClean="0"/>
              <a:t>Water Service Industry Act </a:t>
            </a:r>
            <a:r>
              <a:rPr lang="en-AU" dirty="0" smtClean="0"/>
              <a:t>2006 </a:t>
            </a:r>
            <a:r>
              <a:rPr lang="en-AU" dirty="0" smtClean="0">
                <a:sym typeface="Wingdings" pitchFamily="2" charset="2"/>
              </a:rPr>
              <a:t> National Water Services Commission</a:t>
            </a:r>
            <a:endParaRPr lang="en-US" dirty="0" smtClean="0"/>
          </a:p>
          <a:p>
            <a:endParaRPr lang="en-AU" dirty="0" smtClean="0">
              <a:sym typeface="Wingdings" pitchFamily="2" charset="2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Sectoral Approach to Competition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77500" lnSpcReduction="20000"/>
          </a:bodyPr>
          <a:lstStyle/>
          <a:p>
            <a:r>
              <a:rPr lang="en-US" sz="3400" dirty="0" smtClean="0"/>
              <a:t>MCMC issued 2 Guidelines &amp; 1 Process document in 2000</a:t>
            </a:r>
          </a:p>
          <a:p>
            <a:pPr lvl="1"/>
            <a:r>
              <a:rPr lang="en-AU" sz="3200" i="1" dirty="0" smtClean="0"/>
              <a:t>Guideline on Substantial Lessening of </a:t>
            </a:r>
            <a:r>
              <a:rPr lang="en-AU" sz="3200" i="1" dirty="0" smtClean="0"/>
              <a:t>Competition</a:t>
            </a:r>
            <a:endParaRPr lang="en-AU" sz="3200" dirty="0" smtClean="0"/>
          </a:p>
          <a:p>
            <a:pPr lvl="1"/>
            <a:r>
              <a:rPr lang="en-AU" sz="3200" i="1" dirty="0" smtClean="0"/>
              <a:t>Guideline </a:t>
            </a:r>
            <a:r>
              <a:rPr lang="en-AU" sz="3200" i="1" dirty="0" smtClean="0"/>
              <a:t>on Dominant Position in a Communications </a:t>
            </a:r>
            <a:r>
              <a:rPr lang="en-AU" sz="3200" i="1" dirty="0" smtClean="0"/>
              <a:t>Market</a:t>
            </a:r>
            <a:endParaRPr lang="en-AU" sz="3200" dirty="0" smtClean="0"/>
          </a:p>
          <a:p>
            <a:pPr lvl="1"/>
            <a:r>
              <a:rPr lang="en-AU" sz="3200" i="1" dirty="0" smtClean="0"/>
              <a:t>Process </a:t>
            </a:r>
            <a:r>
              <a:rPr lang="en-AU" sz="3200" i="1" dirty="0" smtClean="0"/>
              <a:t>for Assessing Allegations of Anti-Competitive </a:t>
            </a:r>
            <a:r>
              <a:rPr lang="en-AU" sz="3200" i="1" dirty="0" smtClean="0"/>
              <a:t>Conduct</a:t>
            </a:r>
          </a:p>
          <a:p>
            <a:r>
              <a:rPr lang="en-US" dirty="0" smtClean="0"/>
              <a:t>ECA2001, Art. 14: The Commission shall have the following functions: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(h) to </a:t>
            </a:r>
            <a:r>
              <a:rPr lang="en-US" i="1" dirty="0" smtClean="0"/>
              <a:t>promote and safeguard competition and fair and </a:t>
            </a:r>
            <a:r>
              <a:rPr lang="en-US" i="1" dirty="0" smtClean="0"/>
              <a:t>efficient market </a:t>
            </a:r>
            <a:r>
              <a:rPr lang="en-US" i="1" dirty="0" smtClean="0"/>
              <a:t>conduct or, in the absence of a competitive </a:t>
            </a:r>
            <a:r>
              <a:rPr lang="en-US" i="1" dirty="0" smtClean="0"/>
              <a:t>market, to </a:t>
            </a:r>
            <a:r>
              <a:rPr lang="en-US" i="1" dirty="0" smtClean="0"/>
              <a:t>prevent the misuse of monopoly or market </a:t>
            </a:r>
            <a:r>
              <a:rPr lang="en-US" i="1" dirty="0" smtClean="0"/>
              <a:t>power in </a:t>
            </a:r>
            <a:r>
              <a:rPr lang="en-US" i="1" dirty="0" smtClean="0"/>
              <a:t>respect of the generation, production, </a:t>
            </a:r>
            <a:r>
              <a:rPr lang="en-US" i="1" dirty="0" smtClean="0"/>
              <a:t>transmission, distribution </a:t>
            </a:r>
            <a:r>
              <a:rPr lang="en-US" i="1" dirty="0" smtClean="0"/>
              <a:t>and supply of electricity and the supply </a:t>
            </a:r>
            <a:r>
              <a:rPr lang="en-US" i="1" dirty="0" smtClean="0"/>
              <a:t>of gas </a:t>
            </a:r>
            <a:r>
              <a:rPr lang="en-US" i="1" dirty="0" smtClean="0"/>
              <a:t>through </a:t>
            </a:r>
            <a:r>
              <a:rPr lang="en-US" i="1" dirty="0" smtClean="0"/>
              <a:t>pipelines</a:t>
            </a:r>
            <a:endParaRPr lang="en-US" sz="66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dirty="0" smtClean="0"/>
              <a:t>Competition Policy and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577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2005: </a:t>
            </a:r>
            <a:r>
              <a:rPr lang="en-US" dirty="0" smtClean="0"/>
              <a:t>Fair Trade Practices Policy (FTTP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Objectives</a:t>
            </a:r>
          </a:p>
          <a:p>
            <a:pPr lvl="1"/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Trade Practices Prohibited</a:t>
            </a:r>
            <a:endParaRPr lang="en-US" dirty="0" smtClean="0"/>
          </a:p>
          <a:p>
            <a:pPr lvl="2"/>
            <a:r>
              <a:rPr lang="en-US" dirty="0" smtClean="0"/>
              <a:t>Abuse of Dominant Position</a:t>
            </a:r>
          </a:p>
          <a:p>
            <a:pPr lvl="2"/>
            <a:r>
              <a:rPr lang="en-US" dirty="0" smtClean="0"/>
              <a:t>Hard-core Cartels</a:t>
            </a:r>
          </a:p>
          <a:p>
            <a:pPr lvl="2"/>
            <a:r>
              <a:rPr lang="en-US" dirty="0" smtClean="0"/>
              <a:t>Anticompetitive practices</a:t>
            </a:r>
          </a:p>
          <a:p>
            <a:r>
              <a:rPr lang="en-US" dirty="0" smtClean="0"/>
              <a:t>Fair Trade Practices Commission (FTPC</a:t>
            </a:r>
            <a:r>
              <a:rPr lang="en-US" dirty="0" smtClean="0"/>
              <a:t>) &amp; </a:t>
            </a:r>
            <a:r>
              <a:rPr lang="en-US" dirty="0" smtClean="0"/>
              <a:t>Fair Trade Practices Appeal </a:t>
            </a:r>
            <a:r>
              <a:rPr lang="en-US" dirty="0" smtClean="0"/>
              <a:t>Tribunal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 2010: Competition Act &amp; Malaysian Competition Commission (</a:t>
            </a:r>
            <a:r>
              <a:rPr lang="en-US" dirty="0" err="1" smtClean="0">
                <a:sym typeface="Wingdings" pitchFamily="2" charset="2"/>
              </a:rPr>
              <a:t>MyCC</a:t>
            </a:r>
            <a:r>
              <a:rPr lang="en-US" dirty="0" smtClean="0">
                <a:sym typeface="Wingdings" pitchFamily="2" charset="2"/>
              </a:rPr>
              <a:t>) – </a:t>
            </a:r>
            <a:r>
              <a:rPr lang="en-US" u="sng" dirty="0" smtClean="0">
                <a:sym typeface="Wingdings" pitchFamily="2" charset="2"/>
              </a:rPr>
              <a:t>no more prohibition on unfair trade practices</a:t>
            </a:r>
            <a:endParaRPr lang="en-US" u="sng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 Act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Covering two main types of </a:t>
            </a:r>
            <a:r>
              <a:rPr lang="en-US" dirty="0" err="1" smtClean="0"/>
              <a:t>behaviours</a:t>
            </a:r>
            <a:endParaRPr lang="en-US" dirty="0" smtClean="0"/>
          </a:p>
          <a:p>
            <a:pPr lvl="1"/>
            <a:r>
              <a:rPr lang="en-US" dirty="0" smtClean="0"/>
              <a:t>Anti-competitive agreements (horizontal):  </a:t>
            </a:r>
            <a:r>
              <a:rPr lang="en-US" dirty="0" smtClean="0"/>
              <a:t>price fixing, controlling of market share/production</a:t>
            </a:r>
            <a:r>
              <a:rPr lang="en-US" dirty="0" smtClean="0"/>
              <a:t>/ distribution </a:t>
            </a:r>
            <a:r>
              <a:rPr lang="en-US" dirty="0" smtClean="0"/>
              <a:t>and bid </a:t>
            </a:r>
            <a:r>
              <a:rPr lang="en-US" dirty="0" smtClean="0"/>
              <a:t>rigging are </a:t>
            </a:r>
            <a:r>
              <a:rPr lang="en-US" i="1" dirty="0" smtClean="0"/>
              <a:t>per se </a:t>
            </a:r>
            <a:r>
              <a:rPr lang="en-US" dirty="0" smtClean="0"/>
              <a:t>illegal (Sec.4)</a:t>
            </a:r>
            <a:endParaRPr lang="en-US" dirty="0" smtClean="0"/>
          </a:p>
          <a:p>
            <a:pPr lvl="1"/>
            <a:r>
              <a:rPr lang="en-US" dirty="0" smtClean="0"/>
              <a:t>Abuse of dominant </a:t>
            </a:r>
            <a:r>
              <a:rPr lang="en-US" dirty="0" smtClean="0"/>
              <a:t>position:  </a:t>
            </a:r>
            <a:r>
              <a:rPr lang="en-US" dirty="0" smtClean="0"/>
              <a:t>imposition of unfair transaction price, refusal to supply, predatory pricing and entry deterrence </a:t>
            </a:r>
            <a:r>
              <a:rPr lang="en-US" dirty="0" smtClean="0"/>
              <a:t>strategies </a:t>
            </a:r>
            <a:r>
              <a:rPr lang="en-US" i="1" dirty="0" smtClean="0"/>
              <a:t>inter alia </a:t>
            </a:r>
            <a:r>
              <a:rPr lang="en-US" dirty="0" smtClean="0"/>
              <a:t>(Sec.10) 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Individual &amp; block </a:t>
            </a:r>
            <a:r>
              <a:rPr lang="en-US" u="sng" dirty="0" smtClean="0"/>
              <a:t>exemptions</a:t>
            </a:r>
            <a:r>
              <a:rPr lang="en-US" dirty="0" smtClean="0"/>
              <a:t> available: when </a:t>
            </a:r>
            <a:r>
              <a:rPr lang="en-US" dirty="0" smtClean="0"/>
              <a:t>the </a:t>
            </a:r>
            <a:r>
              <a:rPr lang="en-US" dirty="0" smtClean="0"/>
              <a:t>benefits to society </a:t>
            </a:r>
            <a:r>
              <a:rPr lang="en-US" dirty="0" smtClean="0"/>
              <a:t>exceed </a:t>
            </a:r>
            <a:r>
              <a:rPr lang="en-US" dirty="0" smtClean="0"/>
              <a:t>costs </a:t>
            </a:r>
            <a:endParaRPr lang="en-US" dirty="0" smtClean="0"/>
          </a:p>
          <a:p>
            <a:r>
              <a:rPr lang="en-US" dirty="0" smtClean="0"/>
              <a:t>Distinctive features</a:t>
            </a:r>
          </a:p>
          <a:p>
            <a:pPr lvl="1"/>
            <a:r>
              <a:rPr lang="en-US" dirty="0" smtClean="0"/>
              <a:t>No provision on mergers &amp; acquisitions (M&amp;As)</a:t>
            </a:r>
          </a:p>
          <a:p>
            <a:pPr lvl="1"/>
            <a:r>
              <a:rPr lang="en-US" dirty="0" smtClean="0"/>
              <a:t>Exclusion </a:t>
            </a:r>
            <a:r>
              <a:rPr lang="en-US" dirty="0" smtClean="0"/>
              <a:t>of commercial activities </a:t>
            </a:r>
            <a:r>
              <a:rPr lang="en-US" dirty="0" smtClean="0"/>
              <a:t>covered under the CMA 1998 and </a:t>
            </a:r>
            <a:r>
              <a:rPr lang="en-US" dirty="0" smtClean="0"/>
              <a:t>the </a:t>
            </a:r>
            <a:r>
              <a:rPr lang="en-US" dirty="0" smtClean="0"/>
              <a:t>ECA 2001</a:t>
            </a:r>
          </a:p>
          <a:p>
            <a:pPr lvl="1"/>
            <a:r>
              <a:rPr lang="en-US" dirty="0" smtClean="0"/>
              <a:t>Vertical anti-competitive agreements mentioned &amp; clarified in the </a:t>
            </a:r>
            <a:r>
              <a:rPr lang="en-US" dirty="0" err="1" smtClean="0"/>
              <a:t>MyCC</a:t>
            </a:r>
            <a:r>
              <a:rPr lang="en-US" dirty="0" smtClean="0"/>
              <a:t> guidelines 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dirty="0" smtClean="0"/>
              <a:t>Institutional arrangements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MyCC</a:t>
            </a:r>
            <a:r>
              <a:rPr lang="en-US" dirty="0" smtClean="0"/>
              <a:t> - An independent regulator to enforce the Competition Act 2010; has introduced 4 guidelines to this effect so far</a:t>
            </a:r>
          </a:p>
          <a:p>
            <a:pPr lvl="1"/>
            <a:r>
              <a:rPr lang="en-US" dirty="0" smtClean="0"/>
              <a:t>market </a:t>
            </a:r>
            <a:r>
              <a:rPr lang="en-US" dirty="0" smtClean="0"/>
              <a:t>definition, </a:t>
            </a:r>
            <a:endParaRPr lang="en-US" dirty="0" smtClean="0"/>
          </a:p>
          <a:p>
            <a:pPr lvl="1"/>
            <a:r>
              <a:rPr lang="en-US" dirty="0" smtClean="0"/>
              <a:t>anti-competitive </a:t>
            </a:r>
            <a:r>
              <a:rPr lang="en-US" dirty="0" smtClean="0"/>
              <a:t>agreements, </a:t>
            </a:r>
            <a:endParaRPr lang="en-US" dirty="0" smtClean="0"/>
          </a:p>
          <a:p>
            <a:pPr lvl="1"/>
            <a:r>
              <a:rPr lang="en-US" dirty="0" smtClean="0"/>
              <a:t>complaints </a:t>
            </a:r>
            <a:r>
              <a:rPr lang="en-US" dirty="0" smtClean="0"/>
              <a:t>procedures, and </a:t>
            </a:r>
            <a:endParaRPr lang="en-US" dirty="0" smtClean="0"/>
          </a:p>
          <a:p>
            <a:pPr lvl="1"/>
            <a:r>
              <a:rPr lang="en-US" dirty="0" smtClean="0"/>
              <a:t>abuse </a:t>
            </a:r>
            <a:r>
              <a:rPr lang="en-US" dirty="0" smtClean="0"/>
              <a:t>of dominant position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MyCC</a:t>
            </a:r>
            <a:r>
              <a:rPr lang="en-US" dirty="0" smtClean="0"/>
              <a:t> also has the </a:t>
            </a:r>
            <a:r>
              <a:rPr lang="en-AU" dirty="0" smtClean="0"/>
              <a:t>power </a:t>
            </a:r>
            <a:r>
              <a:rPr lang="en-AU" dirty="0" smtClean="0"/>
              <a:t>to undertake </a:t>
            </a:r>
            <a:r>
              <a:rPr lang="en-AU" dirty="0" smtClean="0"/>
              <a:t>“market reviews” </a:t>
            </a:r>
            <a:r>
              <a:rPr lang="en-AU" dirty="0" smtClean="0"/>
              <a:t>to determine whether any of the market's features (or combinations of features) are preventive, restrictive or distortive of competition</a:t>
            </a:r>
            <a:endParaRPr lang="en-US" dirty="0" smtClean="0"/>
          </a:p>
          <a:p>
            <a:r>
              <a:rPr lang="en-US" dirty="0" smtClean="0"/>
              <a:t>The Competition </a:t>
            </a:r>
            <a:r>
              <a:rPr lang="en-US" dirty="0" smtClean="0"/>
              <a:t>Appeal </a:t>
            </a:r>
            <a:r>
              <a:rPr lang="en-US" dirty="0" smtClean="0"/>
              <a:t>Tribunal to </a:t>
            </a:r>
            <a:r>
              <a:rPr lang="en-US" dirty="0" smtClean="0"/>
              <a:t>adjudicate cases where an appeal has been filed to review the decision of </a:t>
            </a:r>
            <a:r>
              <a:rPr lang="en-US" dirty="0" err="1" smtClean="0"/>
              <a:t>MyCC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 having </a:t>
            </a:r>
            <a:r>
              <a:rPr lang="en-US" dirty="0" smtClean="0"/>
              <a:t> a legal </a:t>
            </a:r>
            <a:r>
              <a:rPr lang="en-US" dirty="0" smtClean="0"/>
              <a:t>status equivalent to the High Court where its judgment is final and binding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4E2C-4990-4C89-9D48-F6D43014810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712</Words>
  <Application>Microsoft Office PowerPoint</Application>
  <PresentationFormat>On-screen Show (4:3)</PresentationFormat>
  <Paragraphs>106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Flow</vt:lpstr>
      <vt:lpstr>An overview of competition scenario of Malaysia</vt:lpstr>
      <vt:lpstr>National Economy &amp; Market</vt:lpstr>
      <vt:lpstr>National Economy &amp; Market</vt:lpstr>
      <vt:lpstr>National Economy &amp; Market</vt:lpstr>
      <vt:lpstr>Market Liberalization and Sector-Based Regulations</vt:lpstr>
      <vt:lpstr>Sectoral Approach to Competition Regulation</vt:lpstr>
      <vt:lpstr>Competition Policy and Law</vt:lpstr>
      <vt:lpstr>Competition Act 2010</vt:lpstr>
      <vt:lpstr>Institutional arrangements</vt:lpstr>
      <vt:lpstr>Case Studies</vt:lpstr>
      <vt:lpstr>Challenges Ahead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Unfair Trade Practices – Malaysian Perspective</dc:title>
  <dc:creator>abc</dc:creator>
  <cp:lastModifiedBy>Alice Pham</cp:lastModifiedBy>
  <cp:revision>248</cp:revision>
  <dcterms:created xsi:type="dcterms:W3CDTF">2011-03-05T14:47:24Z</dcterms:created>
  <dcterms:modified xsi:type="dcterms:W3CDTF">2013-05-31T18:43:10Z</dcterms:modified>
</cp:coreProperties>
</file>