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7"/>
  </p:notesMasterIdLst>
  <p:sldIdLst>
    <p:sldId id="352" r:id="rId2"/>
    <p:sldId id="363" r:id="rId3"/>
    <p:sldId id="273" r:id="rId4"/>
    <p:sldId id="274" r:id="rId5"/>
    <p:sldId id="275" r:id="rId6"/>
    <p:sldId id="257" r:id="rId7"/>
    <p:sldId id="262" r:id="rId8"/>
    <p:sldId id="345" r:id="rId9"/>
    <p:sldId id="346" r:id="rId10"/>
    <p:sldId id="362" r:id="rId11"/>
    <p:sldId id="276" r:id="rId12"/>
    <p:sldId id="277" r:id="rId13"/>
    <p:sldId id="306" r:id="rId14"/>
    <p:sldId id="278" r:id="rId15"/>
    <p:sldId id="279" r:id="rId16"/>
    <p:sldId id="361" r:id="rId17"/>
    <p:sldId id="347" r:id="rId18"/>
    <p:sldId id="360" r:id="rId19"/>
    <p:sldId id="282" r:id="rId20"/>
    <p:sldId id="283" r:id="rId21"/>
    <p:sldId id="299" r:id="rId22"/>
    <p:sldId id="285" r:id="rId23"/>
    <p:sldId id="286" r:id="rId24"/>
    <p:sldId id="287" r:id="rId25"/>
    <p:sldId id="288" r:id="rId26"/>
    <p:sldId id="289" r:id="rId27"/>
    <p:sldId id="290" r:id="rId28"/>
    <p:sldId id="291" r:id="rId29"/>
    <p:sldId id="348" r:id="rId30"/>
    <p:sldId id="292" r:id="rId31"/>
    <p:sldId id="358" r:id="rId32"/>
    <p:sldId id="349" r:id="rId33"/>
    <p:sldId id="350" r:id="rId34"/>
    <p:sldId id="351" r:id="rId35"/>
    <p:sldId id="309" r:id="rId36"/>
    <p:sldId id="310" r:id="rId37"/>
    <p:sldId id="313" r:id="rId38"/>
    <p:sldId id="314" r:id="rId39"/>
    <p:sldId id="315" r:id="rId40"/>
    <p:sldId id="316" r:id="rId41"/>
    <p:sldId id="317" r:id="rId42"/>
    <p:sldId id="318" r:id="rId43"/>
    <p:sldId id="319" r:id="rId44"/>
    <p:sldId id="320" r:id="rId45"/>
    <p:sldId id="321" r:id="rId46"/>
    <p:sldId id="322" r:id="rId47"/>
    <p:sldId id="323" r:id="rId48"/>
    <p:sldId id="324" r:id="rId49"/>
    <p:sldId id="325" r:id="rId50"/>
    <p:sldId id="326" r:id="rId51"/>
    <p:sldId id="329" r:id="rId52"/>
    <p:sldId id="330" r:id="rId53"/>
    <p:sldId id="331" r:id="rId54"/>
    <p:sldId id="332" r:id="rId55"/>
    <p:sldId id="353" r:id="rId5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02" autoAdjust="0"/>
    <p:restoredTop sz="94660"/>
  </p:normalViewPr>
  <p:slideViewPr>
    <p:cSldViewPr>
      <p:cViewPr varScale="1">
        <p:scale>
          <a:sx n="88" d="100"/>
          <a:sy n="88" d="100"/>
        </p:scale>
        <p:origin x="-108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427C50F-5463-4B93-BEAF-361376CDA2F2}" type="datetimeFigureOut">
              <a:rPr lang="fr-FR" smtClean="0"/>
              <a:t>02/06/2013</a:t>
            </a:fld>
            <a:endParaRPr lang="fr-F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6CF29E5-1374-434C-80E1-74469BDCFB97}" type="slidenum">
              <a:rPr lang="fr-FR" smtClean="0"/>
              <a:t>‹#›</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Rot="1" noChangeAspect="1" noChangeArrowheads="1" noTextEdit="1"/>
          </p:cNvSpPr>
          <p:nvPr>
            <p:ph type="sldImg"/>
          </p:nvPr>
        </p:nvSpPr>
        <p:spPr>
          <a:ln/>
        </p:spPr>
      </p:sp>
      <p:sp>
        <p:nvSpPr>
          <p:cNvPr id="115715" name="Rectangle 3"/>
          <p:cNvSpPr>
            <a:spLocks noGrp="1" noChangeArrowheads="1"/>
          </p:cNvSpPr>
          <p:nvPr>
            <p:ph type="body" idx="1"/>
          </p:nvPr>
        </p:nvSpPr>
        <p:spPr>
          <a:noFill/>
          <a:ln/>
        </p:spPr>
        <p:txBody>
          <a:bodyPr/>
          <a:lstStyle/>
          <a:p>
            <a:endParaRPr lang="fr-FR" smtClean="0">
              <a:latin typeface="Arial" pitchFamily="34" charset="0"/>
              <a:ea typeface="ＭＳ Ｐゴシック"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061D89A2-DF2F-4CAA-B52B-69F220076345}" type="slidenum">
              <a:rPr lang="fr-FR">
                <a:latin typeface="Arial" pitchFamily="34" charset="0"/>
              </a:rPr>
              <a:pPr/>
              <a:t>42</a:t>
            </a:fld>
            <a:endParaRPr lang="fr-FR">
              <a:latin typeface="Arial" pitchFamily="34" charset="0"/>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endParaRPr lang="fr-FR" smtClean="0">
              <a:latin typeface="Arial"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A51F09B4-2EC2-4793-9985-3C732EC2C74B}" type="slidenum">
              <a:rPr lang="fr-FR">
                <a:latin typeface="Arial" pitchFamily="34" charset="0"/>
              </a:rPr>
              <a:pPr/>
              <a:t>43</a:t>
            </a:fld>
            <a:endParaRPr lang="fr-FR">
              <a:latin typeface="Arial" pitchFamily="34" charset="0"/>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endParaRPr lang="fr-FR" smtClean="0">
              <a:latin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003FF8B8-9207-4F3B-8D5C-18B1D48C3E6A}" type="slidenum">
              <a:rPr lang="fr-FR">
                <a:latin typeface="Arial" pitchFamily="34" charset="0"/>
              </a:rPr>
              <a:pPr/>
              <a:t>44</a:t>
            </a:fld>
            <a:endParaRPr lang="fr-FR">
              <a:latin typeface="Arial" pitchFamily="34" charset="0"/>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endParaRPr lang="fr-FR" smtClean="0">
              <a:latin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051CA02B-C1AF-4325-A62D-8DE738585D23}" type="slidenum">
              <a:rPr lang="fr-FR">
                <a:latin typeface="Arial" pitchFamily="34" charset="0"/>
              </a:rPr>
              <a:pPr/>
              <a:t>45</a:t>
            </a:fld>
            <a:endParaRPr lang="fr-FR">
              <a:latin typeface="Arial" pitchFamily="34" charset="0"/>
            </a:endParaRPr>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endParaRPr lang="fr-FR" smtClean="0">
              <a:latin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E84CD3FE-0536-46EF-9A20-B777F3452FA8}" type="slidenum">
              <a:rPr lang="fr-FR">
                <a:latin typeface="Arial" pitchFamily="34" charset="0"/>
              </a:rPr>
              <a:pPr/>
              <a:t>46</a:t>
            </a:fld>
            <a:endParaRPr lang="fr-FR">
              <a:latin typeface="Arial" pitchFamily="34" charset="0"/>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endParaRPr lang="fr-FR" smtClean="0">
              <a:latin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E1F8778F-8FE5-461F-BF38-03DDB8E9BD03}" type="slidenum">
              <a:rPr lang="fr-FR">
                <a:latin typeface="Arial" pitchFamily="34" charset="0"/>
              </a:rPr>
              <a:pPr/>
              <a:t>47</a:t>
            </a:fld>
            <a:endParaRPr lang="fr-FR">
              <a:latin typeface="Arial" pitchFamily="34"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endParaRPr lang="fr-FR" smtClean="0">
              <a:latin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E0936DC9-4719-4386-AA35-E72B09C383F8}" type="slidenum">
              <a:rPr lang="fr-FR">
                <a:latin typeface="Arial" pitchFamily="34" charset="0"/>
              </a:rPr>
              <a:pPr/>
              <a:t>48</a:t>
            </a:fld>
            <a:endParaRPr lang="fr-FR">
              <a:latin typeface="Arial" pitchFamily="34" charset="0"/>
            </a:endParaRPr>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endParaRPr lang="fr-FR" smtClean="0">
              <a:latin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2F55AE48-99D1-4571-A6BB-DCDF4EB5151A}" type="slidenum">
              <a:rPr lang="fr-FR">
                <a:latin typeface="Arial" pitchFamily="34" charset="0"/>
              </a:rPr>
              <a:pPr/>
              <a:t>49</a:t>
            </a:fld>
            <a:endParaRPr lang="fr-FR">
              <a:latin typeface="Arial" pitchFamily="34"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fr-FR" smtClean="0">
              <a:latin typeface="Arial"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1AD37732-3302-45FD-B765-456B5C8B606D}" type="slidenum">
              <a:rPr lang="fr-FR">
                <a:latin typeface="Arial" pitchFamily="34" charset="0"/>
              </a:rPr>
              <a:pPr/>
              <a:t>50</a:t>
            </a:fld>
            <a:endParaRPr lang="fr-FR">
              <a:latin typeface="Arial" pitchFamily="34" charset="0"/>
            </a:endParaRP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pPr eaLnBrk="1" hangingPunct="1"/>
            <a:endParaRPr lang="fr-FR" smtClean="0">
              <a:latin typeface="Arial"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BA7F1933-E5DC-43F2-B159-584B68C9E515}" type="slidenum">
              <a:rPr lang="fr-FR">
                <a:latin typeface="Arial" pitchFamily="34" charset="0"/>
              </a:rPr>
              <a:pPr/>
              <a:t>51</a:t>
            </a:fld>
            <a:endParaRPr lang="fr-FR">
              <a:latin typeface="Arial" pitchFamily="34" charset="0"/>
            </a:endParaRPr>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eaLnBrk="1" hangingPunct="1"/>
            <a:endParaRPr lang="fr-FR"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fld id="{C47F900E-506B-4DAC-B933-E559BB75DBE5}" type="slidenum">
              <a:rPr lang="fr-FR" smtClean="0">
                <a:latin typeface="Arial" pitchFamily="34" charset="0"/>
              </a:rPr>
              <a:pPr/>
              <a:t>7</a:t>
            </a:fld>
            <a:endParaRPr lang="fr-FR" smtClean="0">
              <a:latin typeface="Arial" pitchFamily="34" charset="0"/>
            </a:endParaRPr>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p:spPr>
        <p:txBody>
          <a:bodyPr/>
          <a:lstStyle/>
          <a:p>
            <a:pPr eaLnBrk="1" hangingPunct="1"/>
            <a:endParaRPr lang="fr-FR" smtClean="0">
              <a:latin typeface="Arial"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21C80481-33A1-465B-8733-C27C7DACD041}" type="slidenum">
              <a:rPr lang="fr-FR">
                <a:latin typeface="Arial" pitchFamily="34" charset="0"/>
              </a:rPr>
              <a:pPr/>
              <a:t>52</a:t>
            </a:fld>
            <a:endParaRPr lang="fr-FR">
              <a:latin typeface="Arial" pitchFamily="34" charset="0"/>
            </a:endParaRPr>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endParaRPr lang="fr-FR" smtClean="0">
              <a:latin typeface="Arial"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4C401657-2EBD-435E-8685-D9FB6061437C}" type="slidenum">
              <a:rPr lang="fr-FR">
                <a:latin typeface="Arial" pitchFamily="34" charset="0"/>
              </a:rPr>
              <a:pPr/>
              <a:t>53</a:t>
            </a:fld>
            <a:endParaRPr lang="fr-FR">
              <a:latin typeface="Arial" pitchFamily="34" charset="0"/>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endParaRPr lang="fr-FR" smtClean="0">
              <a:latin typeface="Arial"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A90D549A-6559-4A24-B327-A3A4E5957E43}" type="slidenum">
              <a:rPr lang="fr-FR">
                <a:latin typeface="Arial" pitchFamily="34" charset="0"/>
              </a:rPr>
              <a:pPr/>
              <a:t>54</a:t>
            </a:fld>
            <a:endParaRPr lang="fr-FR">
              <a:latin typeface="Arial" pitchFamily="34"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fr-FR"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E7D97A3C-19CC-4D71-91AA-02C0B31C147A}" type="slidenum">
              <a:rPr lang="fr-FR">
                <a:latin typeface="Arial" pitchFamily="34" charset="0"/>
              </a:rPr>
              <a:pPr/>
              <a:t>35</a:t>
            </a:fld>
            <a:endParaRPr lang="fr-FR">
              <a:latin typeface="Arial" pitchFamily="34" charset="0"/>
            </a:endParaRPr>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fr-FR"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203C3896-B3EF-4D02-A5F1-308E6CC0DA5C}" type="slidenum">
              <a:rPr lang="fr-FR">
                <a:latin typeface="Arial" pitchFamily="34" charset="0"/>
              </a:rPr>
              <a:pPr/>
              <a:t>36</a:t>
            </a:fld>
            <a:endParaRPr lang="fr-FR">
              <a:latin typeface="Arial" pitchFamily="34" charset="0"/>
            </a:endParaRPr>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endParaRPr lang="fr-FR"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CF65D9BE-647A-49F2-A340-A4893F5E54B6}" type="slidenum">
              <a:rPr lang="fr-FR">
                <a:latin typeface="Arial" pitchFamily="34" charset="0"/>
              </a:rPr>
              <a:pPr/>
              <a:t>37</a:t>
            </a:fld>
            <a:endParaRPr lang="fr-FR">
              <a:latin typeface="Arial" pitchFamily="34" charset="0"/>
            </a:endParaRPr>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fr-FR" smtClean="0">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2AD83877-15B2-464A-A68B-D273D04DD224}" type="slidenum">
              <a:rPr lang="fr-FR">
                <a:latin typeface="Arial" pitchFamily="34" charset="0"/>
              </a:rPr>
              <a:pPr/>
              <a:t>38</a:t>
            </a:fld>
            <a:endParaRPr lang="fr-FR">
              <a:latin typeface="Arial" pitchFamily="34" charset="0"/>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fr-FR" smtClean="0">
              <a:latin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31ABDCAF-63F7-456F-8F66-00F017F86184}" type="slidenum">
              <a:rPr lang="fr-FR">
                <a:latin typeface="Arial" pitchFamily="34" charset="0"/>
              </a:rPr>
              <a:pPr/>
              <a:t>39</a:t>
            </a:fld>
            <a:endParaRPr lang="fr-FR">
              <a:latin typeface="Arial" pitchFamily="34" charset="0"/>
            </a:endParaRPr>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fr-FR" smtClean="0">
              <a:latin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59E67EDA-B1D5-4AB1-AD7C-A5B4D0B02A4C}" type="slidenum">
              <a:rPr lang="fr-FR">
                <a:latin typeface="Arial" pitchFamily="34" charset="0"/>
              </a:rPr>
              <a:pPr/>
              <a:t>40</a:t>
            </a:fld>
            <a:endParaRPr lang="fr-FR">
              <a:latin typeface="Arial" pitchFamily="34" charset="0"/>
            </a:endParaRPr>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fr-FR" smtClean="0">
              <a:latin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E6957298-1818-4E62-ADD9-3EDD4D9089ED}" type="slidenum">
              <a:rPr lang="fr-FR">
                <a:latin typeface="Arial" pitchFamily="34" charset="0"/>
              </a:rPr>
              <a:pPr/>
              <a:t>41</a:t>
            </a:fld>
            <a:endParaRPr lang="fr-FR">
              <a:latin typeface="Arial" pitchFamily="34" charset="0"/>
            </a:endParaRPr>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endParaRPr lang="fr-FR"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fld id="{9C59E19B-B981-480D-91FA-C51D0D24B6B7}" type="datetimeFigureOut">
              <a:rPr lang="fr-FR" smtClean="0"/>
              <a:t>02/06/2013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77C04725-B991-4453-803E-DCC19C52448C}" type="slidenum">
              <a:rPr lang="fr-FR" smtClean="0"/>
              <a:t>‹#›</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9C59E19B-B981-480D-91FA-C51D0D24B6B7}" type="datetimeFigureOut">
              <a:rPr lang="fr-FR" smtClean="0"/>
              <a:t>02/06/2013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77C04725-B991-4453-803E-DCC19C52448C}" type="slidenum">
              <a:rPr lang="fr-FR" smtClean="0"/>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9C59E19B-B981-480D-91FA-C51D0D24B6B7}" type="datetimeFigureOut">
              <a:rPr lang="fr-FR" smtClean="0"/>
              <a:t>02/06/2013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77C04725-B991-4453-803E-DCC19C52448C}" type="slidenum">
              <a:rPr lang="fr-FR" smtClean="0"/>
              <a:t>‹#›</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9C59E19B-B981-480D-91FA-C51D0D24B6B7}" type="datetimeFigureOut">
              <a:rPr lang="fr-FR" smtClean="0"/>
              <a:t>02/06/2013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77C04725-B991-4453-803E-DCC19C52448C}" type="slidenum">
              <a:rPr lang="fr-FR" smtClean="0"/>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C59E19B-B981-480D-91FA-C51D0D24B6B7}" type="datetimeFigureOut">
              <a:rPr lang="fr-FR" smtClean="0"/>
              <a:t>02/06/2013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77C04725-B991-4453-803E-DCC19C52448C}" type="slidenum">
              <a:rPr lang="fr-FR" smtClean="0"/>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fld id="{9C59E19B-B981-480D-91FA-C51D0D24B6B7}" type="datetimeFigureOut">
              <a:rPr lang="fr-FR" smtClean="0"/>
              <a:t>02/06/2013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77C04725-B991-4453-803E-DCC19C52448C}" type="slidenum">
              <a:rPr lang="fr-FR" smtClean="0"/>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fld id="{9C59E19B-B981-480D-91FA-C51D0D24B6B7}" type="datetimeFigureOut">
              <a:rPr lang="fr-FR" smtClean="0"/>
              <a:t>02/06/2013</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77C04725-B991-4453-803E-DCC19C52448C}" type="slidenum">
              <a:rPr lang="fr-FR" smtClean="0"/>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fld id="{9C59E19B-B981-480D-91FA-C51D0D24B6B7}" type="datetimeFigureOut">
              <a:rPr lang="fr-FR" smtClean="0"/>
              <a:t>02/06/2013</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77C04725-B991-4453-803E-DCC19C52448C}" type="slidenum">
              <a:rPr lang="fr-FR" smtClean="0"/>
              <a:t>‹#›</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59E19B-B981-480D-91FA-C51D0D24B6B7}" type="datetimeFigureOut">
              <a:rPr lang="fr-FR" smtClean="0"/>
              <a:t>02/06/2013</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77C04725-B991-4453-803E-DCC19C52448C}" type="slidenum">
              <a:rPr lang="fr-FR" smtClean="0"/>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C59E19B-B981-480D-91FA-C51D0D24B6B7}" type="datetimeFigureOut">
              <a:rPr lang="fr-FR" smtClean="0"/>
              <a:t>02/06/2013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77C04725-B991-4453-803E-DCC19C52448C}" type="slidenum">
              <a:rPr lang="fr-FR" smtClean="0"/>
              <a:t>‹#›</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C59E19B-B981-480D-91FA-C51D0D24B6B7}" type="datetimeFigureOut">
              <a:rPr lang="fr-FR" smtClean="0"/>
              <a:t>02/06/2013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77C04725-B991-4453-803E-DCC19C52448C}" type="slidenum">
              <a:rPr lang="fr-FR" smtClean="0"/>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59E19B-B981-480D-91FA-C51D0D24B6B7}" type="datetimeFigureOut">
              <a:rPr lang="fr-FR" smtClean="0"/>
              <a:t>02/06/2013</a:t>
            </a:fld>
            <a:endParaRPr lang="fr-F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C04725-B991-4453-803E-DCC19C52448C}" type="slidenum">
              <a:rPr lang="fr-FR" smtClean="0"/>
              <a:t>‹#›</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title"/>
          </p:nvPr>
        </p:nvSpPr>
        <p:spPr/>
        <p:txBody>
          <a:bodyPr>
            <a:normAutofit/>
          </a:bodyPr>
          <a:lstStyle/>
          <a:p>
            <a:r>
              <a:rPr lang="fr-FR" sz="3600" b="1" dirty="0" smtClean="0">
                <a:solidFill>
                  <a:srgbClr val="FF0000"/>
                </a:solidFill>
              </a:rPr>
              <a:t>Abuse of dominance</a:t>
            </a:r>
            <a:endParaRPr lang="fr-FR" sz="3600" b="1" dirty="0">
              <a:solidFill>
                <a:srgbClr val="FF0000"/>
              </a:solidFill>
            </a:endParaRPr>
          </a:p>
        </p:txBody>
      </p:sp>
      <p:sp>
        <p:nvSpPr>
          <p:cNvPr id="2051" name="TextBox 2"/>
          <p:cNvSpPr txBox="1">
            <a:spLocks noChangeArrowheads="1"/>
          </p:cNvSpPr>
          <p:nvPr/>
        </p:nvSpPr>
        <p:spPr bwMode="auto">
          <a:xfrm>
            <a:off x="1879985" y="2579312"/>
            <a:ext cx="5250120" cy="914753"/>
          </a:xfrm>
          <a:prstGeom prst="rect">
            <a:avLst/>
          </a:prstGeom>
          <a:noFill/>
          <a:ln w="9525">
            <a:noFill/>
            <a:miter lim="800000"/>
            <a:headEnd/>
            <a:tailEnd/>
          </a:ln>
        </p:spPr>
        <p:txBody>
          <a:bodyPr wrap="none" lIns="82945" tIns="41473" rIns="82945" bIns="41473">
            <a:spAutoFit/>
          </a:bodyPr>
          <a:lstStyle/>
          <a:p>
            <a:pPr algn="ctr"/>
            <a:r>
              <a:rPr lang="fr-FR" b="1" dirty="0" err="1"/>
              <a:t>Frederic</a:t>
            </a:r>
            <a:r>
              <a:rPr lang="fr-FR" b="1" dirty="0"/>
              <a:t> Jenny</a:t>
            </a:r>
          </a:p>
          <a:p>
            <a:pPr algn="ctr"/>
            <a:r>
              <a:rPr lang="fr-FR" b="1" dirty="0" err="1"/>
              <a:t>Professor</a:t>
            </a:r>
            <a:r>
              <a:rPr lang="fr-FR" b="1" dirty="0"/>
              <a:t> of </a:t>
            </a:r>
            <a:r>
              <a:rPr lang="fr-FR" b="1" dirty="0" err="1" smtClean="0"/>
              <a:t>economics</a:t>
            </a:r>
            <a:r>
              <a:rPr lang="fr-FR" b="1" dirty="0" smtClean="0"/>
              <a:t> ESSEC Business </a:t>
            </a:r>
            <a:r>
              <a:rPr lang="fr-FR" b="1" dirty="0" err="1" smtClean="0"/>
              <a:t>School</a:t>
            </a:r>
            <a:r>
              <a:rPr lang="fr-FR" b="1" dirty="0" smtClean="0"/>
              <a:t>, Paris</a:t>
            </a:r>
            <a:endParaRPr lang="fr-FR" b="1" dirty="0"/>
          </a:p>
          <a:p>
            <a:pPr algn="ctr"/>
            <a:r>
              <a:rPr lang="fr-FR" b="1" dirty="0"/>
              <a:t>Chair OECD </a:t>
            </a:r>
            <a:r>
              <a:rPr lang="fr-FR" b="1" dirty="0" err="1"/>
              <a:t>Competition</a:t>
            </a:r>
            <a:r>
              <a:rPr lang="fr-FR" b="1" dirty="0"/>
              <a:t> </a:t>
            </a:r>
            <a:r>
              <a:rPr lang="fr-FR" b="1" dirty="0" err="1"/>
              <a:t>Committee</a:t>
            </a:r>
            <a:endParaRPr lang="fr-FR" b="1" dirty="0"/>
          </a:p>
        </p:txBody>
      </p:sp>
      <p:sp>
        <p:nvSpPr>
          <p:cNvPr id="2052" name="TextBox 3"/>
          <p:cNvSpPr txBox="1">
            <a:spLocks noChangeArrowheads="1"/>
          </p:cNvSpPr>
          <p:nvPr/>
        </p:nvSpPr>
        <p:spPr bwMode="auto">
          <a:xfrm>
            <a:off x="2518255" y="4931078"/>
            <a:ext cx="3761892" cy="637754"/>
          </a:xfrm>
          <a:prstGeom prst="rect">
            <a:avLst/>
          </a:prstGeom>
          <a:noFill/>
          <a:ln w="9525">
            <a:noFill/>
            <a:miter lim="800000"/>
            <a:headEnd/>
            <a:tailEnd/>
          </a:ln>
        </p:spPr>
        <p:txBody>
          <a:bodyPr wrap="none" lIns="82945" tIns="41473" rIns="82945" bIns="41473">
            <a:spAutoFit/>
          </a:bodyPr>
          <a:lstStyle/>
          <a:p>
            <a:pPr algn="ctr"/>
            <a:r>
              <a:rPr lang="fr-FR" b="1" dirty="0"/>
              <a:t>Kuala Lumpur</a:t>
            </a:r>
          </a:p>
          <a:p>
            <a:pPr algn="ctr"/>
            <a:r>
              <a:rPr lang="fr-FR" b="1" dirty="0" smtClean="0"/>
              <a:t>CUTS- </a:t>
            </a:r>
            <a:r>
              <a:rPr lang="fr-FR" b="1" dirty="0" err="1" smtClean="0"/>
              <a:t>MyCC</a:t>
            </a:r>
            <a:r>
              <a:rPr lang="fr-FR" b="1" dirty="0" smtClean="0"/>
              <a:t>  </a:t>
            </a:r>
            <a:r>
              <a:rPr lang="fr-FR" b="1" dirty="0" err="1"/>
              <a:t>Seminar</a:t>
            </a:r>
            <a:r>
              <a:rPr lang="fr-FR" b="1" dirty="0"/>
              <a:t>  </a:t>
            </a:r>
            <a:r>
              <a:rPr lang="fr-FR" b="1" dirty="0" err="1"/>
              <a:t>June</a:t>
            </a:r>
            <a:r>
              <a:rPr lang="fr-FR" b="1" dirty="0"/>
              <a:t> 7 -</a:t>
            </a:r>
            <a:r>
              <a:rPr lang="fr-FR" b="1" dirty="0" smtClean="0"/>
              <a:t> </a:t>
            </a:r>
            <a:r>
              <a:rPr lang="fr-FR" b="1" dirty="0"/>
              <a:t>8 2013</a:t>
            </a:r>
          </a:p>
        </p:txBody>
      </p:sp>
      <p:sp>
        <p:nvSpPr>
          <p:cNvPr id="5" name="Slide Number Placeholder 4"/>
          <p:cNvSpPr>
            <a:spLocks noGrp="1"/>
          </p:cNvSpPr>
          <p:nvPr>
            <p:ph type="sldNum" sz="quarter" idx="12"/>
          </p:nvPr>
        </p:nvSpPr>
        <p:spPr/>
        <p:txBody>
          <a:bodyPr/>
          <a:lstStyle/>
          <a:p>
            <a:pPr>
              <a:defRPr/>
            </a:pPr>
            <a:fld id="{71F24518-61D2-4495-B993-69636F628EFA}" type="slidenum">
              <a:rPr lang="fr-FR" smtClean="0"/>
              <a:pPr>
                <a:defRPr/>
              </a:pPr>
              <a:t>1</a:t>
            </a:fld>
            <a:endParaRPr lang="fr-F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200" b="1" dirty="0" smtClean="0">
                <a:solidFill>
                  <a:srgbClr val="C00000"/>
                </a:solidFill>
                <a:latin typeface="Arial" pitchFamily="34" charset="0"/>
                <a:cs typeface="Arial" pitchFamily="34" charset="0"/>
              </a:rPr>
              <a:t>Issues to </a:t>
            </a:r>
            <a:r>
              <a:rPr lang="fr-FR" sz="3200" b="1" dirty="0" err="1" smtClean="0">
                <a:solidFill>
                  <a:srgbClr val="C00000"/>
                </a:solidFill>
                <a:latin typeface="Arial" pitchFamily="34" charset="0"/>
                <a:cs typeface="Arial" pitchFamily="34" charset="0"/>
              </a:rPr>
              <a:t>be</a:t>
            </a:r>
            <a:r>
              <a:rPr lang="fr-FR" sz="3200" b="1" dirty="0" smtClean="0">
                <a:solidFill>
                  <a:srgbClr val="C00000"/>
                </a:solidFill>
                <a:latin typeface="Arial" pitchFamily="34" charset="0"/>
                <a:cs typeface="Arial" pitchFamily="34" charset="0"/>
              </a:rPr>
              <a:t> </a:t>
            </a:r>
            <a:r>
              <a:rPr lang="fr-FR" sz="3200" b="1" dirty="0" err="1" smtClean="0">
                <a:solidFill>
                  <a:srgbClr val="C00000"/>
                </a:solidFill>
                <a:latin typeface="Arial" pitchFamily="34" charset="0"/>
                <a:cs typeface="Arial" pitchFamily="34" charset="0"/>
              </a:rPr>
              <a:t>considered</a:t>
            </a:r>
            <a:endParaRPr lang="fr-FR" b="1" dirty="0">
              <a:solidFill>
                <a:srgbClr val="C00000"/>
              </a:solidFill>
              <a:latin typeface="Arial" pitchFamily="34" charset="0"/>
              <a:cs typeface="Arial" pitchFamily="34" charset="0"/>
            </a:endParaRPr>
          </a:p>
        </p:txBody>
      </p:sp>
      <p:sp>
        <p:nvSpPr>
          <p:cNvPr id="3" name="TextBox 2"/>
          <p:cNvSpPr txBox="1"/>
          <p:nvPr/>
        </p:nvSpPr>
        <p:spPr>
          <a:xfrm>
            <a:off x="899592" y="1844824"/>
            <a:ext cx="7272808" cy="2862322"/>
          </a:xfrm>
          <a:prstGeom prst="rect">
            <a:avLst/>
          </a:prstGeom>
          <a:noFill/>
        </p:spPr>
        <p:txBody>
          <a:bodyPr wrap="square" rtlCol="0">
            <a:spAutoFit/>
          </a:bodyPr>
          <a:lstStyle/>
          <a:p>
            <a:r>
              <a:rPr lang="fr-FR" dirty="0" smtClean="0">
                <a:latin typeface="Arial" pitchFamily="34" charset="0"/>
                <a:cs typeface="Arial" pitchFamily="34" charset="0"/>
              </a:rPr>
              <a:t>-US , EU , Malaysia </a:t>
            </a:r>
            <a:r>
              <a:rPr lang="fr-FR" dirty="0" err="1" smtClean="0">
                <a:latin typeface="Arial" pitchFamily="34" charset="0"/>
                <a:cs typeface="Arial" pitchFamily="34" charset="0"/>
              </a:rPr>
              <a:t>laws</a:t>
            </a:r>
            <a:r>
              <a:rPr lang="fr-FR" dirty="0" smtClean="0">
                <a:latin typeface="Arial" pitchFamily="34" charset="0"/>
                <a:cs typeface="Arial" pitchFamily="34" charset="0"/>
              </a:rPr>
              <a:t> on abuse of dominance and </a:t>
            </a:r>
            <a:r>
              <a:rPr lang="fr-FR" dirty="0" err="1" smtClean="0">
                <a:latin typeface="Arial" pitchFamily="34" charset="0"/>
                <a:cs typeface="Arial" pitchFamily="34" charset="0"/>
              </a:rPr>
              <a:t>monopolization</a:t>
            </a:r>
            <a:endParaRPr lang="fr-FR" dirty="0" smtClean="0">
              <a:latin typeface="Arial" pitchFamily="34" charset="0"/>
              <a:cs typeface="Arial" pitchFamily="34" charset="0"/>
            </a:endParaRPr>
          </a:p>
          <a:p>
            <a:endParaRPr lang="fr-FR" dirty="0">
              <a:latin typeface="Arial" pitchFamily="34" charset="0"/>
              <a:cs typeface="Arial" pitchFamily="34" charset="0"/>
            </a:endParaRPr>
          </a:p>
          <a:p>
            <a:pPr>
              <a:buFontTx/>
              <a:buChar char="-"/>
            </a:pPr>
            <a:r>
              <a:rPr lang="fr-FR" b="1" dirty="0" err="1" smtClean="0">
                <a:solidFill>
                  <a:srgbClr val="FF0000"/>
                </a:solidFill>
                <a:latin typeface="Arial" pitchFamily="34" charset="0"/>
                <a:cs typeface="Arial" pitchFamily="34" charset="0"/>
              </a:rPr>
              <a:t>Assessing</a:t>
            </a:r>
            <a:r>
              <a:rPr lang="fr-FR" b="1" dirty="0" smtClean="0">
                <a:solidFill>
                  <a:srgbClr val="FF0000"/>
                </a:solidFill>
                <a:latin typeface="Arial" pitchFamily="34" charset="0"/>
                <a:cs typeface="Arial" pitchFamily="34" charset="0"/>
              </a:rPr>
              <a:t> dominance: use of </a:t>
            </a:r>
            <a:r>
              <a:rPr lang="fr-FR" b="1" dirty="0" err="1" smtClean="0">
                <a:solidFill>
                  <a:srgbClr val="FF0000"/>
                </a:solidFill>
                <a:latin typeface="Arial" pitchFamily="34" charset="0"/>
                <a:cs typeface="Arial" pitchFamily="34" charset="0"/>
              </a:rPr>
              <a:t>market</a:t>
            </a:r>
            <a:r>
              <a:rPr lang="fr-FR" b="1" dirty="0" smtClean="0">
                <a:solidFill>
                  <a:srgbClr val="FF0000"/>
                </a:solidFill>
                <a:latin typeface="Arial" pitchFamily="34" charset="0"/>
                <a:cs typeface="Arial" pitchFamily="34" charset="0"/>
              </a:rPr>
              <a:t> </a:t>
            </a:r>
            <a:r>
              <a:rPr lang="fr-FR" b="1" dirty="0" err="1" smtClean="0">
                <a:solidFill>
                  <a:srgbClr val="FF0000"/>
                </a:solidFill>
                <a:latin typeface="Arial" pitchFamily="34" charset="0"/>
                <a:cs typeface="Arial" pitchFamily="34" charset="0"/>
              </a:rPr>
              <a:t>shares</a:t>
            </a:r>
            <a:endParaRPr lang="fr-FR" b="1" dirty="0" smtClean="0">
              <a:solidFill>
                <a:srgbClr val="FF0000"/>
              </a:solidFill>
              <a:latin typeface="Arial" pitchFamily="34" charset="0"/>
              <a:cs typeface="Arial" pitchFamily="34" charset="0"/>
            </a:endParaRPr>
          </a:p>
          <a:p>
            <a:pPr>
              <a:buFontTx/>
              <a:buChar char="-"/>
            </a:pPr>
            <a:endParaRPr lang="fr-FR" dirty="0">
              <a:latin typeface="Arial" pitchFamily="34" charset="0"/>
              <a:cs typeface="Arial" pitchFamily="34" charset="0"/>
            </a:endParaRPr>
          </a:p>
          <a:p>
            <a:pPr>
              <a:buFontTx/>
              <a:buChar char="-"/>
            </a:pPr>
            <a:r>
              <a:rPr lang="fr-FR" dirty="0" err="1" smtClean="0">
                <a:latin typeface="Arial" pitchFamily="34" charset="0"/>
                <a:cs typeface="Arial" pitchFamily="34" charset="0"/>
              </a:rPr>
              <a:t>Necessity</a:t>
            </a:r>
            <a:r>
              <a:rPr lang="fr-FR" dirty="0" smtClean="0">
                <a:latin typeface="Arial" pitchFamily="34" charset="0"/>
                <a:cs typeface="Arial" pitchFamily="34" charset="0"/>
              </a:rPr>
              <a:t> of a test for </a:t>
            </a:r>
            <a:r>
              <a:rPr lang="fr-FR" dirty="0" err="1" smtClean="0">
                <a:latin typeface="Arial" pitchFamily="34" charset="0"/>
                <a:cs typeface="Arial" pitchFamily="34" charset="0"/>
              </a:rPr>
              <a:t>anticompetitive</a:t>
            </a:r>
            <a:r>
              <a:rPr lang="fr-FR" dirty="0" smtClean="0">
                <a:latin typeface="Arial" pitchFamily="34" charset="0"/>
                <a:cs typeface="Arial" pitchFamily="34" charset="0"/>
              </a:rPr>
              <a:t> abuses of dominance</a:t>
            </a:r>
          </a:p>
          <a:p>
            <a:pPr>
              <a:buFontTx/>
              <a:buChar char="-"/>
            </a:pPr>
            <a:endParaRPr lang="fr-FR" dirty="0">
              <a:latin typeface="Arial" pitchFamily="34" charset="0"/>
              <a:cs typeface="Arial" pitchFamily="34" charset="0"/>
            </a:endParaRPr>
          </a:p>
          <a:p>
            <a:pPr>
              <a:buFontTx/>
              <a:buChar char="-"/>
            </a:pPr>
            <a:r>
              <a:rPr lang="fr-FR" dirty="0" err="1" smtClean="0">
                <a:latin typeface="Arial" pitchFamily="34" charset="0"/>
                <a:cs typeface="Arial" pitchFamily="34" charset="0"/>
              </a:rPr>
              <a:t>Exclusionary</a:t>
            </a:r>
            <a:r>
              <a:rPr lang="fr-FR" dirty="0" smtClean="0">
                <a:latin typeface="Arial" pitchFamily="34" charset="0"/>
                <a:cs typeface="Arial" pitchFamily="34" charset="0"/>
              </a:rPr>
              <a:t> practices and test for </a:t>
            </a:r>
            <a:r>
              <a:rPr lang="fr-FR" dirty="0" err="1" smtClean="0">
                <a:latin typeface="Arial" pitchFamily="34" charset="0"/>
                <a:cs typeface="Arial" pitchFamily="34" charset="0"/>
              </a:rPr>
              <a:t>exclusionary</a:t>
            </a:r>
            <a:r>
              <a:rPr lang="fr-FR" dirty="0" smtClean="0">
                <a:latin typeface="Arial" pitchFamily="34" charset="0"/>
                <a:cs typeface="Arial" pitchFamily="34" charset="0"/>
              </a:rPr>
              <a:t> practices</a:t>
            </a:r>
          </a:p>
          <a:p>
            <a:pPr>
              <a:buFontTx/>
              <a:buChar char="-"/>
            </a:pPr>
            <a:endParaRPr lang="fr-FR" dirty="0">
              <a:latin typeface="Arial" pitchFamily="34" charset="0"/>
              <a:cs typeface="Arial" pitchFamily="34" charset="0"/>
            </a:endParaRPr>
          </a:p>
          <a:p>
            <a:pPr>
              <a:buFontTx/>
              <a:buChar char="-"/>
            </a:pPr>
            <a:r>
              <a:rPr lang="fr-FR" dirty="0" err="1" smtClean="0">
                <a:latin typeface="Arial" pitchFamily="34" charset="0"/>
                <a:cs typeface="Arial" pitchFamily="34" charset="0"/>
              </a:rPr>
              <a:t>Exploitative</a:t>
            </a:r>
            <a:r>
              <a:rPr lang="fr-FR" dirty="0" smtClean="0">
                <a:latin typeface="Arial" pitchFamily="34" charset="0"/>
                <a:cs typeface="Arial" pitchFamily="34" charset="0"/>
              </a:rPr>
              <a:t> practices and test for </a:t>
            </a:r>
            <a:r>
              <a:rPr lang="fr-FR" dirty="0" err="1" smtClean="0">
                <a:latin typeface="Arial" pitchFamily="34" charset="0"/>
                <a:cs typeface="Arial" pitchFamily="34" charset="0"/>
              </a:rPr>
              <a:t>exploitative</a:t>
            </a:r>
            <a:r>
              <a:rPr lang="fr-FR" dirty="0" smtClean="0">
                <a:latin typeface="Arial" pitchFamily="34" charset="0"/>
                <a:cs typeface="Arial" pitchFamily="34" charset="0"/>
              </a:rPr>
              <a:t> practices: the case of excessive </a:t>
            </a:r>
            <a:r>
              <a:rPr lang="fr-FR" dirty="0" err="1" smtClean="0">
                <a:latin typeface="Arial" pitchFamily="34" charset="0"/>
                <a:cs typeface="Arial" pitchFamily="34" charset="0"/>
              </a:rPr>
              <a:t>pricing</a:t>
            </a:r>
            <a:r>
              <a:rPr lang="fr-FR" dirty="0" smtClean="0">
                <a:latin typeface="Arial" pitchFamily="34" charset="0"/>
                <a:cs typeface="Arial" pitchFamily="34" charset="0"/>
              </a:rPr>
              <a:t>  </a:t>
            </a:r>
            <a:endParaRPr lang="fr-FR" dirty="0">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fr-FR" sz="3200" b="1" dirty="0" smtClean="0">
                <a:solidFill>
                  <a:srgbClr val="C00000"/>
                </a:solidFill>
                <a:latin typeface="Arial" pitchFamily="34" charset="0"/>
                <a:cs typeface="Arial" pitchFamily="34" charset="0"/>
              </a:rPr>
              <a:t>The goal of </a:t>
            </a:r>
            <a:r>
              <a:rPr lang="fr-FR" sz="3200" b="1" dirty="0" err="1" smtClean="0">
                <a:solidFill>
                  <a:srgbClr val="C00000"/>
                </a:solidFill>
                <a:latin typeface="Arial" pitchFamily="34" charset="0"/>
                <a:cs typeface="Arial" pitchFamily="34" charset="0"/>
              </a:rPr>
              <a:t>competition</a:t>
            </a:r>
            <a:r>
              <a:rPr lang="fr-FR" sz="3200" b="1" dirty="0" smtClean="0">
                <a:solidFill>
                  <a:srgbClr val="C00000"/>
                </a:solidFill>
                <a:latin typeface="Arial" pitchFamily="34" charset="0"/>
                <a:cs typeface="Arial" pitchFamily="34" charset="0"/>
              </a:rPr>
              <a:t> </a:t>
            </a:r>
            <a:r>
              <a:rPr lang="fr-FR" sz="3200" b="1" dirty="0" err="1" smtClean="0">
                <a:solidFill>
                  <a:srgbClr val="C00000"/>
                </a:solidFill>
                <a:latin typeface="Arial" pitchFamily="34" charset="0"/>
                <a:cs typeface="Arial" pitchFamily="34" charset="0"/>
              </a:rPr>
              <a:t>law</a:t>
            </a:r>
            <a:r>
              <a:rPr lang="fr-FR" sz="3200" b="1" dirty="0" smtClean="0">
                <a:solidFill>
                  <a:srgbClr val="C00000"/>
                </a:solidFill>
                <a:latin typeface="Arial" pitchFamily="34" charset="0"/>
                <a:cs typeface="Arial" pitchFamily="34" charset="0"/>
              </a:rPr>
              <a:t> </a:t>
            </a:r>
            <a:r>
              <a:rPr lang="fr-FR" sz="3200" b="1" dirty="0" smtClean="0">
                <a:solidFill>
                  <a:srgbClr val="C00000"/>
                </a:solidFill>
                <a:latin typeface="Arial" pitchFamily="34" charset="0"/>
                <a:cs typeface="Arial" pitchFamily="34" charset="0"/>
              </a:rPr>
              <a:t/>
            </a:r>
            <a:br>
              <a:rPr lang="fr-FR" sz="3200" b="1" dirty="0" smtClean="0">
                <a:solidFill>
                  <a:srgbClr val="C00000"/>
                </a:solidFill>
                <a:latin typeface="Arial" pitchFamily="34" charset="0"/>
                <a:cs typeface="Arial" pitchFamily="34" charset="0"/>
              </a:rPr>
            </a:br>
            <a:r>
              <a:rPr lang="fr-FR" sz="3200" b="1" dirty="0" smtClean="0">
                <a:solidFill>
                  <a:srgbClr val="C00000"/>
                </a:solidFill>
                <a:latin typeface="Arial" pitchFamily="34" charset="0"/>
                <a:cs typeface="Arial" pitchFamily="34" charset="0"/>
              </a:rPr>
              <a:t>and </a:t>
            </a:r>
            <a:r>
              <a:rPr lang="fr-FR" sz="3200" b="1" dirty="0" smtClean="0">
                <a:solidFill>
                  <a:srgbClr val="C00000"/>
                </a:solidFill>
                <a:latin typeface="Arial" pitchFamily="34" charset="0"/>
                <a:cs typeface="Arial" pitchFamily="34" charset="0"/>
              </a:rPr>
              <a:t>the use of </a:t>
            </a:r>
            <a:r>
              <a:rPr lang="fr-FR" sz="3200" b="1" dirty="0" err="1" smtClean="0">
                <a:solidFill>
                  <a:srgbClr val="C00000"/>
                </a:solidFill>
                <a:latin typeface="Arial" pitchFamily="34" charset="0"/>
                <a:cs typeface="Arial" pitchFamily="34" charset="0"/>
              </a:rPr>
              <a:t>market</a:t>
            </a:r>
            <a:r>
              <a:rPr lang="fr-FR" sz="3200" b="1" dirty="0" smtClean="0">
                <a:solidFill>
                  <a:srgbClr val="C00000"/>
                </a:solidFill>
                <a:latin typeface="Arial" pitchFamily="34" charset="0"/>
                <a:cs typeface="Arial" pitchFamily="34" charset="0"/>
              </a:rPr>
              <a:t> </a:t>
            </a:r>
            <a:r>
              <a:rPr lang="fr-FR" sz="3200" b="1" dirty="0" err="1" smtClean="0">
                <a:solidFill>
                  <a:srgbClr val="C00000"/>
                </a:solidFill>
                <a:latin typeface="Arial" pitchFamily="34" charset="0"/>
                <a:cs typeface="Arial" pitchFamily="34" charset="0"/>
              </a:rPr>
              <a:t>share</a:t>
            </a:r>
            <a:endParaRPr lang="fr-FR" sz="3200" b="1" dirty="0">
              <a:solidFill>
                <a:srgbClr val="C00000"/>
              </a:solidFill>
              <a:latin typeface="Arial" pitchFamily="34" charset="0"/>
              <a:cs typeface="Arial" pitchFamily="34" charset="0"/>
            </a:endParaRPr>
          </a:p>
        </p:txBody>
      </p:sp>
      <p:sp>
        <p:nvSpPr>
          <p:cNvPr id="3" name="TextBox 2"/>
          <p:cNvSpPr txBox="1"/>
          <p:nvPr/>
        </p:nvSpPr>
        <p:spPr>
          <a:xfrm>
            <a:off x="142844" y="2326369"/>
            <a:ext cx="8643998" cy="2031325"/>
          </a:xfrm>
          <a:prstGeom prst="rect">
            <a:avLst/>
          </a:prstGeom>
          <a:noFill/>
        </p:spPr>
        <p:txBody>
          <a:bodyPr wrap="square" rtlCol="0">
            <a:spAutoFit/>
          </a:bodyPr>
          <a:lstStyle/>
          <a:p>
            <a:pPr algn="just"/>
            <a:r>
              <a:rPr lang="fr-FR" dirty="0" smtClean="0">
                <a:latin typeface="Arial" pitchFamily="34" charset="0"/>
                <a:cs typeface="Arial" pitchFamily="34" charset="0"/>
              </a:rPr>
              <a:t>In EU </a:t>
            </a:r>
            <a:r>
              <a:rPr lang="fr-FR" dirty="0" err="1" smtClean="0">
                <a:latin typeface="Arial" pitchFamily="34" charset="0"/>
                <a:cs typeface="Arial" pitchFamily="34" charset="0"/>
              </a:rPr>
              <a:t>law</a:t>
            </a:r>
            <a:r>
              <a:rPr lang="fr-FR" dirty="0" smtClean="0">
                <a:latin typeface="Arial" pitchFamily="34" charset="0"/>
                <a:cs typeface="Arial" pitchFamily="34" charset="0"/>
              </a:rPr>
              <a:t> dominance </a:t>
            </a:r>
            <a:r>
              <a:rPr lang="fr-FR" dirty="0" err="1" smtClean="0">
                <a:latin typeface="Arial" pitchFamily="34" charset="0"/>
                <a:cs typeface="Arial" pitchFamily="34" charset="0"/>
              </a:rPr>
              <a:t>is</a:t>
            </a:r>
            <a:r>
              <a:rPr lang="fr-FR" dirty="0" smtClean="0">
                <a:latin typeface="Arial" pitchFamily="34" charset="0"/>
                <a:cs typeface="Arial" pitchFamily="34" charset="0"/>
              </a:rPr>
              <a:t> </a:t>
            </a:r>
            <a:r>
              <a:rPr lang="fr-FR" dirty="0" err="1" smtClean="0">
                <a:latin typeface="Arial" pitchFamily="34" charset="0"/>
                <a:cs typeface="Arial" pitchFamily="34" charset="0"/>
              </a:rPr>
              <a:t>defined</a:t>
            </a:r>
            <a:r>
              <a:rPr lang="fr-FR" dirty="0">
                <a:latin typeface="Arial" pitchFamily="34" charset="0"/>
                <a:cs typeface="Arial" pitchFamily="34" charset="0"/>
              </a:rPr>
              <a:t> </a:t>
            </a:r>
            <a:r>
              <a:rPr lang="fr-FR" dirty="0" smtClean="0">
                <a:latin typeface="Arial" pitchFamily="34" charset="0"/>
                <a:cs typeface="Arial" pitchFamily="34" charset="0"/>
              </a:rPr>
              <a:t>as ( </a:t>
            </a:r>
            <a:r>
              <a:rPr lang="fr-FR" dirty="0" err="1" smtClean="0">
                <a:latin typeface="Arial" pitchFamily="34" charset="0"/>
                <a:cs typeface="Arial" pitchFamily="34" charset="0"/>
              </a:rPr>
              <a:t>see</a:t>
            </a:r>
            <a:r>
              <a:rPr lang="fr-FR" dirty="0" smtClean="0">
                <a:latin typeface="Arial" pitchFamily="34" charset="0"/>
                <a:cs typeface="Arial" pitchFamily="34" charset="0"/>
              </a:rPr>
              <a:t> </a:t>
            </a:r>
            <a:r>
              <a:rPr lang="fr-FR" dirty="0" smtClean="0">
                <a:latin typeface="Arial" pitchFamily="34" charset="0"/>
                <a:cs typeface="Arial" pitchFamily="34" charset="0"/>
              </a:rPr>
              <a:t>United </a:t>
            </a:r>
            <a:r>
              <a:rPr lang="fr-FR" dirty="0" smtClean="0">
                <a:latin typeface="Arial" pitchFamily="34" charset="0"/>
                <a:cs typeface="Arial" pitchFamily="34" charset="0"/>
              </a:rPr>
              <a:t>Brands ):</a:t>
            </a:r>
            <a:r>
              <a:rPr lang="en-US" b="1" dirty="0" smtClean="0">
                <a:solidFill>
                  <a:srgbClr val="FF0000"/>
                </a:solidFill>
                <a:latin typeface="Arial" pitchFamily="34" charset="0"/>
                <a:cs typeface="Arial" pitchFamily="34" charset="0"/>
              </a:rPr>
              <a:t> :"a position of economic strength enjoyed by an undertaking which enables it to prevent effective competition being maintained on the relevant market by affording it the power to behave to an appreciable extent independently of its competitors, customers and ultimately of its consumers</a:t>
            </a:r>
            <a:r>
              <a:rPr lang="en-US" b="1" dirty="0" smtClean="0">
                <a:latin typeface="Arial" pitchFamily="34" charset="0"/>
                <a:cs typeface="Arial" pitchFamily="34" charset="0"/>
              </a:rPr>
              <a:t>“</a:t>
            </a:r>
          </a:p>
          <a:p>
            <a:pPr algn="just"/>
            <a:endParaRPr lang="en-US" b="1" dirty="0">
              <a:latin typeface="Arial" pitchFamily="34" charset="0"/>
              <a:cs typeface="Arial" pitchFamily="34" charset="0"/>
            </a:endParaRPr>
          </a:p>
          <a:p>
            <a:pPr algn="just"/>
            <a:r>
              <a:rPr lang="en-US" dirty="0" smtClean="0">
                <a:latin typeface="Arial" pitchFamily="34" charset="0"/>
                <a:cs typeface="Arial" pitchFamily="34" charset="0"/>
              </a:rPr>
              <a:t>How do we know that a firm on a market is dominant  (has market power)?</a:t>
            </a:r>
            <a:r>
              <a:rPr lang="fr-FR" dirty="0" smtClean="0">
                <a:latin typeface="Arial" pitchFamily="34" charset="0"/>
                <a:cs typeface="Arial" pitchFamily="34" charset="0"/>
              </a:rPr>
              <a:t> </a:t>
            </a:r>
          </a:p>
        </p:txBody>
      </p:sp>
      <p:sp>
        <p:nvSpPr>
          <p:cNvPr id="4" name="Slide Number Placeholder 3"/>
          <p:cNvSpPr>
            <a:spLocks noGrp="1"/>
          </p:cNvSpPr>
          <p:nvPr>
            <p:ph type="sldNum" sz="quarter" idx="12"/>
          </p:nvPr>
        </p:nvSpPr>
        <p:spPr/>
        <p:txBody>
          <a:bodyPr/>
          <a:lstStyle/>
          <a:p>
            <a:fld id="{6451D012-A815-4431-A1D4-A9D8E56EB7B5}" type="slidenum">
              <a:rPr lang="fr-FR" smtClean="0"/>
              <a:pPr/>
              <a:t>11</a:t>
            </a:fld>
            <a:endParaRPr lang="fr-F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z="3200" b="1" dirty="0" smtClean="0">
                <a:solidFill>
                  <a:srgbClr val="C00000"/>
                </a:solidFill>
                <a:latin typeface="Arial" pitchFamily="34" charset="0"/>
                <a:cs typeface="Arial" pitchFamily="34" charset="0"/>
              </a:rPr>
              <a:t>Dominance and </a:t>
            </a:r>
            <a:r>
              <a:rPr lang="fr-FR" sz="3200" b="1" dirty="0" err="1">
                <a:solidFill>
                  <a:srgbClr val="C00000"/>
                </a:solidFill>
                <a:latin typeface="Arial" pitchFamily="34" charset="0"/>
                <a:cs typeface="Arial" pitchFamily="34" charset="0"/>
              </a:rPr>
              <a:t>m</a:t>
            </a:r>
            <a:r>
              <a:rPr lang="fr-FR" sz="3200" b="1" dirty="0" err="1" smtClean="0">
                <a:solidFill>
                  <a:srgbClr val="C00000"/>
                </a:solidFill>
                <a:latin typeface="Arial" pitchFamily="34" charset="0"/>
                <a:cs typeface="Arial" pitchFamily="34" charset="0"/>
              </a:rPr>
              <a:t>arket</a:t>
            </a:r>
            <a:r>
              <a:rPr lang="fr-FR" sz="3200" b="1" dirty="0" smtClean="0">
                <a:solidFill>
                  <a:srgbClr val="C00000"/>
                </a:solidFill>
                <a:latin typeface="Arial" pitchFamily="34" charset="0"/>
                <a:cs typeface="Arial" pitchFamily="34" charset="0"/>
              </a:rPr>
              <a:t> </a:t>
            </a:r>
            <a:r>
              <a:rPr lang="fr-FR" sz="3200" b="1" dirty="0" err="1">
                <a:solidFill>
                  <a:srgbClr val="C00000"/>
                </a:solidFill>
                <a:latin typeface="Arial" pitchFamily="34" charset="0"/>
                <a:cs typeface="Arial" pitchFamily="34" charset="0"/>
              </a:rPr>
              <a:t>s</a:t>
            </a:r>
            <a:r>
              <a:rPr lang="fr-FR" sz="3200" b="1" dirty="0" err="1" smtClean="0">
                <a:solidFill>
                  <a:srgbClr val="C00000"/>
                </a:solidFill>
                <a:latin typeface="Arial" pitchFamily="34" charset="0"/>
                <a:cs typeface="Arial" pitchFamily="34" charset="0"/>
              </a:rPr>
              <a:t>hare</a:t>
            </a:r>
            <a:endParaRPr lang="fr-FR" sz="4000" b="1" dirty="0">
              <a:solidFill>
                <a:srgbClr val="C00000"/>
              </a:solidFill>
              <a:latin typeface="Arial" pitchFamily="34" charset="0"/>
              <a:cs typeface="Arial" pitchFamily="34" charset="0"/>
            </a:endParaRPr>
          </a:p>
        </p:txBody>
      </p:sp>
      <p:sp>
        <p:nvSpPr>
          <p:cNvPr id="3" name="TextBox 2"/>
          <p:cNvSpPr txBox="1"/>
          <p:nvPr/>
        </p:nvSpPr>
        <p:spPr>
          <a:xfrm>
            <a:off x="357158" y="1785926"/>
            <a:ext cx="8286808" cy="5632311"/>
          </a:xfrm>
          <a:prstGeom prst="rect">
            <a:avLst/>
          </a:prstGeom>
          <a:noFill/>
        </p:spPr>
        <p:txBody>
          <a:bodyPr wrap="square" rtlCol="0">
            <a:spAutoFit/>
          </a:bodyPr>
          <a:lstStyle/>
          <a:p>
            <a:pPr algn="just"/>
            <a:r>
              <a:rPr lang="fr-FR" dirty="0" smtClean="0">
                <a:latin typeface="Arial" pitchFamily="34" charset="0"/>
                <a:cs typeface="Arial" pitchFamily="34" charset="0"/>
              </a:rPr>
              <a:t>If a </a:t>
            </a:r>
            <a:r>
              <a:rPr lang="fr-FR" dirty="0" err="1" smtClean="0">
                <a:latin typeface="Arial" pitchFamily="34" charset="0"/>
                <a:cs typeface="Arial" pitchFamily="34" charset="0"/>
              </a:rPr>
              <a:t>firm</a:t>
            </a:r>
            <a:r>
              <a:rPr lang="fr-FR" dirty="0" smtClean="0">
                <a:latin typeface="Arial" pitchFamily="34" charset="0"/>
                <a:cs typeface="Arial" pitchFamily="34" charset="0"/>
              </a:rPr>
              <a:t> has a </a:t>
            </a:r>
            <a:r>
              <a:rPr lang="fr-FR" dirty="0" err="1" smtClean="0">
                <a:latin typeface="Arial" pitchFamily="34" charset="0"/>
                <a:cs typeface="Arial" pitchFamily="34" charset="0"/>
              </a:rPr>
              <a:t>share</a:t>
            </a:r>
            <a:r>
              <a:rPr lang="fr-FR" dirty="0" smtClean="0">
                <a:latin typeface="Arial" pitchFamily="34" charset="0"/>
                <a:cs typeface="Arial" pitchFamily="34" charset="0"/>
              </a:rPr>
              <a:t> of 80% of a </a:t>
            </a:r>
            <a:r>
              <a:rPr lang="fr-FR" dirty="0" err="1" smtClean="0">
                <a:latin typeface="Arial" pitchFamily="34" charset="0"/>
                <a:cs typeface="Arial" pitchFamily="34" charset="0"/>
              </a:rPr>
              <a:t>market</a:t>
            </a:r>
            <a:r>
              <a:rPr lang="fr-FR" dirty="0" smtClean="0">
                <a:latin typeface="Arial" pitchFamily="34" charset="0"/>
                <a:cs typeface="Arial" pitchFamily="34" charset="0"/>
              </a:rPr>
              <a:t> </a:t>
            </a:r>
            <a:r>
              <a:rPr lang="fr-FR" dirty="0" err="1" smtClean="0">
                <a:latin typeface="Arial" pitchFamily="34" charset="0"/>
                <a:cs typeface="Arial" pitchFamily="34" charset="0"/>
              </a:rPr>
              <a:t>there</a:t>
            </a:r>
            <a:r>
              <a:rPr lang="fr-FR" dirty="0" smtClean="0">
                <a:latin typeface="Arial" pitchFamily="34" charset="0"/>
                <a:cs typeface="Arial" pitchFamily="34" charset="0"/>
              </a:rPr>
              <a:t> </a:t>
            </a:r>
            <a:r>
              <a:rPr lang="fr-FR" dirty="0" err="1" smtClean="0">
                <a:latin typeface="Arial" pitchFamily="34" charset="0"/>
                <a:cs typeface="Arial" pitchFamily="34" charset="0"/>
              </a:rPr>
              <a:t>is</a:t>
            </a:r>
            <a:r>
              <a:rPr lang="fr-FR" dirty="0" smtClean="0">
                <a:latin typeface="Arial" pitchFamily="34" charset="0"/>
                <a:cs typeface="Arial" pitchFamily="34" charset="0"/>
              </a:rPr>
              <a:t> a </a:t>
            </a:r>
            <a:r>
              <a:rPr lang="fr-FR" dirty="0" err="1" smtClean="0">
                <a:latin typeface="Arial" pitchFamily="34" charset="0"/>
                <a:cs typeface="Arial" pitchFamily="34" charset="0"/>
              </a:rPr>
              <a:t>rebuttable</a:t>
            </a:r>
            <a:r>
              <a:rPr lang="fr-FR" dirty="0" smtClean="0">
                <a:latin typeface="Arial" pitchFamily="34" charset="0"/>
                <a:cs typeface="Arial" pitchFamily="34" charset="0"/>
              </a:rPr>
              <a:t> </a:t>
            </a:r>
            <a:r>
              <a:rPr lang="fr-FR" dirty="0" err="1" smtClean="0">
                <a:latin typeface="Arial" pitchFamily="34" charset="0"/>
                <a:cs typeface="Arial" pitchFamily="34" charset="0"/>
              </a:rPr>
              <a:t>presumption</a:t>
            </a:r>
            <a:r>
              <a:rPr lang="fr-FR" dirty="0" smtClean="0">
                <a:latin typeface="Arial" pitchFamily="34" charset="0"/>
                <a:cs typeface="Arial" pitchFamily="34" charset="0"/>
              </a:rPr>
              <a:t> </a:t>
            </a:r>
            <a:r>
              <a:rPr lang="fr-FR" dirty="0" err="1" smtClean="0">
                <a:latin typeface="Arial" pitchFamily="34" charset="0"/>
                <a:cs typeface="Arial" pitchFamily="34" charset="0"/>
              </a:rPr>
              <a:t>that</a:t>
            </a:r>
            <a:r>
              <a:rPr lang="fr-FR" dirty="0" smtClean="0">
                <a:latin typeface="Arial" pitchFamily="34" charset="0"/>
                <a:cs typeface="Arial" pitchFamily="34" charset="0"/>
              </a:rPr>
              <a:t> </a:t>
            </a:r>
            <a:r>
              <a:rPr lang="fr-FR" dirty="0" err="1" smtClean="0">
                <a:latin typeface="Arial" pitchFamily="34" charset="0"/>
                <a:cs typeface="Arial" pitchFamily="34" charset="0"/>
              </a:rPr>
              <a:t>it</a:t>
            </a:r>
            <a:r>
              <a:rPr lang="fr-FR" dirty="0" smtClean="0">
                <a:latin typeface="Arial" pitchFamily="34" charset="0"/>
                <a:cs typeface="Arial" pitchFamily="34" charset="0"/>
              </a:rPr>
              <a:t> has the </a:t>
            </a:r>
            <a:r>
              <a:rPr lang="fr-FR" dirty="0" err="1" smtClean="0">
                <a:latin typeface="Arial" pitchFamily="34" charset="0"/>
                <a:cs typeface="Arial" pitchFamily="34" charset="0"/>
              </a:rPr>
              <a:t>ability</a:t>
            </a:r>
            <a:r>
              <a:rPr lang="fr-FR" dirty="0" smtClean="0">
                <a:latin typeface="Arial" pitchFamily="34" charset="0"/>
                <a:cs typeface="Arial" pitchFamily="34" charset="0"/>
              </a:rPr>
              <a:t> to </a:t>
            </a:r>
            <a:r>
              <a:rPr lang="fr-FR" dirty="0" err="1" smtClean="0">
                <a:latin typeface="Arial" pitchFamily="34" charset="0"/>
                <a:cs typeface="Arial" pitchFamily="34" charset="0"/>
              </a:rPr>
              <a:t>behave</a:t>
            </a:r>
            <a:r>
              <a:rPr lang="fr-FR" dirty="0" smtClean="0">
                <a:latin typeface="Arial" pitchFamily="34" charset="0"/>
                <a:cs typeface="Arial" pitchFamily="34" charset="0"/>
              </a:rPr>
              <a:t> </a:t>
            </a:r>
            <a:r>
              <a:rPr lang="fr-FR" dirty="0" err="1" smtClean="0">
                <a:latin typeface="Arial" pitchFamily="34" charset="0"/>
                <a:cs typeface="Arial" pitchFamily="34" charset="0"/>
              </a:rPr>
              <a:t>independently</a:t>
            </a:r>
            <a:r>
              <a:rPr lang="fr-FR" dirty="0" smtClean="0">
                <a:latin typeface="Arial" pitchFamily="34" charset="0"/>
                <a:cs typeface="Arial" pitchFamily="34" charset="0"/>
              </a:rPr>
              <a:t> of </a:t>
            </a:r>
            <a:r>
              <a:rPr lang="fr-FR" dirty="0" err="1" smtClean="0">
                <a:latin typeface="Arial" pitchFamily="34" charset="0"/>
                <a:cs typeface="Arial" pitchFamily="34" charset="0"/>
              </a:rPr>
              <a:t>its</a:t>
            </a:r>
            <a:r>
              <a:rPr lang="fr-FR" dirty="0" smtClean="0">
                <a:latin typeface="Arial" pitchFamily="34" charset="0"/>
                <a:cs typeface="Arial" pitchFamily="34" charset="0"/>
              </a:rPr>
              <a:t> </a:t>
            </a:r>
            <a:r>
              <a:rPr lang="fr-FR" dirty="0" err="1" smtClean="0">
                <a:latin typeface="Arial" pitchFamily="34" charset="0"/>
                <a:cs typeface="Arial" pitchFamily="34" charset="0"/>
              </a:rPr>
              <a:t>customers</a:t>
            </a:r>
            <a:r>
              <a:rPr lang="fr-FR" dirty="0" smtClean="0">
                <a:latin typeface="Arial" pitchFamily="34" charset="0"/>
                <a:cs typeface="Arial" pitchFamily="34" charset="0"/>
              </a:rPr>
              <a:t>, </a:t>
            </a:r>
            <a:r>
              <a:rPr lang="fr-FR" dirty="0" err="1" smtClean="0">
                <a:latin typeface="Arial" pitchFamily="34" charset="0"/>
                <a:cs typeface="Arial" pitchFamily="34" charset="0"/>
              </a:rPr>
              <a:t>competitors</a:t>
            </a:r>
            <a:r>
              <a:rPr lang="fr-FR" dirty="0" smtClean="0">
                <a:latin typeface="Arial" pitchFamily="34" charset="0"/>
                <a:cs typeface="Arial" pitchFamily="34" charset="0"/>
              </a:rPr>
              <a:t> and </a:t>
            </a:r>
            <a:r>
              <a:rPr lang="fr-FR" dirty="0" err="1" smtClean="0">
                <a:latin typeface="Arial" pitchFamily="34" charset="0"/>
                <a:cs typeface="Arial" pitchFamily="34" charset="0"/>
              </a:rPr>
              <a:t>consumers</a:t>
            </a:r>
            <a:r>
              <a:rPr lang="fr-FR" dirty="0" smtClean="0">
                <a:latin typeface="Arial" pitchFamily="34" charset="0"/>
                <a:cs typeface="Arial" pitchFamily="34" charset="0"/>
              </a:rPr>
              <a:t>.</a:t>
            </a:r>
          </a:p>
          <a:p>
            <a:pPr algn="just"/>
            <a:endParaRPr lang="fr-FR" dirty="0">
              <a:latin typeface="Arial" pitchFamily="34" charset="0"/>
              <a:cs typeface="Arial" pitchFamily="34" charset="0"/>
            </a:endParaRPr>
          </a:p>
          <a:p>
            <a:pPr algn="just"/>
            <a:r>
              <a:rPr lang="fr-FR" dirty="0" smtClean="0">
                <a:latin typeface="Arial" pitchFamily="34" charset="0"/>
                <a:cs typeface="Arial" pitchFamily="34" charset="0"/>
              </a:rPr>
              <a:t>But:  </a:t>
            </a:r>
          </a:p>
          <a:p>
            <a:pPr algn="just"/>
            <a:endParaRPr lang="fr-FR" dirty="0">
              <a:solidFill>
                <a:srgbClr val="000000"/>
              </a:solidFill>
              <a:latin typeface="Arial" pitchFamily="34" charset="0"/>
              <a:cs typeface="Arial" pitchFamily="34" charset="0"/>
            </a:endParaRPr>
          </a:p>
          <a:p>
            <a:pPr algn="just"/>
            <a:r>
              <a:rPr lang="en-GB" dirty="0" smtClean="0">
                <a:solidFill>
                  <a:srgbClr val="000000"/>
                </a:solidFill>
                <a:latin typeface="Arial" pitchFamily="34" charset="0"/>
                <a:cs typeface="Arial" pitchFamily="34" charset="0"/>
              </a:rPr>
              <a:t>14. The Commission considers that low market shares are generally a good proxy for the absence of substantial market power. </a:t>
            </a:r>
            <a:r>
              <a:rPr lang="en-GB" b="1" dirty="0" smtClean="0">
                <a:solidFill>
                  <a:srgbClr val="FF0000"/>
                </a:solidFill>
                <a:latin typeface="Arial" pitchFamily="34" charset="0"/>
                <a:cs typeface="Arial" pitchFamily="34" charset="0"/>
              </a:rPr>
              <a:t>The Commission's experience suggests that dominance is not likely if the undertaking's market share is below </a:t>
            </a:r>
            <a:r>
              <a:rPr lang="en-GB" b="1" u="sng" dirty="0" smtClean="0">
                <a:solidFill>
                  <a:srgbClr val="FF0000"/>
                </a:solidFill>
                <a:latin typeface="Arial" pitchFamily="34" charset="0"/>
                <a:cs typeface="Arial" pitchFamily="34" charset="0"/>
              </a:rPr>
              <a:t>40%</a:t>
            </a:r>
            <a:r>
              <a:rPr lang="en-GB" b="1" dirty="0" smtClean="0">
                <a:solidFill>
                  <a:srgbClr val="FF0000"/>
                </a:solidFill>
                <a:latin typeface="Arial" pitchFamily="34" charset="0"/>
                <a:cs typeface="Arial" pitchFamily="34" charset="0"/>
              </a:rPr>
              <a:t> in the relevant market</a:t>
            </a:r>
            <a:r>
              <a:rPr lang="en-GB" b="1" dirty="0" smtClean="0">
                <a:solidFill>
                  <a:srgbClr val="000000"/>
                </a:solidFill>
                <a:latin typeface="Arial" pitchFamily="34" charset="0"/>
                <a:cs typeface="Arial" pitchFamily="34" charset="0"/>
              </a:rPr>
              <a:t>. </a:t>
            </a:r>
            <a:r>
              <a:rPr lang="en-GB" dirty="0" smtClean="0">
                <a:latin typeface="Arial" pitchFamily="34" charset="0"/>
                <a:cs typeface="Arial" pitchFamily="34" charset="0"/>
              </a:rPr>
              <a:t>However</a:t>
            </a:r>
            <a:r>
              <a:rPr lang="en-GB" dirty="0" smtClean="0">
                <a:solidFill>
                  <a:srgbClr val="000000"/>
                </a:solidFill>
                <a:latin typeface="Arial" pitchFamily="34" charset="0"/>
                <a:cs typeface="Arial" pitchFamily="34" charset="0"/>
              </a:rPr>
              <a:t>, there may be </a:t>
            </a:r>
            <a:r>
              <a:rPr lang="en-GB" dirty="0" smtClean="0">
                <a:solidFill>
                  <a:srgbClr val="FF0000"/>
                </a:solidFill>
                <a:latin typeface="Arial" pitchFamily="34" charset="0"/>
                <a:cs typeface="Arial" pitchFamily="34" charset="0"/>
              </a:rPr>
              <a:t>specific cases</a:t>
            </a:r>
            <a:r>
              <a:rPr lang="en-GB" dirty="0" smtClean="0">
                <a:solidFill>
                  <a:srgbClr val="000000"/>
                </a:solidFill>
                <a:latin typeface="Arial" pitchFamily="34" charset="0"/>
                <a:cs typeface="Arial" pitchFamily="34" charset="0"/>
              </a:rPr>
              <a:t> below that threshold where competitors are not in a position to constrain effectively the conduct of a dominant undertaking, for example where they face </a:t>
            </a:r>
            <a:r>
              <a:rPr lang="en-GB" dirty="0" smtClean="0">
                <a:solidFill>
                  <a:srgbClr val="FF0000"/>
                </a:solidFill>
                <a:latin typeface="Arial" pitchFamily="34" charset="0"/>
                <a:cs typeface="Arial" pitchFamily="34" charset="0"/>
              </a:rPr>
              <a:t>serious capacity limitations</a:t>
            </a:r>
            <a:r>
              <a:rPr lang="en-GB" dirty="0" smtClean="0">
                <a:solidFill>
                  <a:srgbClr val="000000"/>
                </a:solidFill>
                <a:latin typeface="Arial" pitchFamily="34" charset="0"/>
                <a:cs typeface="Arial" pitchFamily="34" charset="0"/>
              </a:rPr>
              <a:t>. Such cases may also deserve attention on the part of the Commission .(1)</a:t>
            </a:r>
          </a:p>
          <a:p>
            <a:pPr algn="just"/>
            <a:endParaRPr lang="en-GB" dirty="0">
              <a:solidFill>
                <a:srgbClr val="000000"/>
              </a:solidFill>
              <a:latin typeface="Arial" pitchFamily="34" charset="0"/>
              <a:cs typeface="Arial" pitchFamily="34" charset="0"/>
            </a:endParaRPr>
          </a:p>
          <a:p>
            <a:pPr algn="just"/>
            <a:r>
              <a:rPr lang="en-GB" dirty="0" smtClean="0">
                <a:solidFill>
                  <a:srgbClr val="000000"/>
                </a:solidFill>
                <a:latin typeface="Arial" pitchFamily="34" charset="0"/>
                <a:cs typeface="Arial" pitchFamily="34" charset="0"/>
              </a:rPr>
              <a:t>(1) </a:t>
            </a:r>
            <a:r>
              <a:rPr lang="en-US" sz="1400" dirty="0" smtClean="0">
                <a:latin typeface="Arial" pitchFamily="34" charset="0"/>
                <a:cs typeface="Arial" pitchFamily="34" charset="0"/>
              </a:rPr>
              <a:t>Guidance on the Commission's enforcement priorities in applying Article 82 of the EC Treaty to abusive exclusionary conduct by dominant undertaking</a:t>
            </a:r>
            <a:r>
              <a:rPr lang="en-GB" sz="1400" dirty="0" smtClean="0">
                <a:latin typeface="Arial" pitchFamily="34" charset="0"/>
                <a:cs typeface="Arial" pitchFamily="34" charset="0"/>
              </a:rPr>
              <a:t> </a:t>
            </a:r>
            <a:endParaRPr lang="en-GB" dirty="0" smtClean="0">
              <a:latin typeface="Arial" pitchFamily="34" charset="0"/>
              <a:cs typeface="Arial" pitchFamily="34" charset="0"/>
            </a:endParaRPr>
          </a:p>
          <a:p>
            <a:pPr algn="just"/>
            <a:endParaRPr lang="fr-FR" dirty="0" smtClean="0">
              <a:latin typeface="Arial" pitchFamily="34" charset="0"/>
              <a:cs typeface="Arial" pitchFamily="34" charset="0"/>
            </a:endParaRPr>
          </a:p>
          <a:p>
            <a:pPr algn="just"/>
            <a:endParaRPr lang="fr-FR" dirty="0">
              <a:latin typeface="Arial" pitchFamily="34" charset="0"/>
              <a:cs typeface="Arial" pitchFamily="34" charset="0"/>
            </a:endParaRPr>
          </a:p>
          <a:p>
            <a:pPr algn="just"/>
            <a:endParaRPr lang="fr-F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776"/>
            <a:ext cx="8229600" cy="1143000"/>
          </a:xfrm>
        </p:spPr>
        <p:txBody>
          <a:bodyPr>
            <a:normAutofit fontScale="90000"/>
          </a:bodyPr>
          <a:lstStyle/>
          <a:p>
            <a:r>
              <a:rPr lang="fr-FR" sz="3200" b="1" dirty="0" smtClean="0">
                <a:solidFill>
                  <a:srgbClr val="C00000"/>
                </a:solidFill>
                <a:latin typeface="Arial" pitchFamily="34" charset="0"/>
                <a:cs typeface="Arial" pitchFamily="34" charset="0"/>
              </a:rPr>
              <a:t/>
            </a:r>
            <a:br>
              <a:rPr lang="fr-FR" sz="3200" b="1" dirty="0" smtClean="0">
                <a:solidFill>
                  <a:srgbClr val="C00000"/>
                </a:solidFill>
                <a:latin typeface="Arial" pitchFamily="34" charset="0"/>
                <a:cs typeface="Arial" pitchFamily="34" charset="0"/>
              </a:rPr>
            </a:br>
            <a:r>
              <a:rPr lang="fr-FR" sz="3200" b="1" dirty="0" smtClean="0">
                <a:solidFill>
                  <a:srgbClr val="C00000"/>
                </a:solidFill>
                <a:latin typeface="Arial" pitchFamily="34" charset="0"/>
                <a:cs typeface="Arial" pitchFamily="34" charset="0"/>
              </a:rPr>
              <a:t>Wanadoo France Telecom CFI:</a:t>
            </a:r>
            <a:br>
              <a:rPr lang="fr-FR" sz="3200" b="1" dirty="0" smtClean="0">
                <a:solidFill>
                  <a:srgbClr val="C00000"/>
                </a:solidFill>
                <a:latin typeface="Arial" pitchFamily="34" charset="0"/>
                <a:cs typeface="Arial" pitchFamily="34" charset="0"/>
              </a:rPr>
            </a:br>
            <a:r>
              <a:rPr lang="fr-FR" sz="3200" b="1" dirty="0" smtClean="0">
                <a:solidFill>
                  <a:srgbClr val="C00000"/>
                </a:solidFill>
                <a:latin typeface="Arial" pitchFamily="34" charset="0"/>
                <a:cs typeface="Arial" pitchFamily="34" charset="0"/>
              </a:rPr>
              <a:t>Dominance and </a:t>
            </a:r>
            <a:r>
              <a:rPr lang="fr-FR" sz="3200" b="1" dirty="0" err="1">
                <a:solidFill>
                  <a:srgbClr val="C00000"/>
                </a:solidFill>
                <a:latin typeface="Arial" pitchFamily="34" charset="0"/>
                <a:cs typeface="Arial" pitchFamily="34" charset="0"/>
              </a:rPr>
              <a:t>m</a:t>
            </a:r>
            <a:r>
              <a:rPr lang="fr-FR" sz="3200" b="1" dirty="0" err="1" smtClean="0">
                <a:solidFill>
                  <a:srgbClr val="C00000"/>
                </a:solidFill>
                <a:latin typeface="Arial" pitchFamily="34" charset="0"/>
                <a:cs typeface="Arial" pitchFamily="34" charset="0"/>
              </a:rPr>
              <a:t>arket</a:t>
            </a:r>
            <a:r>
              <a:rPr lang="fr-FR" sz="3200" b="1" dirty="0" smtClean="0">
                <a:solidFill>
                  <a:srgbClr val="C00000"/>
                </a:solidFill>
                <a:latin typeface="Arial" pitchFamily="34" charset="0"/>
                <a:cs typeface="Arial" pitchFamily="34" charset="0"/>
              </a:rPr>
              <a:t> </a:t>
            </a:r>
            <a:r>
              <a:rPr lang="fr-FR" sz="3200" b="1" dirty="0" err="1">
                <a:solidFill>
                  <a:srgbClr val="C00000"/>
                </a:solidFill>
                <a:latin typeface="Arial" pitchFamily="34" charset="0"/>
                <a:cs typeface="Arial" pitchFamily="34" charset="0"/>
              </a:rPr>
              <a:t>i</a:t>
            </a:r>
            <a:r>
              <a:rPr lang="fr-FR" sz="3200" b="1" dirty="0" err="1" smtClean="0">
                <a:solidFill>
                  <a:srgbClr val="C00000"/>
                </a:solidFill>
                <a:latin typeface="Arial" pitchFamily="34" charset="0"/>
                <a:cs typeface="Arial" pitchFamily="34" charset="0"/>
              </a:rPr>
              <a:t>nstability</a:t>
            </a:r>
            <a:endParaRPr lang="fr-FR" sz="3200" dirty="0"/>
          </a:p>
        </p:txBody>
      </p:sp>
      <p:sp>
        <p:nvSpPr>
          <p:cNvPr id="3" name="TextBox 2"/>
          <p:cNvSpPr txBox="1"/>
          <p:nvPr/>
        </p:nvSpPr>
        <p:spPr>
          <a:xfrm>
            <a:off x="428596" y="1253073"/>
            <a:ext cx="8143932" cy="5632311"/>
          </a:xfrm>
          <a:prstGeom prst="rect">
            <a:avLst/>
          </a:prstGeom>
          <a:noFill/>
        </p:spPr>
        <p:txBody>
          <a:bodyPr wrap="square" rtlCol="0">
            <a:spAutoFit/>
          </a:bodyPr>
          <a:lstStyle/>
          <a:p>
            <a:pPr algn="just"/>
            <a:r>
              <a:rPr lang="en-US" dirty="0" smtClean="0">
                <a:latin typeface="Arial" pitchFamily="34" charset="0"/>
                <a:cs typeface="Arial" pitchFamily="34" charset="0"/>
              </a:rPr>
              <a:t>In January 2007, the Court of First Instance (CFI) upheld the Commission’s Art.82 EC decision concerning predatory pricing by </a:t>
            </a:r>
            <a:r>
              <a:rPr lang="en-US" dirty="0" err="1" smtClean="0">
                <a:latin typeface="Arial" pitchFamily="34" charset="0"/>
                <a:cs typeface="Arial" pitchFamily="34" charset="0"/>
              </a:rPr>
              <a:t>Wanadoo</a:t>
            </a:r>
            <a:r>
              <a:rPr lang="en-US" dirty="0" smtClean="0">
                <a:latin typeface="Arial" pitchFamily="34" charset="0"/>
                <a:cs typeface="Arial" pitchFamily="34" charset="0"/>
              </a:rPr>
              <a:t> on the French high-speed internet access market, designed to ‘‘pre-empt’’ that market (i.e. secure a dominant position for </a:t>
            </a:r>
            <a:r>
              <a:rPr lang="en-US" dirty="0" err="1" smtClean="0">
                <a:latin typeface="Arial" pitchFamily="34" charset="0"/>
                <a:cs typeface="Arial" pitchFamily="34" charset="0"/>
              </a:rPr>
              <a:t>Wanadoo</a:t>
            </a:r>
            <a:r>
              <a:rPr lang="en-US" dirty="0" smtClean="0">
                <a:latin typeface="Arial" pitchFamily="34" charset="0"/>
                <a:cs typeface="Arial" pitchFamily="34" charset="0"/>
              </a:rPr>
              <a:t>).</a:t>
            </a:r>
          </a:p>
          <a:p>
            <a:pPr algn="just"/>
            <a:endParaRPr lang="en-US" dirty="0" smtClean="0">
              <a:latin typeface="Arial" pitchFamily="34" charset="0"/>
              <a:cs typeface="Arial" pitchFamily="34" charset="0"/>
            </a:endParaRP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The CFI agreed that the relevant market was fast-growing, it held that that did not preclude application of Art.82 EC. The Court noted that the market did not show signs of ‘‘marked instability’’ in the period at issue. On the contrary, a ‘‘rather stable hierarchy was established with (</a:t>
            </a:r>
            <a:r>
              <a:rPr lang="en-US" dirty="0" err="1" smtClean="0">
                <a:latin typeface="Arial" pitchFamily="34" charset="0"/>
                <a:cs typeface="Arial" pitchFamily="34" charset="0"/>
              </a:rPr>
              <a:t>Wanadoo</a:t>
            </a:r>
            <a:r>
              <a:rPr lang="en-US" dirty="0" smtClean="0">
                <a:latin typeface="Arial" pitchFamily="34" charset="0"/>
                <a:cs typeface="Arial" pitchFamily="34" charset="0"/>
              </a:rPr>
              <a:t>) at its head’’.57</a:t>
            </a:r>
          </a:p>
          <a:p>
            <a:pPr algn="just"/>
            <a:endParaRPr lang="en-US" dirty="0" smtClean="0">
              <a:latin typeface="Arial" pitchFamily="34" charset="0"/>
              <a:cs typeface="Arial" pitchFamily="34" charset="0"/>
            </a:endParaRPr>
          </a:p>
          <a:p>
            <a:pPr algn="just"/>
            <a:r>
              <a:rPr lang="en-US" b="1" dirty="0" err="1" smtClean="0">
                <a:solidFill>
                  <a:srgbClr val="FF0000"/>
                </a:solidFill>
                <a:latin typeface="Arial" pitchFamily="34" charset="0"/>
                <a:cs typeface="Arial" pitchFamily="34" charset="0"/>
              </a:rPr>
              <a:t>Wanadoo</a:t>
            </a:r>
            <a:r>
              <a:rPr lang="en-US" b="1" dirty="0" smtClean="0">
                <a:solidFill>
                  <a:srgbClr val="FF0000"/>
                </a:solidFill>
                <a:latin typeface="Arial" pitchFamily="34" charset="0"/>
                <a:cs typeface="Arial" pitchFamily="34" charset="0"/>
              </a:rPr>
              <a:t> had stressed that its market share had fluctuated from 50 per cent to 72 per cent to 63 per cent </a:t>
            </a:r>
            <a:r>
              <a:rPr lang="en-US" b="1" dirty="0" err="1" smtClean="0">
                <a:solidFill>
                  <a:srgbClr val="FF0000"/>
                </a:solidFill>
                <a:latin typeface="Arial" pitchFamily="34" charset="0"/>
                <a:cs typeface="Arial" pitchFamily="34" charset="0"/>
              </a:rPr>
              <a:t>inthe</a:t>
            </a:r>
            <a:r>
              <a:rPr lang="en-US" b="1" dirty="0" smtClean="0">
                <a:solidFill>
                  <a:srgbClr val="FF0000"/>
                </a:solidFill>
                <a:latin typeface="Arial" pitchFamily="34" charset="0"/>
                <a:cs typeface="Arial" pitchFamily="34" charset="0"/>
              </a:rPr>
              <a:t> 2001–2002 period. However, the Court stated that a decline in market shares which are still very large could not, in itself, prove the absence of a dominant position. Rather, the CFI noted various factors indicative of </a:t>
            </a:r>
            <a:r>
              <a:rPr lang="en-US" b="1" dirty="0" err="1" smtClean="0">
                <a:solidFill>
                  <a:srgbClr val="FF0000"/>
                </a:solidFill>
                <a:latin typeface="Arial" pitchFamily="34" charset="0"/>
                <a:cs typeface="Arial" pitchFamily="34" charset="0"/>
              </a:rPr>
              <a:t>Wanadoo’s</a:t>
            </a:r>
            <a:r>
              <a:rPr lang="en-US" b="1" dirty="0" smtClean="0">
                <a:solidFill>
                  <a:srgbClr val="FF0000"/>
                </a:solidFill>
                <a:latin typeface="Arial" pitchFamily="34" charset="0"/>
                <a:cs typeface="Arial" pitchFamily="34" charset="0"/>
              </a:rPr>
              <a:t> strength, such as that </a:t>
            </a:r>
            <a:r>
              <a:rPr lang="en-US" b="1" dirty="0" err="1" smtClean="0">
                <a:solidFill>
                  <a:srgbClr val="FF0000"/>
                </a:solidFill>
                <a:latin typeface="Arial" pitchFamily="34" charset="0"/>
                <a:cs typeface="Arial" pitchFamily="34" charset="0"/>
              </a:rPr>
              <a:t>Wanadoo</a:t>
            </a:r>
            <a:r>
              <a:rPr lang="en-US" b="1" dirty="0" smtClean="0">
                <a:solidFill>
                  <a:srgbClr val="FF0000"/>
                </a:solidFill>
                <a:latin typeface="Arial" pitchFamily="34" charset="0"/>
                <a:cs typeface="Arial" pitchFamily="34" charset="0"/>
              </a:rPr>
              <a:t> always had eight times more subscribers than its nearest competitor and commercial and technical advantages from its links to France Telecom</a:t>
            </a:r>
            <a:r>
              <a:rPr lang="en-US" dirty="0" smtClean="0">
                <a:latin typeface="Arial" pitchFamily="34" charset="0"/>
                <a:cs typeface="Arial" pitchFamily="34" charset="0"/>
              </a:rPr>
              <a:t>.</a:t>
            </a:r>
          </a:p>
          <a:p>
            <a:pPr algn="just"/>
            <a:endParaRPr lang="en-US"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41784"/>
            <a:ext cx="9144000" cy="1143000"/>
          </a:xfrm>
        </p:spPr>
        <p:txBody>
          <a:bodyPr>
            <a:normAutofit fontScale="90000"/>
          </a:bodyPr>
          <a:lstStyle/>
          <a:p>
            <a:r>
              <a:rPr lang="en-US" sz="3600" b="1" dirty="0" smtClean="0">
                <a:solidFill>
                  <a:srgbClr val="C00000"/>
                </a:solidFill>
                <a:latin typeface="Arial" pitchFamily="34" charset="0"/>
                <a:cs typeface="Arial" pitchFamily="34" charset="0"/>
              </a:rPr>
              <a:t>Market </a:t>
            </a:r>
            <a:r>
              <a:rPr lang="en-US" sz="3600" b="1" dirty="0" smtClean="0">
                <a:solidFill>
                  <a:srgbClr val="C00000"/>
                </a:solidFill>
                <a:latin typeface="Arial" pitchFamily="34" charset="0"/>
                <a:cs typeface="Arial" pitchFamily="34" charset="0"/>
              </a:rPr>
              <a:t>share can </a:t>
            </a:r>
            <a:r>
              <a:rPr lang="en-US" sz="3600" b="1" dirty="0">
                <a:solidFill>
                  <a:srgbClr val="C00000"/>
                </a:solidFill>
                <a:latin typeface="Arial" pitchFamily="34" charset="0"/>
                <a:cs typeface="Arial" pitchFamily="34" charset="0"/>
              </a:rPr>
              <a:t>b</a:t>
            </a:r>
            <a:r>
              <a:rPr lang="en-US" sz="3600" b="1" dirty="0" smtClean="0">
                <a:solidFill>
                  <a:srgbClr val="C00000"/>
                </a:solidFill>
                <a:latin typeface="Arial" pitchFamily="34" charset="0"/>
                <a:cs typeface="Arial" pitchFamily="34" charset="0"/>
              </a:rPr>
              <a:t>e </a:t>
            </a:r>
            <a:br>
              <a:rPr lang="en-US" sz="3600" b="1" dirty="0" smtClean="0">
                <a:solidFill>
                  <a:srgbClr val="C00000"/>
                </a:solidFill>
                <a:latin typeface="Arial" pitchFamily="34" charset="0"/>
                <a:cs typeface="Arial" pitchFamily="34" charset="0"/>
              </a:rPr>
            </a:br>
            <a:r>
              <a:rPr lang="en-US" sz="3600" b="1" dirty="0" smtClean="0">
                <a:solidFill>
                  <a:srgbClr val="C00000"/>
                </a:solidFill>
                <a:latin typeface="Arial" pitchFamily="34" charset="0"/>
                <a:cs typeface="Arial" pitchFamily="34" charset="0"/>
              </a:rPr>
              <a:t>a misleading </a:t>
            </a:r>
            <a:r>
              <a:rPr lang="en-US" sz="3600" b="1" dirty="0">
                <a:solidFill>
                  <a:srgbClr val="C00000"/>
                </a:solidFill>
                <a:latin typeface="Arial" pitchFamily="34" charset="0"/>
                <a:cs typeface="Arial" pitchFamily="34" charset="0"/>
              </a:rPr>
              <a:t>i</a:t>
            </a:r>
            <a:r>
              <a:rPr lang="en-US" sz="3600" b="1" dirty="0" smtClean="0">
                <a:solidFill>
                  <a:srgbClr val="C00000"/>
                </a:solidFill>
                <a:latin typeface="Arial" pitchFamily="34" charset="0"/>
                <a:cs typeface="Arial" pitchFamily="34" charset="0"/>
              </a:rPr>
              <a:t>ndicator </a:t>
            </a:r>
            <a:r>
              <a:rPr lang="en-US" sz="3600" b="1" dirty="0" smtClean="0">
                <a:solidFill>
                  <a:srgbClr val="C00000"/>
                </a:solidFill>
                <a:latin typeface="Arial" pitchFamily="34" charset="0"/>
                <a:cs typeface="Arial" pitchFamily="34" charset="0"/>
              </a:rPr>
              <a:t>of </a:t>
            </a:r>
            <a:r>
              <a:rPr lang="en-US" sz="3600" b="1" dirty="0">
                <a:solidFill>
                  <a:srgbClr val="C00000"/>
                </a:solidFill>
                <a:latin typeface="Arial" pitchFamily="34" charset="0"/>
                <a:cs typeface="Arial" pitchFamily="34" charset="0"/>
              </a:rPr>
              <a:t>m</a:t>
            </a:r>
            <a:r>
              <a:rPr lang="en-US" sz="3600" b="1" dirty="0" smtClean="0">
                <a:solidFill>
                  <a:srgbClr val="C00000"/>
                </a:solidFill>
                <a:latin typeface="Arial" pitchFamily="34" charset="0"/>
                <a:cs typeface="Arial" pitchFamily="34" charset="0"/>
              </a:rPr>
              <a:t>arket </a:t>
            </a:r>
            <a:r>
              <a:rPr lang="en-US" sz="3600" b="1" dirty="0">
                <a:solidFill>
                  <a:srgbClr val="C00000"/>
                </a:solidFill>
                <a:latin typeface="Arial" pitchFamily="34" charset="0"/>
                <a:cs typeface="Arial" pitchFamily="34" charset="0"/>
              </a:rPr>
              <a:t>p</a:t>
            </a:r>
            <a:r>
              <a:rPr lang="en-US" sz="3600" b="1" dirty="0" smtClean="0">
                <a:solidFill>
                  <a:srgbClr val="C00000"/>
                </a:solidFill>
                <a:latin typeface="Arial" pitchFamily="34" charset="0"/>
                <a:cs typeface="Arial" pitchFamily="34" charset="0"/>
              </a:rPr>
              <a:t>ower</a:t>
            </a:r>
            <a:r>
              <a:rPr lang="en-US" b="1" dirty="0" smtClean="0">
                <a:solidFill>
                  <a:srgbClr val="C00000"/>
                </a:solidFill>
              </a:rPr>
              <a:t/>
            </a:r>
            <a:br>
              <a:rPr lang="en-US" b="1" dirty="0" smtClean="0">
                <a:solidFill>
                  <a:srgbClr val="C00000"/>
                </a:solidFill>
              </a:rPr>
            </a:br>
            <a:endParaRPr lang="fr-FR" dirty="0">
              <a:solidFill>
                <a:srgbClr val="C00000"/>
              </a:solidFill>
            </a:endParaRPr>
          </a:p>
        </p:txBody>
      </p:sp>
      <p:sp>
        <p:nvSpPr>
          <p:cNvPr id="3" name="TextBox 2"/>
          <p:cNvSpPr txBox="1"/>
          <p:nvPr/>
        </p:nvSpPr>
        <p:spPr>
          <a:xfrm>
            <a:off x="428596" y="1924000"/>
            <a:ext cx="8215370" cy="3693319"/>
          </a:xfrm>
          <a:prstGeom prst="rect">
            <a:avLst/>
          </a:prstGeom>
          <a:noFill/>
        </p:spPr>
        <p:txBody>
          <a:bodyPr wrap="square" rtlCol="0">
            <a:spAutoFit/>
          </a:bodyPr>
          <a:lstStyle/>
          <a:p>
            <a:pPr algn="just"/>
            <a:r>
              <a:rPr lang="en-US" dirty="0" smtClean="0">
                <a:latin typeface="Arial" pitchFamily="34" charset="0"/>
                <a:cs typeface="Arial" pitchFamily="34" charset="0"/>
              </a:rPr>
              <a:t>Market </a:t>
            </a:r>
            <a:r>
              <a:rPr lang="en-US" dirty="0" smtClean="0">
                <a:latin typeface="Arial" pitchFamily="34" charset="0"/>
                <a:cs typeface="Arial" pitchFamily="34" charset="0"/>
              </a:rPr>
              <a:t>shares </a:t>
            </a:r>
            <a:r>
              <a:rPr lang="en-US" dirty="0" smtClean="0">
                <a:latin typeface="Arial" pitchFamily="34" charset="0"/>
                <a:cs typeface="Arial" pitchFamily="34" charset="0"/>
              </a:rPr>
              <a:t>can be misleading: </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Example: compare</a:t>
            </a:r>
          </a:p>
          <a:p>
            <a:pPr algn="just"/>
            <a:endParaRPr lang="en-US" dirty="0" smtClean="0">
              <a:latin typeface="Arial" pitchFamily="34" charset="0"/>
              <a:cs typeface="Arial" pitchFamily="34" charset="0"/>
            </a:endParaRPr>
          </a:p>
          <a:p>
            <a:pPr marL="342900" indent="-342900" algn="just">
              <a:buAutoNum type="alphaLcParenR"/>
            </a:pPr>
            <a:r>
              <a:rPr lang="en-US" dirty="0" smtClean="0">
                <a:latin typeface="Arial" pitchFamily="34" charset="0"/>
                <a:cs typeface="Arial" pitchFamily="34" charset="0"/>
              </a:rPr>
              <a:t>Firm A has a 50% market share; the other 50% is occupied by 100 firms of equal size each having a 0.5% market share</a:t>
            </a:r>
          </a:p>
          <a:p>
            <a:pPr marL="342900" indent="-342900" algn="just">
              <a:buAutoNum type="alphaLcParenR"/>
            </a:pPr>
            <a:r>
              <a:rPr lang="en-US" dirty="0" smtClean="0">
                <a:latin typeface="Arial" pitchFamily="34" charset="0"/>
                <a:cs typeface="Arial" pitchFamily="34" charset="0"/>
              </a:rPr>
              <a:t>Firm A has a 50% market share; the other 50% is held by one other firm ( firm B)</a:t>
            </a:r>
          </a:p>
          <a:p>
            <a:pPr marL="342900" indent="-342900" algn="just"/>
            <a:endParaRPr lang="en-US" dirty="0" smtClean="0">
              <a:latin typeface="Arial" pitchFamily="34" charset="0"/>
              <a:cs typeface="Arial" pitchFamily="34" charset="0"/>
            </a:endParaRPr>
          </a:p>
          <a:p>
            <a:pPr marL="342900" indent="-342900" algn="just"/>
            <a:r>
              <a:rPr lang="en-US" dirty="0" smtClean="0">
                <a:latin typeface="Arial" pitchFamily="34" charset="0"/>
                <a:cs typeface="Arial" pitchFamily="34" charset="0"/>
              </a:rPr>
              <a:t>In both cases the market share of firm A is 50% but does it have more market power in the first case than in the second ?</a:t>
            </a:r>
          </a:p>
          <a:p>
            <a:pPr algn="just"/>
            <a:endParaRPr lang="en-US" b="1" dirty="0">
              <a:solidFill>
                <a:srgbClr val="FF0000"/>
              </a:solidFill>
              <a:latin typeface="Arial" pitchFamily="34" charset="0"/>
              <a:cs typeface="Arial" pitchFamily="34" charset="0"/>
            </a:endParaRPr>
          </a:p>
          <a:p>
            <a:pPr algn="just"/>
            <a:endParaRPr lang="en-US" b="1" dirty="0" smtClean="0">
              <a:solidFill>
                <a:srgbClr val="FF0000"/>
              </a:solidFill>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6451D012-A815-4431-A1D4-A9D8E56EB7B5}" type="slidenum">
              <a:rPr lang="fr-FR" smtClean="0"/>
              <a:pPr/>
              <a:t>14</a:t>
            </a:fld>
            <a:endParaRPr lang="fr-F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1462"/>
            <a:ext cx="8229600" cy="1143000"/>
          </a:xfrm>
        </p:spPr>
        <p:txBody>
          <a:bodyPr>
            <a:normAutofit/>
          </a:bodyPr>
          <a:lstStyle/>
          <a:p>
            <a:r>
              <a:rPr lang="fr-FR" sz="3200" b="1" dirty="0" err="1" smtClean="0">
                <a:solidFill>
                  <a:srgbClr val="C00000"/>
                </a:solidFill>
                <a:latin typeface="Arial" pitchFamily="34" charset="0"/>
                <a:cs typeface="Arial" pitchFamily="34" charset="0"/>
              </a:rPr>
              <a:t>From</a:t>
            </a:r>
            <a:r>
              <a:rPr lang="fr-FR" sz="3200" b="1" dirty="0" smtClean="0">
                <a:solidFill>
                  <a:srgbClr val="C00000"/>
                </a:solidFill>
                <a:latin typeface="Arial" pitchFamily="34" charset="0"/>
                <a:cs typeface="Arial" pitchFamily="34" charset="0"/>
              </a:rPr>
              <a:t> </a:t>
            </a:r>
            <a:r>
              <a:rPr lang="fr-FR" sz="3200" b="1" dirty="0" err="1" smtClean="0">
                <a:solidFill>
                  <a:srgbClr val="C00000"/>
                </a:solidFill>
                <a:latin typeface="Arial" pitchFamily="34" charset="0"/>
                <a:cs typeface="Arial" pitchFamily="34" charset="0"/>
              </a:rPr>
              <a:t>market</a:t>
            </a:r>
            <a:r>
              <a:rPr lang="fr-FR" sz="3200" b="1" dirty="0" smtClean="0">
                <a:solidFill>
                  <a:srgbClr val="C00000"/>
                </a:solidFill>
                <a:latin typeface="Arial" pitchFamily="34" charset="0"/>
                <a:cs typeface="Arial" pitchFamily="34" charset="0"/>
              </a:rPr>
              <a:t> </a:t>
            </a:r>
            <a:r>
              <a:rPr lang="fr-FR" sz="3200" b="1" dirty="0" err="1" smtClean="0">
                <a:solidFill>
                  <a:srgbClr val="C00000"/>
                </a:solidFill>
                <a:latin typeface="Arial" pitchFamily="34" charset="0"/>
                <a:cs typeface="Arial" pitchFamily="34" charset="0"/>
              </a:rPr>
              <a:t>share</a:t>
            </a:r>
            <a:r>
              <a:rPr lang="fr-FR" sz="3200" b="1" dirty="0" smtClean="0">
                <a:solidFill>
                  <a:srgbClr val="C00000"/>
                </a:solidFill>
                <a:latin typeface="Arial" pitchFamily="34" charset="0"/>
                <a:cs typeface="Arial" pitchFamily="34" charset="0"/>
              </a:rPr>
              <a:t> to </a:t>
            </a:r>
            <a:r>
              <a:rPr lang="fr-FR" sz="3200" b="1" dirty="0" err="1" smtClean="0">
                <a:solidFill>
                  <a:srgbClr val="C00000"/>
                </a:solidFill>
                <a:latin typeface="Arial" pitchFamily="34" charset="0"/>
                <a:cs typeface="Arial" pitchFamily="34" charset="0"/>
              </a:rPr>
              <a:t>market</a:t>
            </a:r>
            <a:r>
              <a:rPr lang="fr-FR" sz="3200" b="1" dirty="0" smtClean="0">
                <a:solidFill>
                  <a:srgbClr val="C00000"/>
                </a:solidFill>
                <a:latin typeface="Arial" pitchFamily="34" charset="0"/>
                <a:cs typeface="Arial" pitchFamily="34" charset="0"/>
              </a:rPr>
              <a:t> power</a:t>
            </a:r>
            <a:endParaRPr lang="fr-FR" sz="3200" b="1" dirty="0">
              <a:solidFill>
                <a:srgbClr val="C00000"/>
              </a:solidFill>
              <a:latin typeface="Arial" pitchFamily="34" charset="0"/>
              <a:cs typeface="Arial" pitchFamily="34" charset="0"/>
            </a:endParaRPr>
          </a:p>
        </p:txBody>
      </p:sp>
      <p:sp>
        <p:nvSpPr>
          <p:cNvPr id="3" name="TextBox 2"/>
          <p:cNvSpPr txBox="1"/>
          <p:nvPr/>
        </p:nvSpPr>
        <p:spPr>
          <a:xfrm>
            <a:off x="323528" y="836712"/>
            <a:ext cx="8677628" cy="6463308"/>
          </a:xfrm>
          <a:prstGeom prst="rect">
            <a:avLst/>
          </a:prstGeom>
          <a:noFill/>
        </p:spPr>
        <p:txBody>
          <a:bodyPr wrap="square" rtlCol="0">
            <a:spAutoFit/>
          </a:bodyPr>
          <a:lstStyle/>
          <a:p>
            <a:pPr algn="just"/>
            <a:r>
              <a:rPr lang="fr-FR" dirty="0" smtClean="0">
                <a:latin typeface="Arial" pitchFamily="34" charset="0"/>
                <a:cs typeface="Arial" pitchFamily="34" charset="0"/>
              </a:rPr>
              <a:t>How </a:t>
            </a:r>
            <a:r>
              <a:rPr lang="en-US" dirty="0" smtClean="0">
                <a:latin typeface="Arial" pitchFamily="34" charset="0"/>
                <a:cs typeface="Arial" pitchFamily="34" charset="0"/>
              </a:rPr>
              <a:t>is it that market shares bear on market power?</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This question, on its surface, is perplexing because market power is not defined by market shares. Rather, market power is ordinarily defined by the ability of firms to profitably elevate price (</a:t>
            </a:r>
            <a:r>
              <a:rPr lang="en-US" i="1" dirty="0" smtClean="0">
                <a:latin typeface="Arial" pitchFamily="34" charset="0"/>
                <a:cs typeface="Arial" pitchFamily="34" charset="0"/>
              </a:rPr>
              <a:t>P) above a competitive level, taken to involve price equal to marginal cost (MC).</a:t>
            </a:r>
          </a:p>
          <a:p>
            <a:pPr algn="just"/>
            <a:endParaRPr lang="en-US" i="1" dirty="0" smtClean="0">
              <a:latin typeface="Arial" pitchFamily="34" charset="0"/>
              <a:cs typeface="Arial" pitchFamily="34" charset="0"/>
            </a:endParaRPr>
          </a:p>
          <a:p>
            <a:r>
              <a:rPr lang="fr-FR" b="1" u="sng" dirty="0" err="1" smtClean="0">
                <a:solidFill>
                  <a:srgbClr val="FF0000"/>
                </a:solidFill>
                <a:latin typeface="Arial" pitchFamily="34" charset="0"/>
                <a:cs typeface="Arial" pitchFamily="34" charset="0"/>
              </a:rPr>
              <a:t>Market</a:t>
            </a:r>
            <a:r>
              <a:rPr lang="fr-FR" b="1" u="sng" dirty="0" smtClean="0">
                <a:solidFill>
                  <a:srgbClr val="FF0000"/>
                </a:solidFill>
                <a:latin typeface="Arial" pitchFamily="34" charset="0"/>
                <a:cs typeface="Arial" pitchFamily="34" charset="0"/>
              </a:rPr>
              <a:t> </a:t>
            </a:r>
            <a:r>
              <a:rPr lang="fr-FR" b="1" u="sng" dirty="0" err="1" smtClean="0">
                <a:solidFill>
                  <a:srgbClr val="FF0000"/>
                </a:solidFill>
                <a:latin typeface="Arial" pitchFamily="34" charset="0"/>
                <a:cs typeface="Arial" pitchFamily="34" charset="0"/>
              </a:rPr>
              <a:t>shares</a:t>
            </a:r>
            <a:r>
              <a:rPr lang="fr-FR" b="1" u="sng" dirty="0" smtClean="0">
                <a:solidFill>
                  <a:srgbClr val="FF0000"/>
                </a:solidFill>
                <a:latin typeface="Arial" pitchFamily="34" charset="0"/>
                <a:cs typeface="Arial" pitchFamily="34" charset="0"/>
              </a:rPr>
              <a:t> </a:t>
            </a:r>
            <a:r>
              <a:rPr lang="fr-FR" b="1" u="sng" dirty="0" err="1" smtClean="0">
                <a:solidFill>
                  <a:srgbClr val="FF0000"/>
                </a:solidFill>
                <a:latin typeface="Arial" pitchFamily="34" charset="0"/>
                <a:cs typeface="Arial" pitchFamily="34" charset="0"/>
              </a:rPr>
              <a:t>cannot</a:t>
            </a:r>
            <a:r>
              <a:rPr lang="fr-FR" b="1" u="sng" dirty="0" smtClean="0">
                <a:solidFill>
                  <a:srgbClr val="FF0000"/>
                </a:solidFill>
                <a:latin typeface="Arial" pitchFamily="34" charset="0"/>
                <a:cs typeface="Arial" pitchFamily="34" charset="0"/>
              </a:rPr>
              <a:t> </a:t>
            </a:r>
            <a:r>
              <a:rPr lang="fr-FR" b="1" u="sng" dirty="0" err="1" smtClean="0">
                <a:solidFill>
                  <a:srgbClr val="FF0000"/>
                </a:solidFill>
                <a:latin typeface="Arial" pitchFamily="34" charset="0"/>
                <a:cs typeface="Arial" pitchFamily="34" charset="0"/>
              </a:rPr>
              <a:t>be</a:t>
            </a:r>
            <a:r>
              <a:rPr lang="fr-FR" b="1" u="sng" dirty="0" smtClean="0">
                <a:solidFill>
                  <a:srgbClr val="FF0000"/>
                </a:solidFill>
                <a:latin typeface="Arial" pitchFamily="34" charset="0"/>
                <a:cs typeface="Arial" pitchFamily="34" charset="0"/>
              </a:rPr>
              <a:t> a proxy for </a:t>
            </a:r>
            <a:r>
              <a:rPr lang="fr-FR" b="1" u="sng" dirty="0" err="1" smtClean="0">
                <a:solidFill>
                  <a:srgbClr val="FF0000"/>
                </a:solidFill>
                <a:latin typeface="Arial" pitchFamily="34" charset="0"/>
                <a:cs typeface="Arial" pitchFamily="34" charset="0"/>
              </a:rPr>
              <a:t>competition</a:t>
            </a:r>
            <a:r>
              <a:rPr lang="fr-FR" b="1" u="sng" dirty="0" smtClean="0">
                <a:solidFill>
                  <a:srgbClr val="FF0000"/>
                </a:solidFill>
                <a:latin typeface="Arial" pitchFamily="34" charset="0"/>
                <a:cs typeface="Arial" pitchFamily="34" charset="0"/>
              </a:rPr>
              <a:t>.</a:t>
            </a:r>
            <a:r>
              <a:rPr lang="fr-FR" u="sng" dirty="0" smtClean="0">
                <a:latin typeface="Arial" pitchFamily="34" charset="0"/>
                <a:cs typeface="Arial" pitchFamily="34" charset="0"/>
              </a:rPr>
              <a:t> </a:t>
            </a:r>
          </a:p>
          <a:p>
            <a:endParaRPr lang="fr-FR" u="sng" dirty="0" smtClean="0">
              <a:latin typeface="Arial" pitchFamily="34" charset="0"/>
              <a:cs typeface="Arial" pitchFamily="34" charset="0"/>
            </a:endParaRPr>
          </a:p>
          <a:p>
            <a:r>
              <a:rPr lang="fr-FR" b="1" u="sng" dirty="0" err="1" smtClean="0">
                <a:solidFill>
                  <a:srgbClr val="FF0000"/>
                </a:solidFill>
                <a:latin typeface="Arial" pitchFamily="34" charset="0"/>
                <a:cs typeface="Arial" pitchFamily="34" charset="0"/>
              </a:rPr>
              <a:t>They</a:t>
            </a:r>
            <a:r>
              <a:rPr lang="fr-FR" b="1" u="sng" dirty="0" smtClean="0">
                <a:solidFill>
                  <a:srgbClr val="FF0000"/>
                </a:solidFill>
                <a:latin typeface="Arial" pitchFamily="34" charset="0"/>
                <a:cs typeface="Arial" pitchFamily="34" charset="0"/>
              </a:rPr>
              <a:t> </a:t>
            </a:r>
            <a:r>
              <a:rPr lang="fr-FR" b="1" u="sng" dirty="0" err="1" smtClean="0">
                <a:solidFill>
                  <a:srgbClr val="FF0000"/>
                </a:solidFill>
                <a:latin typeface="Arial" pitchFamily="34" charset="0"/>
                <a:cs typeface="Arial" pitchFamily="34" charset="0"/>
              </a:rPr>
              <a:t>may</a:t>
            </a:r>
            <a:r>
              <a:rPr lang="fr-FR" b="1" u="sng" dirty="0" smtClean="0">
                <a:solidFill>
                  <a:srgbClr val="FF0000"/>
                </a:solidFill>
                <a:latin typeface="Arial" pitchFamily="34" charset="0"/>
                <a:cs typeface="Arial" pitchFamily="34" charset="0"/>
              </a:rPr>
              <a:t> </a:t>
            </a:r>
            <a:r>
              <a:rPr lang="fr-FR" b="1" u="sng" dirty="0" err="1" smtClean="0">
                <a:solidFill>
                  <a:srgbClr val="FF0000"/>
                </a:solidFill>
                <a:latin typeface="Arial" pitchFamily="34" charset="0"/>
                <a:cs typeface="Arial" pitchFamily="34" charset="0"/>
              </a:rPr>
              <a:t>be</a:t>
            </a:r>
            <a:r>
              <a:rPr lang="fr-FR" b="1" u="sng" dirty="0" smtClean="0">
                <a:solidFill>
                  <a:srgbClr val="FF0000"/>
                </a:solidFill>
                <a:latin typeface="Arial" pitchFamily="34" charset="0"/>
                <a:cs typeface="Arial" pitchFamily="34" charset="0"/>
              </a:rPr>
              <a:t> </a:t>
            </a:r>
            <a:r>
              <a:rPr lang="fr-FR" b="1" u="sng" dirty="0" err="1" smtClean="0">
                <a:solidFill>
                  <a:srgbClr val="FF0000"/>
                </a:solidFill>
                <a:latin typeface="Arial" pitchFamily="34" charset="0"/>
                <a:cs typeface="Arial" pitchFamily="34" charset="0"/>
              </a:rPr>
              <a:t>used</a:t>
            </a:r>
            <a:r>
              <a:rPr lang="fr-FR" b="1" u="sng" dirty="0" smtClean="0">
                <a:solidFill>
                  <a:srgbClr val="FF0000"/>
                </a:solidFill>
                <a:latin typeface="Arial" pitchFamily="34" charset="0"/>
                <a:cs typeface="Arial" pitchFamily="34" charset="0"/>
              </a:rPr>
              <a:t> as a screening </a:t>
            </a:r>
            <a:r>
              <a:rPr lang="fr-FR" b="1" u="sng" dirty="0" err="1" smtClean="0">
                <a:solidFill>
                  <a:srgbClr val="FF0000"/>
                </a:solidFill>
                <a:latin typeface="Arial" pitchFamily="34" charset="0"/>
                <a:cs typeface="Arial" pitchFamily="34" charset="0"/>
              </a:rPr>
              <a:t>device</a:t>
            </a:r>
            <a:r>
              <a:rPr lang="fr-FR" b="1" u="sng" dirty="0" smtClean="0">
                <a:solidFill>
                  <a:srgbClr val="FF0000"/>
                </a:solidFill>
                <a:latin typeface="Arial" pitchFamily="34" charset="0"/>
                <a:cs typeface="Arial" pitchFamily="34" charset="0"/>
              </a:rPr>
              <a:t> to </a:t>
            </a:r>
            <a:r>
              <a:rPr lang="fr-FR" b="1" u="sng" dirty="0" err="1" smtClean="0">
                <a:solidFill>
                  <a:srgbClr val="FF0000"/>
                </a:solidFill>
                <a:latin typeface="Arial" pitchFamily="34" charset="0"/>
                <a:cs typeface="Arial" pitchFamily="34" charset="0"/>
              </a:rPr>
              <a:t>decide</a:t>
            </a:r>
            <a:r>
              <a:rPr lang="fr-FR" b="1" u="sng" dirty="0" smtClean="0">
                <a:solidFill>
                  <a:srgbClr val="FF0000"/>
                </a:solidFill>
                <a:latin typeface="Arial" pitchFamily="34" charset="0"/>
                <a:cs typeface="Arial" pitchFamily="34" charset="0"/>
              </a:rPr>
              <a:t> on </a:t>
            </a:r>
            <a:r>
              <a:rPr lang="fr-FR" b="1" u="sng" dirty="0" err="1" smtClean="0">
                <a:solidFill>
                  <a:srgbClr val="FF0000"/>
                </a:solidFill>
                <a:latin typeface="Arial" pitchFamily="34" charset="0"/>
                <a:cs typeface="Arial" pitchFamily="34" charset="0"/>
              </a:rPr>
              <a:t>which</a:t>
            </a:r>
            <a:r>
              <a:rPr lang="fr-FR" b="1" u="sng" dirty="0" smtClean="0">
                <a:solidFill>
                  <a:srgbClr val="FF0000"/>
                </a:solidFill>
                <a:latin typeface="Arial" pitchFamily="34" charset="0"/>
                <a:cs typeface="Arial" pitchFamily="34" charset="0"/>
              </a:rPr>
              <a:t> case </a:t>
            </a:r>
            <a:r>
              <a:rPr lang="fr-FR" b="1" u="sng" dirty="0" err="1" smtClean="0">
                <a:solidFill>
                  <a:srgbClr val="FF0000"/>
                </a:solidFill>
                <a:latin typeface="Arial" pitchFamily="34" charset="0"/>
                <a:cs typeface="Arial" pitchFamily="34" charset="0"/>
              </a:rPr>
              <a:t>further</a:t>
            </a:r>
            <a:r>
              <a:rPr lang="fr-FR" b="1" u="sng" dirty="0" smtClean="0">
                <a:solidFill>
                  <a:srgbClr val="FF0000"/>
                </a:solidFill>
                <a:latin typeface="Arial" pitchFamily="34" charset="0"/>
                <a:cs typeface="Arial" pitchFamily="34" charset="0"/>
              </a:rPr>
              <a:t> </a:t>
            </a:r>
            <a:r>
              <a:rPr lang="fr-FR" b="1" u="sng" dirty="0" err="1" smtClean="0">
                <a:solidFill>
                  <a:srgbClr val="FF0000"/>
                </a:solidFill>
                <a:latin typeface="Arial" pitchFamily="34" charset="0"/>
                <a:cs typeface="Arial" pitchFamily="34" charset="0"/>
              </a:rPr>
              <a:t>competitive</a:t>
            </a:r>
            <a:r>
              <a:rPr lang="fr-FR" b="1" u="sng" dirty="0" smtClean="0">
                <a:solidFill>
                  <a:srgbClr val="FF0000"/>
                </a:solidFill>
                <a:latin typeface="Arial" pitchFamily="34" charset="0"/>
                <a:cs typeface="Arial" pitchFamily="34" charset="0"/>
              </a:rPr>
              <a:t> </a:t>
            </a:r>
            <a:r>
              <a:rPr lang="fr-FR" b="1" u="sng" dirty="0" err="1" smtClean="0">
                <a:solidFill>
                  <a:srgbClr val="FF0000"/>
                </a:solidFill>
                <a:latin typeface="Arial" pitchFamily="34" charset="0"/>
                <a:cs typeface="Arial" pitchFamily="34" charset="0"/>
              </a:rPr>
              <a:t>analysis</a:t>
            </a:r>
            <a:r>
              <a:rPr lang="fr-FR" b="1" u="sng" dirty="0" smtClean="0">
                <a:solidFill>
                  <a:srgbClr val="FF0000"/>
                </a:solidFill>
                <a:latin typeface="Arial" pitchFamily="34" charset="0"/>
                <a:cs typeface="Arial" pitchFamily="34" charset="0"/>
              </a:rPr>
              <a:t> </a:t>
            </a:r>
            <a:r>
              <a:rPr lang="fr-FR" b="1" u="sng" dirty="0" err="1" smtClean="0">
                <a:solidFill>
                  <a:srgbClr val="FF0000"/>
                </a:solidFill>
                <a:latin typeface="Arial" pitchFamily="34" charset="0"/>
                <a:cs typeface="Arial" pitchFamily="34" charset="0"/>
              </a:rPr>
              <a:t>is</a:t>
            </a:r>
            <a:r>
              <a:rPr lang="fr-FR" b="1" u="sng" dirty="0" smtClean="0">
                <a:solidFill>
                  <a:srgbClr val="FF0000"/>
                </a:solidFill>
                <a:latin typeface="Arial" pitchFamily="34" charset="0"/>
                <a:cs typeface="Arial" pitchFamily="34" charset="0"/>
              </a:rPr>
              <a:t> </a:t>
            </a:r>
            <a:r>
              <a:rPr lang="fr-FR" b="1" u="sng" dirty="0" err="1" smtClean="0">
                <a:solidFill>
                  <a:srgbClr val="FF0000"/>
                </a:solidFill>
                <a:latin typeface="Arial" pitchFamily="34" charset="0"/>
                <a:cs typeface="Arial" pitchFamily="34" charset="0"/>
              </a:rPr>
              <a:t>required</a:t>
            </a:r>
            <a:endParaRPr lang="fr-FR" b="1" u="sng" dirty="0" smtClean="0">
              <a:solidFill>
                <a:srgbClr val="FF0000"/>
              </a:solidFill>
              <a:latin typeface="Arial" pitchFamily="34" charset="0"/>
              <a:cs typeface="Arial" pitchFamily="34" charset="0"/>
            </a:endParaRPr>
          </a:p>
          <a:p>
            <a:endParaRPr lang="fr-FR" dirty="0" smtClean="0">
              <a:latin typeface="Arial" pitchFamily="34" charset="0"/>
              <a:cs typeface="Arial" pitchFamily="34" charset="0"/>
            </a:endParaRPr>
          </a:p>
          <a:p>
            <a:r>
              <a:rPr lang="fr-FR" dirty="0" err="1" smtClean="0">
                <a:latin typeface="Arial" pitchFamily="34" charset="0"/>
                <a:cs typeface="Arial" pitchFamily="34" charset="0"/>
              </a:rPr>
              <a:t>Further</a:t>
            </a:r>
            <a:r>
              <a:rPr lang="fr-FR" dirty="0" smtClean="0">
                <a:latin typeface="Arial" pitchFamily="34" charset="0"/>
                <a:cs typeface="Arial" pitchFamily="34" charset="0"/>
              </a:rPr>
              <a:t> </a:t>
            </a:r>
            <a:r>
              <a:rPr lang="fr-FR" dirty="0" err="1" smtClean="0">
                <a:latin typeface="Arial" pitchFamily="34" charset="0"/>
                <a:cs typeface="Arial" pitchFamily="34" charset="0"/>
              </a:rPr>
              <a:t>analysis</a:t>
            </a:r>
            <a:r>
              <a:rPr lang="fr-FR" dirty="0" smtClean="0">
                <a:latin typeface="Arial" pitchFamily="34" charset="0"/>
                <a:cs typeface="Arial" pitchFamily="34" charset="0"/>
              </a:rPr>
              <a:t> </a:t>
            </a:r>
            <a:r>
              <a:rPr lang="fr-FR" dirty="0" err="1" smtClean="0">
                <a:latin typeface="Arial" pitchFamily="34" charset="0"/>
                <a:cs typeface="Arial" pitchFamily="34" charset="0"/>
              </a:rPr>
              <a:t>should</a:t>
            </a:r>
            <a:r>
              <a:rPr lang="fr-FR" dirty="0" smtClean="0">
                <a:latin typeface="Arial" pitchFamily="34" charset="0"/>
                <a:cs typeface="Arial" pitchFamily="34" charset="0"/>
              </a:rPr>
              <a:t> look </a:t>
            </a:r>
            <a:r>
              <a:rPr lang="fr-FR" dirty="0" err="1" smtClean="0">
                <a:latin typeface="Arial" pitchFamily="34" charset="0"/>
                <a:cs typeface="Arial" pitchFamily="34" charset="0"/>
              </a:rPr>
              <a:t>at</a:t>
            </a:r>
            <a:r>
              <a:rPr lang="fr-FR" dirty="0" smtClean="0">
                <a:latin typeface="Arial" pitchFamily="34" charset="0"/>
                <a:cs typeface="Arial" pitchFamily="34" charset="0"/>
              </a:rPr>
              <a:t> the </a:t>
            </a:r>
            <a:r>
              <a:rPr lang="fr-FR" dirty="0" err="1" smtClean="0">
                <a:latin typeface="Arial" pitchFamily="34" charset="0"/>
                <a:cs typeface="Arial" pitchFamily="34" charset="0"/>
              </a:rPr>
              <a:t>way</a:t>
            </a:r>
            <a:r>
              <a:rPr lang="fr-FR" dirty="0" smtClean="0">
                <a:latin typeface="Arial" pitchFamily="34" charset="0"/>
                <a:cs typeface="Arial" pitchFamily="34" charset="0"/>
              </a:rPr>
              <a:t> </a:t>
            </a:r>
            <a:r>
              <a:rPr lang="fr-FR" dirty="0" err="1" smtClean="0">
                <a:latin typeface="Arial" pitchFamily="34" charset="0"/>
                <a:cs typeface="Arial" pitchFamily="34" charset="0"/>
              </a:rPr>
              <a:t>comeptition</a:t>
            </a:r>
            <a:r>
              <a:rPr lang="fr-FR" dirty="0" smtClean="0">
                <a:latin typeface="Arial" pitchFamily="34" charset="0"/>
                <a:cs typeface="Arial" pitchFamily="34" charset="0"/>
              </a:rPr>
              <a:t> </a:t>
            </a:r>
            <a:r>
              <a:rPr lang="fr-FR" dirty="0" err="1" smtClean="0">
                <a:latin typeface="Arial" pitchFamily="34" charset="0"/>
                <a:cs typeface="Arial" pitchFamily="34" charset="0"/>
              </a:rPr>
              <a:t>is</a:t>
            </a:r>
            <a:r>
              <a:rPr lang="fr-FR" dirty="0" smtClean="0">
                <a:latin typeface="Arial" pitchFamily="34" charset="0"/>
                <a:cs typeface="Arial" pitchFamily="34" charset="0"/>
              </a:rPr>
              <a:t> and/or has been </a:t>
            </a:r>
            <a:r>
              <a:rPr lang="fr-FR" dirty="0" err="1" smtClean="0">
                <a:latin typeface="Arial" pitchFamily="34" charset="0"/>
                <a:cs typeface="Arial" pitchFamily="34" charset="0"/>
              </a:rPr>
              <a:t>played</a:t>
            </a:r>
            <a:r>
              <a:rPr lang="fr-FR" dirty="0" smtClean="0">
                <a:latin typeface="Arial" pitchFamily="34" charset="0"/>
                <a:cs typeface="Arial" pitchFamily="34" charset="0"/>
              </a:rPr>
              <a:t>.</a:t>
            </a:r>
            <a:r>
              <a:rPr lang="en-US" dirty="0" smtClean="0">
                <a:latin typeface="Arial" pitchFamily="34" charset="0"/>
                <a:cs typeface="Arial" pitchFamily="34" charset="0"/>
              </a:rPr>
              <a:t> </a:t>
            </a:r>
            <a:r>
              <a:rPr lang="en-US" dirty="0" smtClean="0">
                <a:latin typeface="Arial" pitchFamily="34" charset="0"/>
                <a:cs typeface="Arial" pitchFamily="34" charset="0"/>
              </a:rPr>
              <a:t>Accordingly</a:t>
            </a:r>
            <a:r>
              <a:rPr lang="en-US" dirty="0" smtClean="0">
                <a:latin typeface="Arial" pitchFamily="34" charset="0"/>
                <a:cs typeface="Arial" pitchFamily="34" charset="0"/>
              </a:rPr>
              <a:t>, economists have often </a:t>
            </a:r>
            <a:r>
              <a:rPr lang="en-US" b="1" dirty="0" smtClean="0">
                <a:solidFill>
                  <a:srgbClr val="FF0000"/>
                </a:solidFill>
                <a:latin typeface="Arial" pitchFamily="34" charset="0"/>
                <a:cs typeface="Arial" pitchFamily="34" charset="0"/>
              </a:rPr>
              <a:t>sought other means of inferring market power</a:t>
            </a:r>
            <a:r>
              <a:rPr lang="en-US" dirty="0" smtClean="0">
                <a:latin typeface="Arial" pitchFamily="34" charset="0"/>
                <a:cs typeface="Arial" pitchFamily="34" charset="0"/>
              </a:rPr>
              <a:t>.</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An important approach relies on firms’ profit maximization calculus, from which one </a:t>
            </a:r>
            <a:r>
              <a:rPr lang="en-US" dirty="0" err="1" smtClean="0">
                <a:latin typeface="Arial" pitchFamily="34" charset="0"/>
                <a:cs typeface="Arial" pitchFamily="34" charset="0"/>
              </a:rPr>
              <a:t>candeduce</a:t>
            </a:r>
            <a:r>
              <a:rPr lang="en-US" dirty="0" smtClean="0">
                <a:latin typeface="Arial" pitchFamily="34" charset="0"/>
                <a:cs typeface="Arial" pitchFamily="34" charset="0"/>
              </a:rPr>
              <a:t> </a:t>
            </a:r>
            <a:r>
              <a:rPr lang="en-US" dirty="0" smtClean="0">
                <a:latin typeface="Arial" pitchFamily="34" charset="0"/>
                <a:cs typeface="Arial" pitchFamily="34" charset="0"/>
              </a:rPr>
              <a:t>that static maximization implies the equation of the Lerner index with the inverse of (the absolute value of) the firm’s elasticity of demand. Hence, </a:t>
            </a:r>
            <a:r>
              <a:rPr lang="en-US" b="1" dirty="0" smtClean="0">
                <a:solidFill>
                  <a:srgbClr val="FF0000"/>
                </a:solidFill>
                <a:latin typeface="Arial" pitchFamily="34" charset="0"/>
                <a:cs typeface="Arial" pitchFamily="34" charset="0"/>
              </a:rPr>
              <a:t>an approach toward market power assessment is to measure firms’ </a:t>
            </a:r>
            <a:r>
              <a:rPr lang="en-US" b="1" dirty="0" err="1" smtClean="0">
                <a:solidFill>
                  <a:srgbClr val="FF0000"/>
                </a:solidFill>
                <a:latin typeface="Arial" pitchFamily="34" charset="0"/>
                <a:cs typeface="Arial" pitchFamily="34" charset="0"/>
              </a:rPr>
              <a:t>elasticities</a:t>
            </a:r>
            <a:r>
              <a:rPr lang="en-US" b="1" dirty="0" smtClean="0">
                <a:solidFill>
                  <a:srgbClr val="FF0000"/>
                </a:solidFill>
                <a:latin typeface="Arial" pitchFamily="34" charset="0"/>
                <a:cs typeface="Arial" pitchFamily="34" charset="0"/>
              </a:rPr>
              <a:t> of demand</a:t>
            </a:r>
            <a:r>
              <a:rPr lang="en-US" dirty="0" smtClean="0">
                <a:latin typeface="Arial" pitchFamily="34" charset="0"/>
                <a:cs typeface="Arial" pitchFamily="34" charset="0"/>
              </a:rPr>
              <a:t>.</a:t>
            </a:r>
          </a:p>
          <a:p>
            <a:pPr algn="just"/>
            <a:endParaRPr lang="en-US" dirty="0" smtClean="0">
              <a:latin typeface="Arial" pitchFamily="34" charset="0"/>
              <a:cs typeface="Arial" pitchFamily="34" charset="0"/>
            </a:endParaRPr>
          </a:p>
          <a:p>
            <a:pPr algn="just"/>
            <a:endParaRPr lang="fr-FR"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6451D012-A815-4431-A1D4-A9D8E56EB7B5}" type="slidenum">
              <a:rPr lang="fr-FR" smtClean="0"/>
              <a:pPr/>
              <a:t>15</a:t>
            </a:fld>
            <a:endParaRPr lang="fr-F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200" b="1" dirty="0" smtClean="0">
                <a:solidFill>
                  <a:srgbClr val="C00000"/>
                </a:solidFill>
                <a:latin typeface="Arial" pitchFamily="34" charset="0"/>
                <a:cs typeface="Arial" pitchFamily="34" charset="0"/>
              </a:rPr>
              <a:t>Issues to </a:t>
            </a:r>
            <a:r>
              <a:rPr lang="fr-FR" sz="3200" b="1" dirty="0" err="1" smtClean="0">
                <a:solidFill>
                  <a:srgbClr val="C00000"/>
                </a:solidFill>
                <a:latin typeface="Arial" pitchFamily="34" charset="0"/>
                <a:cs typeface="Arial" pitchFamily="34" charset="0"/>
              </a:rPr>
              <a:t>be</a:t>
            </a:r>
            <a:r>
              <a:rPr lang="fr-FR" sz="3200" b="1" dirty="0" smtClean="0">
                <a:solidFill>
                  <a:srgbClr val="C00000"/>
                </a:solidFill>
                <a:latin typeface="Arial" pitchFamily="34" charset="0"/>
                <a:cs typeface="Arial" pitchFamily="34" charset="0"/>
              </a:rPr>
              <a:t> </a:t>
            </a:r>
            <a:r>
              <a:rPr lang="fr-FR" sz="3200" b="1" dirty="0" err="1" smtClean="0">
                <a:solidFill>
                  <a:srgbClr val="C00000"/>
                </a:solidFill>
                <a:latin typeface="Arial" pitchFamily="34" charset="0"/>
                <a:cs typeface="Arial" pitchFamily="34" charset="0"/>
              </a:rPr>
              <a:t>considered</a:t>
            </a:r>
            <a:endParaRPr lang="fr-FR" b="1" dirty="0">
              <a:solidFill>
                <a:srgbClr val="C00000"/>
              </a:solidFill>
              <a:latin typeface="Arial" pitchFamily="34" charset="0"/>
              <a:cs typeface="Arial" pitchFamily="34" charset="0"/>
            </a:endParaRPr>
          </a:p>
        </p:txBody>
      </p:sp>
      <p:sp>
        <p:nvSpPr>
          <p:cNvPr id="3" name="TextBox 2"/>
          <p:cNvSpPr txBox="1"/>
          <p:nvPr/>
        </p:nvSpPr>
        <p:spPr>
          <a:xfrm>
            <a:off x="899592" y="1844824"/>
            <a:ext cx="7272808" cy="2862322"/>
          </a:xfrm>
          <a:prstGeom prst="rect">
            <a:avLst/>
          </a:prstGeom>
          <a:noFill/>
        </p:spPr>
        <p:txBody>
          <a:bodyPr wrap="square" rtlCol="0">
            <a:spAutoFit/>
          </a:bodyPr>
          <a:lstStyle/>
          <a:p>
            <a:r>
              <a:rPr lang="fr-FR" dirty="0" smtClean="0">
                <a:latin typeface="Arial" pitchFamily="34" charset="0"/>
                <a:cs typeface="Arial" pitchFamily="34" charset="0"/>
              </a:rPr>
              <a:t>-US , EU , Malaysia </a:t>
            </a:r>
            <a:r>
              <a:rPr lang="fr-FR" dirty="0" err="1" smtClean="0">
                <a:latin typeface="Arial" pitchFamily="34" charset="0"/>
                <a:cs typeface="Arial" pitchFamily="34" charset="0"/>
              </a:rPr>
              <a:t>laws</a:t>
            </a:r>
            <a:r>
              <a:rPr lang="fr-FR" dirty="0" smtClean="0">
                <a:latin typeface="Arial" pitchFamily="34" charset="0"/>
                <a:cs typeface="Arial" pitchFamily="34" charset="0"/>
              </a:rPr>
              <a:t> on abuse of dominance and </a:t>
            </a:r>
            <a:r>
              <a:rPr lang="fr-FR" dirty="0" err="1" smtClean="0">
                <a:latin typeface="Arial" pitchFamily="34" charset="0"/>
                <a:cs typeface="Arial" pitchFamily="34" charset="0"/>
              </a:rPr>
              <a:t>monopolization</a:t>
            </a:r>
            <a:endParaRPr lang="fr-FR" dirty="0" smtClean="0">
              <a:latin typeface="Arial" pitchFamily="34" charset="0"/>
              <a:cs typeface="Arial" pitchFamily="34" charset="0"/>
            </a:endParaRPr>
          </a:p>
          <a:p>
            <a:endParaRPr lang="fr-FR" dirty="0">
              <a:latin typeface="Arial" pitchFamily="34" charset="0"/>
              <a:cs typeface="Arial" pitchFamily="34" charset="0"/>
            </a:endParaRPr>
          </a:p>
          <a:p>
            <a:pPr>
              <a:buFontTx/>
              <a:buChar char="-"/>
            </a:pPr>
            <a:r>
              <a:rPr lang="fr-FR" dirty="0" err="1" smtClean="0">
                <a:latin typeface="Arial" pitchFamily="34" charset="0"/>
                <a:cs typeface="Arial" pitchFamily="34" charset="0"/>
              </a:rPr>
              <a:t>Assessing</a:t>
            </a:r>
            <a:r>
              <a:rPr lang="fr-FR" dirty="0" smtClean="0">
                <a:latin typeface="Arial" pitchFamily="34" charset="0"/>
                <a:cs typeface="Arial" pitchFamily="34" charset="0"/>
              </a:rPr>
              <a:t> dominance: use of </a:t>
            </a:r>
            <a:r>
              <a:rPr lang="fr-FR" dirty="0" err="1" smtClean="0">
                <a:latin typeface="Arial" pitchFamily="34" charset="0"/>
                <a:cs typeface="Arial" pitchFamily="34" charset="0"/>
              </a:rPr>
              <a:t>market</a:t>
            </a:r>
            <a:r>
              <a:rPr lang="fr-FR" dirty="0" smtClean="0">
                <a:latin typeface="Arial" pitchFamily="34" charset="0"/>
                <a:cs typeface="Arial" pitchFamily="34" charset="0"/>
              </a:rPr>
              <a:t> </a:t>
            </a:r>
            <a:r>
              <a:rPr lang="fr-FR" dirty="0" err="1" smtClean="0">
                <a:latin typeface="Arial" pitchFamily="34" charset="0"/>
                <a:cs typeface="Arial" pitchFamily="34" charset="0"/>
              </a:rPr>
              <a:t>shares</a:t>
            </a:r>
            <a:endParaRPr lang="fr-FR" dirty="0" smtClean="0">
              <a:latin typeface="Arial" pitchFamily="34" charset="0"/>
              <a:cs typeface="Arial" pitchFamily="34" charset="0"/>
            </a:endParaRPr>
          </a:p>
          <a:p>
            <a:pPr>
              <a:buFontTx/>
              <a:buChar char="-"/>
            </a:pPr>
            <a:endParaRPr lang="fr-FR" dirty="0">
              <a:latin typeface="Arial" pitchFamily="34" charset="0"/>
              <a:cs typeface="Arial" pitchFamily="34" charset="0"/>
            </a:endParaRPr>
          </a:p>
          <a:p>
            <a:pPr>
              <a:buFontTx/>
              <a:buChar char="-"/>
            </a:pPr>
            <a:r>
              <a:rPr lang="fr-FR" b="1" dirty="0" err="1" smtClean="0">
                <a:solidFill>
                  <a:srgbClr val="FF0000"/>
                </a:solidFill>
                <a:latin typeface="Arial" pitchFamily="34" charset="0"/>
                <a:cs typeface="Arial" pitchFamily="34" charset="0"/>
              </a:rPr>
              <a:t>Necessity</a:t>
            </a:r>
            <a:r>
              <a:rPr lang="fr-FR" b="1" dirty="0" smtClean="0">
                <a:solidFill>
                  <a:srgbClr val="FF0000"/>
                </a:solidFill>
                <a:latin typeface="Arial" pitchFamily="34" charset="0"/>
                <a:cs typeface="Arial" pitchFamily="34" charset="0"/>
              </a:rPr>
              <a:t> of a test for </a:t>
            </a:r>
            <a:r>
              <a:rPr lang="fr-FR" b="1" dirty="0" err="1" smtClean="0">
                <a:solidFill>
                  <a:srgbClr val="FF0000"/>
                </a:solidFill>
                <a:latin typeface="Arial" pitchFamily="34" charset="0"/>
                <a:cs typeface="Arial" pitchFamily="34" charset="0"/>
              </a:rPr>
              <a:t>anticompetitive</a:t>
            </a:r>
            <a:r>
              <a:rPr lang="fr-FR" b="1" dirty="0" smtClean="0">
                <a:solidFill>
                  <a:srgbClr val="FF0000"/>
                </a:solidFill>
                <a:latin typeface="Arial" pitchFamily="34" charset="0"/>
                <a:cs typeface="Arial" pitchFamily="34" charset="0"/>
              </a:rPr>
              <a:t> abuses of dominance</a:t>
            </a:r>
          </a:p>
          <a:p>
            <a:pPr>
              <a:buFontTx/>
              <a:buChar char="-"/>
            </a:pPr>
            <a:endParaRPr lang="fr-FR" dirty="0">
              <a:latin typeface="Arial" pitchFamily="34" charset="0"/>
              <a:cs typeface="Arial" pitchFamily="34" charset="0"/>
            </a:endParaRPr>
          </a:p>
          <a:p>
            <a:pPr>
              <a:buFontTx/>
              <a:buChar char="-"/>
            </a:pPr>
            <a:r>
              <a:rPr lang="fr-FR" dirty="0" err="1" smtClean="0">
                <a:latin typeface="Arial" pitchFamily="34" charset="0"/>
                <a:cs typeface="Arial" pitchFamily="34" charset="0"/>
              </a:rPr>
              <a:t>Exclusionary</a:t>
            </a:r>
            <a:r>
              <a:rPr lang="fr-FR" dirty="0" smtClean="0">
                <a:latin typeface="Arial" pitchFamily="34" charset="0"/>
                <a:cs typeface="Arial" pitchFamily="34" charset="0"/>
              </a:rPr>
              <a:t> practices and test for </a:t>
            </a:r>
            <a:r>
              <a:rPr lang="fr-FR" dirty="0" err="1" smtClean="0">
                <a:latin typeface="Arial" pitchFamily="34" charset="0"/>
                <a:cs typeface="Arial" pitchFamily="34" charset="0"/>
              </a:rPr>
              <a:t>exclusionary</a:t>
            </a:r>
            <a:r>
              <a:rPr lang="fr-FR" dirty="0" smtClean="0">
                <a:latin typeface="Arial" pitchFamily="34" charset="0"/>
                <a:cs typeface="Arial" pitchFamily="34" charset="0"/>
              </a:rPr>
              <a:t> practices</a:t>
            </a:r>
          </a:p>
          <a:p>
            <a:pPr>
              <a:buFontTx/>
              <a:buChar char="-"/>
            </a:pPr>
            <a:endParaRPr lang="fr-FR" dirty="0">
              <a:latin typeface="Arial" pitchFamily="34" charset="0"/>
              <a:cs typeface="Arial" pitchFamily="34" charset="0"/>
            </a:endParaRPr>
          </a:p>
          <a:p>
            <a:pPr>
              <a:buFontTx/>
              <a:buChar char="-"/>
            </a:pPr>
            <a:r>
              <a:rPr lang="fr-FR" dirty="0" err="1" smtClean="0">
                <a:latin typeface="Arial" pitchFamily="34" charset="0"/>
                <a:cs typeface="Arial" pitchFamily="34" charset="0"/>
              </a:rPr>
              <a:t>Exploitative</a:t>
            </a:r>
            <a:r>
              <a:rPr lang="fr-FR" dirty="0" smtClean="0">
                <a:latin typeface="Arial" pitchFamily="34" charset="0"/>
                <a:cs typeface="Arial" pitchFamily="34" charset="0"/>
              </a:rPr>
              <a:t> practices and test for </a:t>
            </a:r>
            <a:r>
              <a:rPr lang="fr-FR" dirty="0" err="1" smtClean="0">
                <a:latin typeface="Arial" pitchFamily="34" charset="0"/>
                <a:cs typeface="Arial" pitchFamily="34" charset="0"/>
              </a:rPr>
              <a:t>exploitative</a:t>
            </a:r>
            <a:r>
              <a:rPr lang="fr-FR" dirty="0" smtClean="0">
                <a:latin typeface="Arial" pitchFamily="34" charset="0"/>
                <a:cs typeface="Arial" pitchFamily="34" charset="0"/>
              </a:rPr>
              <a:t> practices: the case of excessive </a:t>
            </a:r>
            <a:r>
              <a:rPr lang="fr-FR" dirty="0" err="1" smtClean="0">
                <a:latin typeface="Arial" pitchFamily="34" charset="0"/>
                <a:cs typeface="Arial" pitchFamily="34" charset="0"/>
              </a:rPr>
              <a:t>pricing</a:t>
            </a:r>
            <a:r>
              <a:rPr lang="fr-FR" dirty="0" smtClean="0">
                <a:latin typeface="Arial" pitchFamily="34" charset="0"/>
                <a:cs typeface="Arial" pitchFamily="34" charset="0"/>
              </a:rPr>
              <a:t>  </a:t>
            </a:r>
            <a:endParaRPr lang="fr-FR" dirty="0">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8864" y="-243408"/>
            <a:ext cx="8229600" cy="1143000"/>
          </a:xfrm>
        </p:spPr>
        <p:txBody>
          <a:bodyPr>
            <a:normAutofit/>
          </a:bodyPr>
          <a:lstStyle/>
          <a:p>
            <a:r>
              <a:rPr lang="fr-FR" sz="3200" b="1" dirty="0" err="1" smtClean="0">
                <a:solidFill>
                  <a:srgbClr val="C00000"/>
                </a:solidFill>
                <a:latin typeface="Arial" pitchFamily="34" charset="0"/>
                <a:cs typeface="Arial" pitchFamily="34" charset="0"/>
              </a:rPr>
              <a:t>Why</a:t>
            </a:r>
            <a:r>
              <a:rPr lang="fr-FR" sz="3200" b="1" dirty="0" smtClean="0">
                <a:solidFill>
                  <a:srgbClr val="C00000"/>
                </a:solidFill>
                <a:latin typeface="Arial" pitchFamily="34" charset="0"/>
                <a:cs typeface="Arial" pitchFamily="34" charset="0"/>
              </a:rPr>
              <a:t> </a:t>
            </a:r>
            <a:r>
              <a:rPr lang="fr-FR" sz="3200" b="1" dirty="0" err="1" smtClean="0">
                <a:solidFill>
                  <a:srgbClr val="C00000"/>
                </a:solidFill>
                <a:latin typeface="Arial" pitchFamily="34" charset="0"/>
                <a:cs typeface="Arial" pitchFamily="34" charset="0"/>
              </a:rPr>
              <a:t>is</a:t>
            </a:r>
            <a:r>
              <a:rPr lang="fr-FR" sz="3200" b="1" dirty="0" smtClean="0">
                <a:solidFill>
                  <a:srgbClr val="C00000"/>
                </a:solidFill>
                <a:latin typeface="Arial" pitchFamily="34" charset="0"/>
                <a:cs typeface="Arial" pitchFamily="34" charset="0"/>
              </a:rPr>
              <a:t> an ( </a:t>
            </a:r>
            <a:r>
              <a:rPr lang="fr-FR" sz="3200" b="1" dirty="0" err="1" smtClean="0">
                <a:solidFill>
                  <a:srgbClr val="C00000"/>
                </a:solidFill>
                <a:latin typeface="Arial" pitchFamily="34" charset="0"/>
                <a:cs typeface="Arial" pitchFamily="34" charset="0"/>
              </a:rPr>
              <a:t>economic</a:t>
            </a:r>
            <a:r>
              <a:rPr lang="fr-FR" sz="3200" b="1" dirty="0" smtClean="0">
                <a:solidFill>
                  <a:srgbClr val="C00000"/>
                </a:solidFill>
                <a:latin typeface="Arial" pitchFamily="34" charset="0"/>
                <a:cs typeface="Arial" pitchFamily="34" charset="0"/>
              </a:rPr>
              <a:t>) test </a:t>
            </a:r>
            <a:r>
              <a:rPr lang="fr-FR" sz="3200" b="1" dirty="0" err="1" smtClean="0">
                <a:solidFill>
                  <a:srgbClr val="C00000"/>
                </a:solidFill>
                <a:latin typeface="Arial" pitchFamily="34" charset="0"/>
                <a:cs typeface="Arial" pitchFamily="34" charset="0"/>
              </a:rPr>
              <a:t>needed</a:t>
            </a:r>
            <a:r>
              <a:rPr lang="fr-FR" sz="3200" b="1" dirty="0" smtClean="0">
                <a:solidFill>
                  <a:srgbClr val="C00000"/>
                </a:solidFill>
                <a:latin typeface="Arial" pitchFamily="34" charset="0"/>
                <a:cs typeface="Arial" pitchFamily="34" charset="0"/>
              </a:rPr>
              <a:t> ?</a:t>
            </a:r>
            <a:endParaRPr lang="fr-FR" sz="3200" b="1" dirty="0">
              <a:solidFill>
                <a:srgbClr val="C00000"/>
              </a:solidFill>
              <a:latin typeface="Arial" pitchFamily="34" charset="0"/>
              <a:cs typeface="Arial" pitchFamily="34" charset="0"/>
            </a:endParaRPr>
          </a:p>
        </p:txBody>
      </p:sp>
      <p:sp>
        <p:nvSpPr>
          <p:cNvPr id="3" name="TextBox 2"/>
          <p:cNvSpPr txBox="1"/>
          <p:nvPr/>
        </p:nvSpPr>
        <p:spPr>
          <a:xfrm>
            <a:off x="323528" y="635342"/>
            <a:ext cx="8496944" cy="6394058"/>
          </a:xfrm>
          <a:prstGeom prst="rect">
            <a:avLst/>
          </a:prstGeom>
          <a:noFill/>
        </p:spPr>
        <p:txBody>
          <a:bodyPr wrap="square" rtlCol="0">
            <a:spAutoFit/>
          </a:bodyPr>
          <a:lstStyle/>
          <a:p>
            <a:pPr algn="just"/>
            <a:r>
              <a:rPr lang="fr-FR" dirty="0" smtClean="0">
                <a:latin typeface="Arial" pitchFamily="34" charset="0"/>
                <a:cs typeface="Arial" pitchFamily="34" charset="0"/>
              </a:rPr>
              <a:t>Most of the practices </a:t>
            </a:r>
            <a:r>
              <a:rPr lang="fr-FR" dirty="0" err="1" smtClean="0">
                <a:latin typeface="Arial" pitchFamily="34" charset="0"/>
                <a:cs typeface="Arial" pitchFamily="34" charset="0"/>
              </a:rPr>
              <a:t>which</a:t>
            </a:r>
            <a:r>
              <a:rPr lang="fr-FR" dirty="0" smtClean="0">
                <a:latin typeface="Arial" pitchFamily="34" charset="0"/>
                <a:cs typeface="Arial" pitchFamily="34" charset="0"/>
              </a:rPr>
              <a:t>, in certain </a:t>
            </a:r>
            <a:r>
              <a:rPr lang="fr-FR" dirty="0" err="1" smtClean="0">
                <a:latin typeface="Arial" pitchFamily="34" charset="0"/>
                <a:cs typeface="Arial" pitchFamily="34" charset="0"/>
              </a:rPr>
              <a:t>circumstances</a:t>
            </a:r>
            <a:r>
              <a:rPr lang="fr-FR" dirty="0" smtClean="0">
                <a:latin typeface="Arial" pitchFamily="34" charset="0"/>
                <a:cs typeface="Arial" pitchFamily="34" charset="0"/>
              </a:rPr>
              <a:t>, </a:t>
            </a:r>
            <a:r>
              <a:rPr lang="fr-FR" dirty="0" err="1" smtClean="0">
                <a:latin typeface="Arial" pitchFamily="34" charset="0"/>
                <a:cs typeface="Arial" pitchFamily="34" charset="0"/>
              </a:rPr>
              <a:t>could</a:t>
            </a:r>
            <a:r>
              <a:rPr lang="fr-FR" dirty="0" smtClean="0">
                <a:latin typeface="Arial" pitchFamily="34" charset="0"/>
                <a:cs typeface="Arial" pitchFamily="34" charset="0"/>
              </a:rPr>
              <a:t> </a:t>
            </a:r>
            <a:r>
              <a:rPr lang="fr-FR" dirty="0" err="1" smtClean="0">
                <a:latin typeface="Arial" pitchFamily="34" charset="0"/>
                <a:cs typeface="Arial" pitchFamily="34" charset="0"/>
              </a:rPr>
              <a:t>be</a:t>
            </a:r>
            <a:r>
              <a:rPr lang="fr-FR" dirty="0" smtClean="0">
                <a:latin typeface="Arial" pitchFamily="34" charset="0"/>
                <a:cs typeface="Arial" pitchFamily="34" charset="0"/>
              </a:rPr>
              <a:t> </a:t>
            </a:r>
            <a:r>
              <a:rPr lang="fr-FR" dirty="0" err="1" smtClean="0">
                <a:latin typeface="Arial" pitchFamily="34" charset="0"/>
                <a:cs typeface="Arial" pitchFamily="34" charset="0"/>
              </a:rPr>
              <a:t>anticompetitive</a:t>
            </a:r>
            <a:r>
              <a:rPr lang="fr-FR" dirty="0" smtClean="0">
                <a:latin typeface="Arial" pitchFamily="34" charset="0"/>
                <a:cs typeface="Arial" pitchFamily="34" charset="0"/>
              </a:rPr>
              <a:t> abuse of dominant position </a:t>
            </a:r>
            <a:r>
              <a:rPr lang="fr-FR" dirty="0" err="1" smtClean="0">
                <a:latin typeface="Arial" pitchFamily="34" charset="0"/>
                <a:cs typeface="Arial" pitchFamily="34" charset="0"/>
              </a:rPr>
              <a:t>could</a:t>
            </a:r>
            <a:r>
              <a:rPr lang="fr-FR" dirty="0" smtClean="0">
                <a:latin typeface="Arial" pitchFamily="34" charset="0"/>
                <a:cs typeface="Arial" pitchFamily="34" charset="0"/>
              </a:rPr>
              <a:t> </a:t>
            </a:r>
            <a:r>
              <a:rPr lang="fr-FR" dirty="0" err="1" smtClean="0">
                <a:latin typeface="Arial" pitchFamily="34" charset="0"/>
                <a:cs typeface="Arial" pitchFamily="34" charset="0"/>
              </a:rPr>
              <a:t>also</a:t>
            </a:r>
            <a:r>
              <a:rPr lang="fr-FR" dirty="0" smtClean="0">
                <a:latin typeface="Arial" pitchFamily="34" charset="0"/>
                <a:cs typeface="Arial" pitchFamily="34" charset="0"/>
              </a:rPr>
              <a:t> </a:t>
            </a:r>
            <a:r>
              <a:rPr lang="fr-FR" dirty="0" err="1" smtClean="0">
                <a:latin typeface="Arial" pitchFamily="34" charset="0"/>
                <a:cs typeface="Arial" pitchFamily="34" charset="0"/>
              </a:rPr>
              <a:t>be</a:t>
            </a:r>
            <a:r>
              <a:rPr lang="fr-FR" dirty="0" smtClean="0">
                <a:latin typeface="Arial" pitchFamily="34" charset="0"/>
                <a:cs typeface="Arial" pitchFamily="34" charset="0"/>
              </a:rPr>
              <a:t>, in </a:t>
            </a:r>
            <a:r>
              <a:rPr lang="fr-FR" dirty="0" err="1" smtClean="0">
                <a:latin typeface="Arial" pitchFamily="34" charset="0"/>
                <a:cs typeface="Arial" pitchFamily="34" charset="0"/>
              </a:rPr>
              <a:t>other</a:t>
            </a:r>
            <a:r>
              <a:rPr lang="fr-FR" dirty="0" smtClean="0">
                <a:latin typeface="Arial" pitchFamily="34" charset="0"/>
                <a:cs typeface="Arial" pitchFamily="34" charset="0"/>
              </a:rPr>
              <a:t> </a:t>
            </a:r>
            <a:r>
              <a:rPr lang="fr-FR" dirty="0" err="1" smtClean="0">
                <a:latin typeface="Arial" pitchFamily="34" charset="0"/>
                <a:cs typeface="Arial" pitchFamily="34" charset="0"/>
              </a:rPr>
              <a:t>circumstances</a:t>
            </a:r>
            <a:r>
              <a:rPr lang="fr-FR" dirty="0" smtClean="0">
                <a:latin typeface="Arial" pitchFamily="34" charset="0"/>
                <a:cs typeface="Arial" pitchFamily="34" charset="0"/>
              </a:rPr>
              <a:t>, </a:t>
            </a:r>
            <a:r>
              <a:rPr lang="fr-FR" dirty="0" err="1" smtClean="0">
                <a:latin typeface="Arial" pitchFamily="34" charset="0"/>
                <a:cs typeface="Arial" pitchFamily="34" charset="0"/>
              </a:rPr>
              <a:t>be</a:t>
            </a:r>
            <a:r>
              <a:rPr lang="fr-FR" dirty="0" smtClean="0">
                <a:latin typeface="Arial" pitchFamily="34" charset="0"/>
                <a:cs typeface="Arial" pitchFamily="34" charset="0"/>
              </a:rPr>
              <a:t> a pro-</a:t>
            </a:r>
            <a:r>
              <a:rPr lang="fr-FR" dirty="0" err="1" smtClean="0">
                <a:latin typeface="Arial" pitchFamily="34" charset="0"/>
                <a:cs typeface="Arial" pitchFamily="34" charset="0"/>
              </a:rPr>
              <a:t>competitive</a:t>
            </a:r>
            <a:r>
              <a:rPr lang="fr-FR" dirty="0" smtClean="0">
                <a:latin typeface="Arial" pitchFamily="34" charset="0"/>
                <a:cs typeface="Arial" pitchFamily="34" charset="0"/>
              </a:rPr>
              <a:t> or a pro-</a:t>
            </a:r>
            <a:r>
              <a:rPr lang="fr-FR" dirty="0" err="1" smtClean="0">
                <a:latin typeface="Arial" pitchFamily="34" charset="0"/>
                <a:cs typeface="Arial" pitchFamily="34" charset="0"/>
              </a:rPr>
              <a:t>efficiency</a:t>
            </a:r>
            <a:r>
              <a:rPr lang="fr-FR" dirty="0" smtClean="0">
                <a:latin typeface="Arial" pitchFamily="34" charset="0"/>
                <a:cs typeface="Arial" pitchFamily="34" charset="0"/>
              </a:rPr>
              <a:t> </a:t>
            </a:r>
            <a:r>
              <a:rPr lang="fr-FR" dirty="0" err="1" smtClean="0">
                <a:latin typeface="Arial" pitchFamily="34" charset="0"/>
                <a:cs typeface="Arial" pitchFamily="34" charset="0"/>
              </a:rPr>
              <a:t>behaviour</a:t>
            </a:r>
            <a:r>
              <a:rPr lang="fr-FR" dirty="0" smtClean="0">
                <a:latin typeface="Arial" pitchFamily="34" charset="0"/>
                <a:cs typeface="Arial" pitchFamily="34" charset="0"/>
              </a:rPr>
              <a:t>. </a:t>
            </a:r>
          </a:p>
          <a:p>
            <a:pPr algn="just"/>
            <a:endParaRPr lang="fr-FR" sz="1000" dirty="0">
              <a:latin typeface="Arial" pitchFamily="34" charset="0"/>
              <a:cs typeface="Arial" pitchFamily="34" charset="0"/>
            </a:endParaRPr>
          </a:p>
          <a:p>
            <a:pPr algn="just"/>
            <a:r>
              <a:rPr lang="fr-FR" dirty="0" err="1" smtClean="0">
                <a:latin typeface="Arial" pitchFamily="34" charset="0"/>
                <a:cs typeface="Arial" pitchFamily="34" charset="0"/>
              </a:rPr>
              <a:t>Examples</a:t>
            </a:r>
            <a:r>
              <a:rPr lang="fr-FR" dirty="0" smtClean="0">
                <a:latin typeface="Arial" pitchFamily="34" charset="0"/>
                <a:cs typeface="Arial" pitchFamily="34" charset="0"/>
              </a:rPr>
              <a:t>:</a:t>
            </a:r>
          </a:p>
          <a:p>
            <a:pPr algn="just"/>
            <a:endParaRPr lang="fr-FR" sz="900" dirty="0">
              <a:latin typeface="Arial" pitchFamily="34" charset="0"/>
              <a:cs typeface="Arial" pitchFamily="34" charset="0"/>
            </a:endParaRPr>
          </a:p>
          <a:p>
            <a:pPr algn="just"/>
            <a:r>
              <a:rPr lang="fr-FR" dirty="0" smtClean="0">
                <a:latin typeface="Arial" pitchFamily="34" charset="0"/>
                <a:cs typeface="Arial" pitchFamily="34" charset="0"/>
              </a:rPr>
              <a:t>A </a:t>
            </a:r>
            <a:r>
              <a:rPr lang="fr-FR" b="1" dirty="0" err="1" smtClean="0">
                <a:solidFill>
                  <a:srgbClr val="FF0000"/>
                </a:solidFill>
                <a:latin typeface="Arial" pitchFamily="34" charset="0"/>
                <a:cs typeface="Arial" pitchFamily="34" charset="0"/>
              </a:rPr>
              <a:t>low</a:t>
            </a:r>
            <a:r>
              <a:rPr lang="fr-FR" b="1" dirty="0" smtClean="0">
                <a:solidFill>
                  <a:srgbClr val="FF0000"/>
                </a:solidFill>
                <a:latin typeface="Arial" pitchFamily="34" charset="0"/>
                <a:cs typeface="Arial" pitchFamily="34" charset="0"/>
              </a:rPr>
              <a:t> </a:t>
            </a:r>
            <a:r>
              <a:rPr lang="fr-FR" b="1" dirty="0" err="1" smtClean="0">
                <a:solidFill>
                  <a:srgbClr val="FF0000"/>
                </a:solidFill>
                <a:latin typeface="Arial" pitchFamily="34" charset="0"/>
                <a:cs typeface="Arial" pitchFamily="34" charset="0"/>
              </a:rPr>
              <a:t>price</a:t>
            </a:r>
            <a:r>
              <a:rPr lang="fr-FR" b="1" dirty="0" smtClean="0">
                <a:solidFill>
                  <a:srgbClr val="FF0000"/>
                </a:solidFill>
                <a:latin typeface="Arial" pitchFamily="34" charset="0"/>
                <a:cs typeface="Arial" pitchFamily="34" charset="0"/>
              </a:rPr>
              <a:t> </a:t>
            </a:r>
            <a:r>
              <a:rPr lang="fr-FR" dirty="0" err="1" smtClean="0">
                <a:latin typeface="Arial" pitchFamily="34" charset="0"/>
                <a:cs typeface="Arial" pitchFamily="34" charset="0"/>
              </a:rPr>
              <a:t>practiced</a:t>
            </a:r>
            <a:r>
              <a:rPr lang="fr-FR" dirty="0" smtClean="0">
                <a:latin typeface="Arial" pitchFamily="34" charset="0"/>
                <a:cs typeface="Arial" pitchFamily="34" charset="0"/>
              </a:rPr>
              <a:t> by a dominant </a:t>
            </a:r>
            <a:r>
              <a:rPr lang="fr-FR" dirty="0" err="1" smtClean="0">
                <a:latin typeface="Arial" pitchFamily="34" charset="0"/>
                <a:cs typeface="Arial" pitchFamily="34" charset="0"/>
              </a:rPr>
              <a:t>firm</a:t>
            </a:r>
            <a:r>
              <a:rPr lang="fr-FR" dirty="0" smtClean="0">
                <a:latin typeface="Arial" pitchFamily="34" charset="0"/>
                <a:cs typeface="Arial" pitchFamily="34" charset="0"/>
              </a:rPr>
              <a:t> </a:t>
            </a:r>
            <a:r>
              <a:rPr lang="fr-FR" dirty="0" err="1" smtClean="0">
                <a:latin typeface="Arial" pitchFamily="34" charset="0"/>
                <a:cs typeface="Arial" pitchFamily="34" charset="0"/>
              </a:rPr>
              <a:t>could</a:t>
            </a:r>
            <a:r>
              <a:rPr lang="fr-FR" dirty="0" smtClean="0">
                <a:latin typeface="Arial" pitchFamily="34" charset="0"/>
                <a:cs typeface="Arial" pitchFamily="34" charset="0"/>
              </a:rPr>
              <a:t> </a:t>
            </a:r>
            <a:r>
              <a:rPr lang="fr-FR" dirty="0" err="1" smtClean="0">
                <a:latin typeface="Arial" pitchFamily="34" charset="0"/>
                <a:cs typeface="Arial" pitchFamily="34" charset="0"/>
              </a:rPr>
              <a:t>be</a:t>
            </a:r>
            <a:r>
              <a:rPr lang="fr-FR" dirty="0" smtClean="0">
                <a:latin typeface="Arial" pitchFamily="34" charset="0"/>
                <a:cs typeface="Arial" pitchFamily="34" charset="0"/>
              </a:rPr>
              <a:t> a normal </a:t>
            </a:r>
            <a:r>
              <a:rPr lang="fr-FR" dirty="0" err="1" smtClean="0">
                <a:latin typeface="Arial" pitchFamily="34" charset="0"/>
                <a:cs typeface="Arial" pitchFamily="34" charset="0"/>
              </a:rPr>
              <a:t>response</a:t>
            </a:r>
            <a:r>
              <a:rPr lang="fr-FR" dirty="0" smtClean="0">
                <a:latin typeface="Arial" pitchFamily="34" charset="0"/>
                <a:cs typeface="Arial" pitchFamily="34" charset="0"/>
              </a:rPr>
              <a:t> to the </a:t>
            </a:r>
            <a:r>
              <a:rPr lang="fr-FR" dirty="0" err="1" smtClean="0">
                <a:latin typeface="Arial" pitchFamily="34" charset="0"/>
                <a:cs typeface="Arial" pitchFamily="34" charset="0"/>
              </a:rPr>
              <a:t>threat</a:t>
            </a:r>
            <a:r>
              <a:rPr lang="fr-FR" dirty="0" smtClean="0">
                <a:latin typeface="Arial" pitchFamily="34" charset="0"/>
                <a:cs typeface="Arial" pitchFamily="34" charset="0"/>
              </a:rPr>
              <a:t> of entry or the pressure </a:t>
            </a:r>
            <a:r>
              <a:rPr lang="fr-FR" dirty="0" err="1" smtClean="0">
                <a:latin typeface="Arial" pitchFamily="34" charset="0"/>
                <a:cs typeface="Arial" pitchFamily="34" charset="0"/>
              </a:rPr>
              <a:t>from</a:t>
            </a:r>
            <a:r>
              <a:rPr lang="fr-FR" dirty="0" smtClean="0">
                <a:latin typeface="Arial" pitchFamily="34" charset="0"/>
                <a:cs typeface="Arial" pitchFamily="34" charset="0"/>
              </a:rPr>
              <a:t> </a:t>
            </a:r>
            <a:r>
              <a:rPr lang="fr-FR" dirty="0" err="1" smtClean="0">
                <a:latin typeface="Arial" pitchFamily="34" charset="0"/>
                <a:cs typeface="Arial" pitchFamily="34" charset="0"/>
              </a:rPr>
              <a:t>competition</a:t>
            </a:r>
            <a:r>
              <a:rPr lang="fr-FR" dirty="0" smtClean="0">
                <a:latin typeface="Arial" pitchFamily="34" charset="0"/>
                <a:cs typeface="Arial" pitchFamily="34" charset="0"/>
              </a:rPr>
              <a:t> </a:t>
            </a:r>
            <a:r>
              <a:rPr lang="fr-FR" dirty="0" err="1" smtClean="0">
                <a:latin typeface="Arial" pitchFamily="34" charset="0"/>
                <a:cs typeface="Arial" pitchFamily="34" charset="0"/>
              </a:rPr>
              <a:t>with</a:t>
            </a:r>
            <a:r>
              <a:rPr lang="fr-FR" dirty="0" smtClean="0">
                <a:latin typeface="Arial" pitchFamily="34" charset="0"/>
                <a:cs typeface="Arial" pitchFamily="34" charset="0"/>
              </a:rPr>
              <a:t> </a:t>
            </a:r>
            <a:r>
              <a:rPr lang="fr-FR" dirty="0" err="1" smtClean="0">
                <a:latin typeface="Arial" pitchFamily="34" charset="0"/>
                <a:cs typeface="Arial" pitchFamily="34" charset="0"/>
              </a:rPr>
              <a:t>wmaller</a:t>
            </a:r>
            <a:r>
              <a:rPr lang="fr-FR" dirty="0" smtClean="0">
                <a:latin typeface="Arial" pitchFamily="34" charset="0"/>
                <a:cs typeface="Arial" pitchFamily="34" charset="0"/>
              </a:rPr>
              <a:t> </a:t>
            </a:r>
            <a:r>
              <a:rPr lang="fr-FR" dirty="0" err="1" smtClean="0">
                <a:latin typeface="Arial" pitchFamily="34" charset="0"/>
                <a:cs typeface="Arial" pitchFamily="34" charset="0"/>
              </a:rPr>
              <a:t>firms</a:t>
            </a:r>
            <a:r>
              <a:rPr lang="fr-FR" dirty="0" smtClean="0">
                <a:latin typeface="Arial" pitchFamily="34" charset="0"/>
                <a:cs typeface="Arial" pitchFamily="34" charset="0"/>
              </a:rPr>
              <a:t> or </a:t>
            </a:r>
            <a:r>
              <a:rPr lang="fr-FR" dirty="0" err="1" smtClean="0">
                <a:latin typeface="Arial" pitchFamily="34" charset="0"/>
                <a:cs typeface="Arial" pitchFamily="34" charset="0"/>
              </a:rPr>
              <a:t>could</a:t>
            </a:r>
            <a:r>
              <a:rPr lang="fr-FR" dirty="0" smtClean="0">
                <a:latin typeface="Arial" pitchFamily="34" charset="0"/>
                <a:cs typeface="Arial" pitchFamily="34" charset="0"/>
              </a:rPr>
              <a:t> </a:t>
            </a:r>
            <a:r>
              <a:rPr lang="fr-FR" dirty="0" err="1" smtClean="0">
                <a:latin typeface="Arial" pitchFamily="34" charset="0"/>
                <a:cs typeface="Arial" pitchFamily="34" charset="0"/>
              </a:rPr>
              <a:t>be</a:t>
            </a:r>
            <a:r>
              <a:rPr lang="fr-FR" dirty="0" smtClean="0">
                <a:latin typeface="Arial" pitchFamily="34" charset="0"/>
                <a:cs typeface="Arial" pitchFamily="34" charset="0"/>
              </a:rPr>
              <a:t> an </a:t>
            </a:r>
            <a:r>
              <a:rPr lang="fr-FR" dirty="0" err="1" smtClean="0">
                <a:latin typeface="Arial" pitchFamily="34" charset="0"/>
                <a:cs typeface="Arial" pitchFamily="34" charset="0"/>
              </a:rPr>
              <a:t>exclusionary</a:t>
            </a:r>
            <a:r>
              <a:rPr lang="fr-FR" dirty="0" smtClean="0">
                <a:latin typeface="Arial" pitchFamily="34" charset="0"/>
                <a:cs typeface="Arial" pitchFamily="34" charset="0"/>
              </a:rPr>
              <a:t> practice </a:t>
            </a:r>
            <a:r>
              <a:rPr lang="fr-FR" dirty="0" err="1" smtClean="0">
                <a:latin typeface="Arial" pitchFamily="34" charset="0"/>
                <a:cs typeface="Arial" pitchFamily="34" charset="0"/>
              </a:rPr>
              <a:t>designed</a:t>
            </a:r>
            <a:r>
              <a:rPr lang="fr-FR" dirty="0" smtClean="0">
                <a:latin typeface="Arial" pitchFamily="34" charset="0"/>
                <a:cs typeface="Arial" pitchFamily="34" charset="0"/>
              </a:rPr>
              <a:t> to </a:t>
            </a:r>
            <a:r>
              <a:rPr lang="fr-FR" dirty="0" err="1" smtClean="0">
                <a:latin typeface="Arial" pitchFamily="34" charset="0"/>
                <a:cs typeface="Arial" pitchFamily="34" charset="0"/>
              </a:rPr>
              <a:t>eliminate</a:t>
            </a:r>
            <a:r>
              <a:rPr lang="fr-FR" dirty="0" smtClean="0">
                <a:latin typeface="Arial" pitchFamily="34" charset="0"/>
                <a:cs typeface="Arial" pitchFamily="34" charset="0"/>
              </a:rPr>
              <a:t> all </a:t>
            </a:r>
            <a:r>
              <a:rPr lang="fr-FR" dirty="0" err="1" smtClean="0">
                <a:latin typeface="Arial" pitchFamily="34" charset="0"/>
                <a:cs typeface="Arial" pitchFamily="34" charset="0"/>
              </a:rPr>
              <a:t>possibility</a:t>
            </a:r>
            <a:r>
              <a:rPr lang="fr-FR" dirty="0" smtClean="0">
                <a:latin typeface="Arial" pitchFamily="34" charset="0"/>
                <a:cs typeface="Arial" pitchFamily="34" charset="0"/>
              </a:rPr>
              <a:t> of </a:t>
            </a:r>
            <a:r>
              <a:rPr lang="fr-FR" dirty="0" err="1" smtClean="0">
                <a:latin typeface="Arial" pitchFamily="34" charset="0"/>
                <a:cs typeface="Arial" pitchFamily="34" charset="0"/>
              </a:rPr>
              <a:t>competition</a:t>
            </a:r>
            <a:endParaRPr lang="fr-FR" dirty="0" smtClean="0">
              <a:latin typeface="Arial" pitchFamily="34" charset="0"/>
              <a:cs typeface="Arial" pitchFamily="34" charset="0"/>
            </a:endParaRPr>
          </a:p>
          <a:p>
            <a:pPr algn="just"/>
            <a:endParaRPr lang="fr-FR" sz="1050" dirty="0">
              <a:latin typeface="Arial" pitchFamily="34" charset="0"/>
              <a:cs typeface="Arial" pitchFamily="34" charset="0"/>
            </a:endParaRPr>
          </a:p>
          <a:p>
            <a:pPr algn="just"/>
            <a:r>
              <a:rPr lang="en-US" dirty="0">
                <a:latin typeface="Arial" pitchFamily="34" charset="0"/>
                <a:cs typeface="Arial" pitchFamily="34" charset="0"/>
              </a:rPr>
              <a:t>A</a:t>
            </a:r>
            <a:r>
              <a:rPr lang="en-US" dirty="0" smtClean="0">
                <a:latin typeface="Arial" pitchFamily="34" charset="0"/>
                <a:cs typeface="Arial" pitchFamily="34" charset="0"/>
              </a:rPr>
              <a:t> </a:t>
            </a:r>
            <a:r>
              <a:rPr lang="en-US" b="1" dirty="0" smtClean="0">
                <a:solidFill>
                  <a:srgbClr val="FF0000"/>
                </a:solidFill>
                <a:latin typeface="Arial" pitchFamily="34" charset="0"/>
                <a:cs typeface="Arial" pitchFamily="34" charset="0"/>
              </a:rPr>
              <a:t>price squeeze</a:t>
            </a:r>
            <a:r>
              <a:rPr lang="en-US" dirty="0" smtClean="0">
                <a:latin typeface="Arial" pitchFamily="34" charset="0"/>
                <a:cs typeface="Arial" pitchFamily="34" charset="0"/>
              </a:rPr>
              <a:t> may be an exclusionary practice to eliminate a downstream competitor but may also be undertaken for efficiency or pro-competitive reasons by a firm which chooses to vertically integrate into a downstream market to eliminate a double-</a:t>
            </a:r>
            <a:r>
              <a:rPr lang="en-US" dirty="0" err="1" smtClean="0">
                <a:latin typeface="Arial" pitchFamily="34" charset="0"/>
                <a:cs typeface="Arial" pitchFamily="34" charset="0"/>
              </a:rPr>
              <a:t>marginalisation</a:t>
            </a:r>
            <a:r>
              <a:rPr lang="en-US" dirty="0" smtClean="0">
                <a:latin typeface="Arial" pitchFamily="34" charset="0"/>
                <a:cs typeface="Arial" pitchFamily="34" charset="0"/>
              </a:rPr>
              <a:t> .</a:t>
            </a:r>
          </a:p>
          <a:p>
            <a:pPr algn="just"/>
            <a:endParaRPr lang="en-US" sz="1000" dirty="0">
              <a:latin typeface="Arial" pitchFamily="34" charset="0"/>
              <a:cs typeface="Arial" pitchFamily="34" charset="0"/>
            </a:endParaRPr>
          </a:p>
          <a:p>
            <a:pPr algn="just"/>
            <a:r>
              <a:rPr lang="en-US" dirty="0" smtClean="0">
                <a:latin typeface="Arial" pitchFamily="34" charset="0"/>
                <a:cs typeface="Arial" pitchFamily="34" charset="0"/>
              </a:rPr>
              <a:t>A </a:t>
            </a:r>
            <a:r>
              <a:rPr lang="en-US" b="1" dirty="0" smtClean="0">
                <a:solidFill>
                  <a:srgbClr val="FF0000"/>
                </a:solidFill>
                <a:latin typeface="Arial" pitchFamily="34" charset="0"/>
                <a:cs typeface="Arial" pitchFamily="34" charset="0"/>
              </a:rPr>
              <a:t>quantity discounts </a:t>
            </a:r>
            <a:r>
              <a:rPr lang="en-US" dirty="0" smtClean="0">
                <a:latin typeface="Arial" pitchFamily="34" charset="0"/>
                <a:cs typeface="Arial" pitchFamily="34" charset="0"/>
              </a:rPr>
              <a:t>given by a dominant firm can encourage efficient order size or can exclude competition</a:t>
            </a:r>
          </a:p>
          <a:p>
            <a:pPr algn="just"/>
            <a:endParaRPr lang="en-US" sz="1000" dirty="0">
              <a:latin typeface="Arial" pitchFamily="34" charset="0"/>
              <a:cs typeface="Arial" pitchFamily="34" charset="0"/>
            </a:endParaRPr>
          </a:p>
          <a:p>
            <a:pPr algn="just"/>
            <a:r>
              <a:rPr lang="en-US" dirty="0" smtClean="0">
                <a:latin typeface="Arial" pitchFamily="34" charset="0"/>
                <a:cs typeface="Arial" pitchFamily="34" charset="0"/>
              </a:rPr>
              <a:t>A </a:t>
            </a:r>
            <a:r>
              <a:rPr lang="en-US" b="1" dirty="0" smtClean="0">
                <a:solidFill>
                  <a:srgbClr val="FF0000"/>
                </a:solidFill>
                <a:latin typeface="Arial" pitchFamily="34" charset="0"/>
                <a:cs typeface="Arial" pitchFamily="34" charset="0"/>
              </a:rPr>
              <a:t>refusal to deal </a:t>
            </a:r>
            <a:r>
              <a:rPr lang="en-US" dirty="0" smtClean="0">
                <a:latin typeface="Arial" pitchFamily="34" charset="0"/>
                <a:cs typeface="Arial" pitchFamily="34" charset="0"/>
              </a:rPr>
              <a:t>by a dominant firm  with a distributor who carries the products of a competitor may be a way to exclude this competitor and lessen competition but  may also allow the firm to intensify its cooperation with the distributor and increase both efficiency and competition.</a:t>
            </a:r>
          </a:p>
          <a:p>
            <a:pPr algn="just"/>
            <a:endParaRPr lang="en-US" sz="800" dirty="0">
              <a:latin typeface="Arial" pitchFamily="34" charset="0"/>
              <a:cs typeface="Arial" pitchFamily="34" charset="0"/>
            </a:endParaRPr>
          </a:p>
          <a:p>
            <a:pPr algn="just"/>
            <a:r>
              <a:rPr lang="fr-FR" b="1" dirty="0" err="1" smtClean="0">
                <a:solidFill>
                  <a:srgbClr val="FF0000"/>
                </a:solidFill>
                <a:latin typeface="Arial" pitchFamily="34" charset="0"/>
                <a:cs typeface="Arial" pitchFamily="34" charset="0"/>
              </a:rPr>
              <a:t>Hence</a:t>
            </a:r>
            <a:r>
              <a:rPr lang="fr-FR" b="1" dirty="0" smtClean="0">
                <a:solidFill>
                  <a:srgbClr val="FF0000"/>
                </a:solidFill>
                <a:latin typeface="Arial" pitchFamily="34" charset="0"/>
                <a:cs typeface="Arial" pitchFamily="34" charset="0"/>
              </a:rPr>
              <a:t> </a:t>
            </a:r>
            <a:r>
              <a:rPr lang="fr-FR" b="1" dirty="0" err="1" smtClean="0">
                <a:solidFill>
                  <a:srgbClr val="FF0000"/>
                </a:solidFill>
                <a:latin typeface="Arial" pitchFamily="34" charset="0"/>
                <a:cs typeface="Arial" pitchFamily="34" charset="0"/>
              </a:rPr>
              <a:t>it</a:t>
            </a:r>
            <a:r>
              <a:rPr lang="fr-FR" b="1" dirty="0" smtClean="0">
                <a:solidFill>
                  <a:srgbClr val="FF0000"/>
                </a:solidFill>
                <a:latin typeface="Arial" pitchFamily="34" charset="0"/>
                <a:cs typeface="Arial" pitchFamily="34" charset="0"/>
              </a:rPr>
              <a:t> </a:t>
            </a:r>
            <a:r>
              <a:rPr lang="fr-FR" b="1" dirty="0" err="1" smtClean="0">
                <a:solidFill>
                  <a:srgbClr val="FF0000"/>
                </a:solidFill>
                <a:latin typeface="Arial" pitchFamily="34" charset="0"/>
                <a:cs typeface="Arial" pitchFamily="34" charset="0"/>
              </a:rPr>
              <a:t>is</a:t>
            </a:r>
            <a:r>
              <a:rPr lang="fr-FR" b="1" dirty="0" smtClean="0">
                <a:solidFill>
                  <a:srgbClr val="FF0000"/>
                </a:solidFill>
                <a:latin typeface="Arial" pitchFamily="34" charset="0"/>
                <a:cs typeface="Arial" pitchFamily="34" charset="0"/>
              </a:rPr>
              <a:t> </a:t>
            </a:r>
            <a:r>
              <a:rPr lang="fr-FR" b="1" dirty="0" err="1" smtClean="0">
                <a:solidFill>
                  <a:srgbClr val="FF0000"/>
                </a:solidFill>
                <a:latin typeface="Arial" pitchFamily="34" charset="0"/>
                <a:cs typeface="Arial" pitchFamily="34" charset="0"/>
              </a:rPr>
              <a:t>necessary</a:t>
            </a:r>
            <a:r>
              <a:rPr lang="fr-FR" b="1" dirty="0" smtClean="0">
                <a:solidFill>
                  <a:srgbClr val="FF0000"/>
                </a:solidFill>
                <a:latin typeface="Arial" pitchFamily="34" charset="0"/>
                <a:cs typeface="Arial" pitchFamily="34" charset="0"/>
              </a:rPr>
              <a:t> to devise a ( or </a:t>
            </a:r>
            <a:r>
              <a:rPr lang="fr-FR" b="1" dirty="0" err="1" smtClean="0">
                <a:solidFill>
                  <a:srgbClr val="FF0000"/>
                </a:solidFill>
                <a:latin typeface="Arial" pitchFamily="34" charset="0"/>
                <a:cs typeface="Arial" pitchFamily="34" charset="0"/>
              </a:rPr>
              <a:t>several</a:t>
            </a:r>
            <a:r>
              <a:rPr lang="fr-FR" b="1" dirty="0" smtClean="0">
                <a:solidFill>
                  <a:srgbClr val="FF0000"/>
                </a:solidFill>
                <a:latin typeface="Arial" pitchFamily="34" charset="0"/>
                <a:cs typeface="Arial" pitchFamily="34" charset="0"/>
              </a:rPr>
              <a:t>) tests to </a:t>
            </a:r>
            <a:r>
              <a:rPr lang="fr-FR" b="1" dirty="0" err="1" smtClean="0">
                <a:solidFill>
                  <a:srgbClr val="FF0000"/>
                </a:solidFill>
                <a:latin typeface="Arial" pitchFamily="34" charset="0"/>
                <a:cs typeface="Arial" pitchFamily="34" charset="0"/>
              </a:rPr>
              <a:t>recognize</a:t>
            </a:r>
            <a:r>
              <a:rPr lang="fr-FR" b="1" dirty="0" smtClean="0">
                <a:solidFill>
                  <a:srgbClr val="FF0000"/>
                </a:solidFill>
                <a:latin typeface="Arial" pitchFamily="34" charset="0"/>
                <a:cs typeface="Arial" pitchFamily="34" charset="0"/>
              </a:rPr>
              <a:t> </a:t>
            </a:r>
            <a:r>
              <a:rPr lang="fr-FR" b="1" dirty="0" err="1" smtClean="0">
                <a:solidFill>
                  <a:srgbClr val="FF0000"/>
                </a:solidFill>
                <a:latin typeface="Arial" pitchFamily="34" charset="0"/>
                <a:cs typeface="Arial" pitchFamily="34" charset="0"/>
              </a:rPr>
              <a:t>when</a:t>
            </a:r>
            <a:r>
              <a:rPr lang="fr-FR" b="1" dirty="0" smtClean="0">
                <a:solidFill>
                  <a:srgbClr val="FF0000"/>
                </a:solidFill>
                <a:latin typeface="Arial" pitchFamily="34" charset="0"/>
                <a:cs typeface="Arial" pitchFamily="34" charset="0"/>
              </a:rPr>
              <a:t> a practice </a:t>
            </a:r>
            <a:r>
              <a:rPr lang="fr-FR" b="1" dirty="0" err="1" smtClean="0">
                <a:solidFill>
                  <a:srgbClr val="FF0000"/>
                </a:solidFill>
                <a:latin typeface="Arial" pitchFamily="34" charset="0"/>
                <a:cs typeface="Arial" pitchFamily="34" charset="0"/>
              </a:rPr>
              <a:t>is</a:t>
            </a:r>
            <a:r>
              <a:rPr lang="fr-FR" b="1" dirty="0" smtClean="0">
                <a:solidFill>
                  <a:srgbClr val="FF0000"/>
                </a:solidFill>
                <a:latin typeface="Arial" pitchFamily="34" charset="0"/>
                <a:cs typeface="Arial" pitchFamily="34" charset="0"/>
              </a:rPr>
              <a:t> anti-</a:t>
            </a:r>
            <a:r>
              <a:rPr lang="fr-FR" b="1" dirty="0" err="1" smtClean="0">
                <a:solidFill>
                  <a:srgbClr val="FF0000"/>
                </a:solidFill>
                <a:latin typeface="Arial" pitchFamily="34" charset="0"/>
                <a:cs typeface="Arial" pitchFamily="34" charset="0"/>
              </a:rPr>
              <a:t>competitive</a:t>
            </a:r>
            <a:r>
              <a:rPr lang="fr-FR" dirty="0" smtClean="0">
                <a:latin typeface="Arial" pitchFamily="34" charset="0"/>
                <a:cs typeface="Arial" pitchFamily="34" charset="0"/>
              </a:rPr>
              <a:t>.</a:t>
            </a:r>
            <a:endParaRPr lang="fr-FR" dirty="0">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200" b="1" dirty="0" smtClean="0">
                <a:solidFill>
                  <a:srgbClr val="C00000"/>
                </a:solidFill>
                <a:latin typeface="Arial" pitchFamily="34" charset="0"/>
                <a:cs typeface="Arial" pitchFamily="34" charset="0"/>
              </a:rPr>
              <a:t>Issues to </a:t>
            </a:r>
            <a:r>
              <a:rPr lang="fr-FR" sz="3200" b="1" dirty="0" err="1" smtClean="0">
                <a:solidFill>
                  <a:srgbClr val="C00000"/>
                </a:solidFill>
                <a:latin typeface="Arial" pitchFamily="34" charset="0"/>
                <a:cs typeface="Arial" pitchFamily="34" charset="0"/>
              </a:rPr>
              <a:t>be</a:t>
            </a:r>
            <a:r>
              <a:rPr lang="fr-FR" sz="3200" b="1" dirty="0" smtClean="0">
                <a:solidFill>
                  <a:srgbClr val="C00000"/>
                </a:solidFill>
                <a:latin typeface="Arial" pitchFamily="34" charset="0"/>
                <a:cs typeface="Arial" pitchFamily="34" charset="0"/>
              </a:rPr>
              <a:t> </a:t>
            </a:r>
            <a:r>
              <a:rPr lang="fr-FR" sz="3200" b="1" dirty="0" err="1" smtClean="0">
                <a:solidFill>
                  <a:srgbClr val="C00000"/>
                </a:solidFill>
                <a:latin typeface="Arial" pitchFamily="34" charset="0"/>
                <a:cs typeface="Arial" pitchFamily="34" charset="0"/>
              </a:rPr>
              <a:t>considered</a:t>
            </a:r>
            <a:endParaRPr lang="fr-FR" b="1" dirty="0">
              <a:solidFill>
                <a:srgbClr val="C00000"/>
              </a:solidFill>
              <a:latin typeface="Arial" pitchFamily="34" charset="0"/>
              <a:cs typeface="Arial" pitchFamily="34" charset="0"/>
            </a:endParaRPr>
          </a:p>
        </p:txBody>
      </p:sp>
      <p:sp>
        <p:nvSpPr>
          <p:cNvPr id="3" name="TextBox 2"/>
          <p:cNvSpPr txBox="1"/>
          <p:nvPr/>
        </p:nvSpPr>
        <p:spPr>
          <a:xfrm>
            <a:off x="899592" y="1844824"/>
            <a:ext cx="7272808" cy="2862322"/>
          </a:xfrm>
          <a:prstGeom prst="rect">
            <a:avLst/>
          </a:prstGeom>
          <a:noFill/>
        </p:spPr>
        <p:txBody>
          <a:bodyPr wrap="square" rtlCol="0">
            <a:spAutoFit/>
          </a:bodyPr>
          <a:lstStyle/>
          <a:p>
            <a:r>
              <a:rPr lang="fr-FR" dirty="0" smtClean="0">
                <a:latin typeface="Arial" pitchFamily="34" charset="0"/>
                <a:cs typeface="Arial" pitchFamily="34" charset="0"/>
              </a:rPr>
              <a:t>-US , EU , Malaysia </a:t>
            </a:r>
            <a:r>
              <a:rPr lang="fr-FR" dirty="0" err="1" smtClean="0">
                <a:latin typeface="Arial" pitchFamily="34" charset="0"/>
                <a:cs typeface="Arial" pitchFamily="34" charset="0"/>
              </a:rPr>
              <a:t>laws</a:t>
            </a:r>
            <a:r>
              <a:rPr lang="fr-FR" dirty="0" smtClean="0">
                <a:latin typeface="Arial" pitchFamily="34" charset="0"/>
                <a:cs typeface="Arial" pitchFamily="34" charset="0"/>
              </a:rPr>
              <a:t> on abuse of dominance and </a:t>
            </a:r>
            <a:r>
              <a:rPr lang="fr-FR" dirty="0" err="1" smtClean="0">
                <a:latin typeface="Arial" pitchFamily="34" charset="0"/>
                <a:cs typeface="Arial" pitchFamily="34" charset="0"/>
              </a:rPr>
              <a:t>monopolization</a:t>
            </a:r>
            <a:endParaRPr lang="fr-FR" dirty="0" smtClean="0">
              <a:latin typeface="Arial" pitchFamily="34" charset="0"/>
              <a:cs typeface="Arial" pitchFamily="34" charset="0"/>
            </a:endParaRPr>
          </a:p>
          <a:p>
            <a:endParaRPr lang="fr-FR" dirty="0">
              <a:latin typeface="Arial" pitchFamily="34" charset="0"/>
              <a:cs typeface="Arial" pitchFamily="34" charset="0"/>
            </a:endParaRPr>
          </a:p>
          <a:p>
            <a:pPr>
              <a:buFontTx/>
              <a:buChar char="-"/>
            </a:pPr>
            <a:r>
              <a:rPr lang="fr-FR" dirty="0" err="1" smtClean="0">
                <a:latin typeface="Arial" pitchFamily="34" charset="0"/>
                <a:cs typeface="Arial" pitchFamily="34" charset="0"/>
              </a:rPr>
              <a:t>Assessing</a:t>
            </a:r>
            <a:r>
              <a:rPr lang="fr-FR" dirty="0" smtClean="0">
                <a:latin typeface="Arial" pitchFamily="34" charset="0"/>
                <a:cs typeface="Arial" pitchFamily="34" charset="0"/>
              </a:rPr>
              <a:t> dominance: use of </a:t>
            </a:r>
            <a:r>
              <a:rPr lang="fr-FR" dirty="0" err="1" smtClean="0">
                <a:latin typeface="Arial" pitchFamily="34" charset="0"/>
                <a:cs typeface="Arial" pitchFamily="34" charset="0"/>
              </a:rPr>
              <a:t>market</a:t>
            </a:r>
            <a:r>
              <a:rPr lang="fr-FR" dirty="0" smtClean="0">
                <a:latin typeface="Arial" pitchFamily="34" charset="0"/>
                <a:cs typeface="Arial" pitchFamily="34" charset="0"/>
              </a:rPr>
              <a:t> </a:t>
            </a:r>
            <a:r>
              <a:rPr lang="fr-FR" dirty="0" err="1" smtClean="0">
                <a:latin typeface="Arial" pitchFamily="34" charset="0"/>
                <a:cs typeface="Arial" pitchFamily="34" charset="0"/>
              </a:rPr>
              <a:t>shares</a:t>
            </a:r>
            <a:endParaRPr lang="fr-FR" dirty="0" smtClean="0">
              <a:latin typeface="Arial" pitchFamily="34" charset="0"/>
              <a:cs typeface="Arial" pitchFamily="34" charset="0"/>
            </a:endParaRPr>
          </a:p>
          <a:p>
            <a:pPr>
              <a:buFontTx/>
              <a:buChar char="-"/>
            </a:pPr>
            <a:endParaRPr lang="fr-FR" dirty="0">
              <a:latin typeface="Arial" pitchFamily="34" charset="0"/>
              <a:cs typeface="Arial" pitchFamily="34" charset="0"/>
            </a:endParaRPr>
          </a:p>
          <a:p>
            <a:pPr>
              <a:buFontTx/>
              <a:buChar char="-"/>
            </a:pPr>
            <a:r>
              <a:rPr lang="fr-FR" dirty="0" err="1" smtClean="0">
                <a:latin typeface="Arial" pitchFamily="34" charset="0"/>
                <a:cs typeface="Arial" pitchFamily="34" charset="0"/>
              </a:rPr>
              <a:t>Necessity</a:t>
            </a:r>
            <a:r>
              <a:rPr lang="fr-FR" dirty="0" smtClean="0">
                <a:latin typeface="Arial" pitchFamily="34" charset="0"/>
                <a:cs typeface="Arial" pitchFamily="34" charset="0"/>
              </a:rPr>
              <a:t> of a test for </a:t>
            </a:r>
            <a:r>
              <a:rPr lang="fr-FR" dirty="0" err="1" smtClean="0">
                <a:latin typeface="Arial" pitchFamily="34" charset="0"/>
                <a:cs typeface="Arial" pitchFamily="34" charset="0"/>
              </a:rPr>
              <a:t>anticompetitive</a:t>
            </a:r>
            <a:r>
              <a:rPr lang="fr-FR" dirty="0" smtClean="0">
                <a:latin typeface="Arial" pitchFamily="34" charset="0"/>
                <a:cs typeface="Arial" pitchFamily="34" charset="0"/>
              </a:rPr>
              <a:t> abuses of dominance</a:t>
            </a:r>
          </a:p>
          <a:p>
            <a:pPr>
              <a:buFontTx/>
              <a:buChar char="-"/>
            </a:pPr>
            <a:endParaRPr lang="fr-FR" dirty="0">
              <a:latin typeface="Arial" pitchFamily="34" charset="0"/>
              <a:cs typeface="Arial" pitchFamily="34" charset="0"/>
            </a:endParaRPr>
          </a:p>
          <a:p>
            <a:pPr>
              <a:buFontTx/>
              <a:buChar char="-"/>
            </a:pPr>
            <a:r>
              <a:rPr lang="fr-FR" b="1" dirty="0" err="1" smtClean="0">
                <a:solidFill>
                  <a:srgbClr val="FF0000"/>
                </a:solidFill>
                <a:latin typeface="Arial" pitchFamily="34" charset="0"/>
                <a:cs typeface="Arial" pitchFamily="34" charset="0"/>
              </a:rPr>
              <a:t>Exclusionary</a:t>
            </a:r>
            <a:r>
              <a:rPr lang="fr-FR" b="1" dirty="0" smtClean="0">
                <a:solidFill>
                  <a:srgbClr val="FF0000"/>
                </a:solidFill>
                <a:latin typeface="Arial" pitchFamily="34" charset="0"/>
                <a:cs typeface="Arial" pitchFamily="34" charset="0"/>
              </a:rPr>
              <a:t> practices and test for </a:t>
            </a:r>
            <a:r>
              <a:rPr lang="fr-FR" b="1" dirty="0" err="1" smtClean="0">
                <a:solidFill>
                  <a:srgbClr val="FF0000"/>
                </a:solidFill>
                <a:latin typeface="Arial" pitchFamily="34" charset="0"/>
                <a:cs typeface="Arial" pitchFamily="34" charset="0"/>
              </a:rPr>
              <a:t>exclusionary</a:t>
            </a:r>
            <a:r>
              <a:rPr lang="fr-FR" b="1" dirty="0" smtClean="0">
                <a:solidFill>
                  <a:srgbClr val="FF0000"/>
                </a:solidFill>
                <a:latin typeface="Arial" pitchFamily="34" charset="0"/>
                <a:cs typeface="Arial" pitchFamily="34" charset="0"/>
              </a:rPr>
              <a:t> practices</a:t>
            </a:r>
          </a:p>
          <a:p>
            <a:pPr>
              <a:buFontTx/>
              <a:buChar char="-"/>
            </a:pPr>
            <a:endParaRPr lang="fr-FR" dirty="0">
              <a:latin typeface="Arial" pitchFamily="34" charset="0"/>
              <a:cs typeface="Arial" pitchFamily="34" charset="0"/>
            </a:endParaRPr>
          </a:p>
          <a:p>
            <a:pPr>
              <a:buFontTx/>
              <a:buChar char="-"/>
            </a:pPr>
            <a:r>
              <a:rPr lang="fr-FR" dirty="0" err="1" smtClean="0">
                <a:latin typeface="Arial" pitchFamily="34" charset="0"/>
                <a:cs typeface="Arial" pitchFamily="34" charset="0"/>
              </a:rPr>
              <a:t>Exploitative</a:t>
            </a:r>
            <a:r>
              <a:rPr lang="fr-FR" dirty="0" smtClean="0">
                <a:latin typeface="Arial" pitchFamily="34" charset="0"/>
                <a:cs typeface="Arial" pitchFamily="34" charset="0"/>
              </a:rPr>
              <a:t> practices and test for </a:t>
            </a:r>
            <a:r>
              <a:rPr lang="fr-FR" dirty="0" err="1" smtClean="0">
                <a:latin typeface="Arial" pitchFamily="34" charset="0"/>
                <a:cs typeface="Arial" pitchFamily="34" charset="0"/>
              </a:rPr>
              <a:t>exploitative</a:t>
            </a:r>
            <a:r>
              <a:rPr lang="fr-FR" dirty="0" smtClean="0">
                <a:latin typeface="Arial" pitchFamily="34" charset="0"/>
                <a:cs typeface="Arial" pitchFamily="34" charset="0"/>
              </a:rPr>
              <a:t> practices: the case of excessive </a:t>
            </a:r>
            <a:r>
              <a:rPr lang="fr-FR" dirty="0" err="1" smtClean="0">
                <a:latin typeface="Arial" pitchFamily="34" charset="0"/>
                <a:cs typeface="Arial" pitchFamily="34" charset="0"/>
              </a:rPr>
              <a:t>pricing</a:t>
            </a:r>
            <a:r>
              <a:rPr lang="fr-FR" dirty="0" smtClean="0">
                <a:latin typeface="Arial" pitchFamily="34" charset="0"/>
                <a:cs typeface="Arial" pitchFamily="34" charset="0"/>
              </a:rPr>
              <a:t>  </a:t>
            </a:r>
            <a:endParaRPr lang="fr-FR" dirty="0">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Number Placeholder 4"/>
          <p:cNvSpPr>
            <a:spLocks noGrp="1"/>
          </p:cNvSpPr>
          <p:nvPr>
            <p:ph type="sldNum" sz="quarter" idx="12"/>
          </p:nvPr>
        </p:nvSpPr>
        <p:spPr>
          <a:noFill/>
        </p:spPr>
        <p:txBody>
          <a:bodyPr/>
          <a:lstStyle/>
          <a:p>
            <a:fld id="{54876D50-CF12-4C7E-8780-B3D93E751CF4}" type="slidenum">
              <a:rPr lang="fr-FR">
                <a:latin typeface="Arial" pitchFamily="34" charset="0"/>
              </a:rPr>
              <a:pPr/>
              <a:t>19</a:t>
            </a:fld>
            <a:endParaRPr lang="fr-FR">
              <a:latin typeface="Arial" pitchFamily="34" charset="0"/>
            </a:endParaRPr>
          </a:p>
        </p:txBody>
      </p:sp>
      <p:sp>
        <p:nvSpPr>
          <p:cNvPr id="76803" name="Rectangle 2"/>
          <p:cNvSpPr>
            <a:spLocks noGrp="1" noChangeArrowheads="1"/>
          </p:cNvSpPr>
          <p:nvPr>
            <p:ph type="title"/>
          </p:nvPr>
        </p:nvSpPr>
        <p:spPr/>
        <p:txBody>
          <a:bodyPr>
            <a:normAutofit fontScale="90000"/>
          </a:bodyPr>
          <a:lstStyle/>
          <a:p>
            <a:pPr eaLnBrk="1" hangingPunct="1"/>
            <a:r>
              <a:rPr lang="fr-FR" sz="3600" b="1" dirty="0" smtClean="0">
                <a:solidFill>
                  <a:srgbClr val="C00000"/>
                </a:solidFill>
                <a:latin typeface="Arial" pitchFamily="34" charset="0"/>
                <a:cs typeface="Arial" pitchFamily="34" charset="0"/>
              </a:rPr>
              <a:t>Relevant </a:t>
            </a:r>
            <a:r>
              <a:rPr lang="fr-FR" sz="3600" b="1" dirty="0" smtClean="0">
                <a:solidFill>
                  <a:srgbClr val="C00000"/>
                </a:solidFill>
                <a:latin typeface="Arial" pitchFamily="34" charset="0"/>
                <a:cs typeface="Arial" pitchFamily="34" charset="0"/>
              </a:rPr>
              <a:t>test </a:t>
            </a:r>
            <a:r>
              <a:rPr lang="fr-FR" sz="3600" b="1" dirty="0" smtClean="0">
                <a:solidFill>
                  <a:srgbClr val="C00000"/>
                </a:solidFill>
                <a:latin typeface="Arial" pitchFamily="34" charset="0"/>
                <a:cs typeface="Arial" pitchFamily="34" charset="0"/>
              </a:rPr>
              <a:t>for </a:t>
            </a:r>
            <a:r>
              <a:rPr lang="fr-FR" sz="3600" b="1" dirty="0" err="1" smtClean="0">
                <a:solidFill>
                  <a:srgbClr val="C00000"/>
                </a:solidFill>
                <a:latin typeface="Arial" pitchFamily="34" charset="0"/>
                <a:cs typeface="Arial" pitchFamily="34" charset="0"/>
              </a:rPr>
              <a:t>exclusionary</a:t>
            </a:r>
            <a:r>
              <a:rPr lang="fr-FR" sz="3600" b="1" dirty="0" smtClean="0">
                <a:solidFill>
                  <a:srgbClr val="C00000"/>
                </a:solidFill>
                <a:latin typeface="Arial" pitchFamily="34" charset="0"/>
                <a:cs typeface="Arial" pitchFamily="34" charset="0"/>
              </a:rPr>
              <a:t> practices</a:t>
            </a:r>
            <a:r>
              <a:rPr lang="fr-FR" sz="3600" b="1" dirty="0" smtClean="0">
                <a:solidFill>
                  <a:srgbClr val="C00000"/>
                </a:solidFill>
                <a:latin typeface="Arial" pitchFamily="34" charset="0"/>
                <a:cs typeface="Arial" pitchFamily="34" charset="0"/>
              </a:rPr>
              <a:t>:</a:t>
            </a:r>
            <a:r>
              <a:rPr lang="fr-FR" sz="3600" b="1" dirty="0" smtClean="0">
                <a:solidFill>
                  <a:srgbClr val="C00000"/>
                </a:solidFill>
                <a:latin typeface="Arial" pitchFamily="34" charset="0"/>
                <a:cs typeface="Arial" pitchFamily="34" charset="0"/>
              </a:rPr>
              <a:t/>
            </a:r>
            <a:br>
              <a:rPr lang="fr-FR" sz="3600" b="1" dirty="0" smtClean="0">
                <a:solidFill>
                  <a:srgbClr val="C00000"/>
                </a:solidFill>
                <a:latin typeface="Arial" pitchFamily="34" charset="0"/>
                <a:cs typeface="Arial" pitchFamily="34" charset="0"/>
              </a:rPr>
            </a:br>
            <a:r>
              <a:rPr lang="fr-FR" sz="3600" b="1" dirty="0" smtClean="0">
                <a:solidFill>
                  <a:srgbClr val="C00000"/>
                </a:solidFill>
                <a:latin typeface="Arial" pitchFamily="34" charset="0"/>
                <a:cs typeface="Arial" pitchFamily="34" charset="0"/>
              </a:rPr>
              <a:t>the </a:t>
            </a:r>
            <a:r>
              <a:rPr lang="fr-FR" sz="3600" b="1" dirty="0">
                <a:solidFill>
                  <a:srgbClr val="C00000"/>
                </a:solidFill>
                <a:latin typeface="Arial" pitchFamily="34" charset="0"/>
                <a:cs typeface="Arial" pitchFamily="34" charset="0"/>
              </a:rPr>
              <a:t>p</a:t>
            </a:r>
            <a:r>
              <a:rPr lang="fr-FR" sz="3600" b="1" dirty="0" smtClean="0">
                <a:solidFill>
                  <a:srgbClr val="C00000"/>
                </a:solidFill>
                <a:latin typeface="Arial" pitchFamily="34" charset="0"/>
                <a:cs typeface="Arial" pitchFamily="34" charset="0"/>
              </a:rPr>
              <a:t>rofit </a:t>
            </a:r>
            <a:r>
              <a:rPr lang="fr-FR" sz="3600" b="1" dirty="0">
                <a:solidFill>
                  <a:srgbClr val="C00000"/>
                </a:solidFill>
                <a:latin typeface="Arial" pitchFamily="34" charset="0"/>
                <a:cs typeface="Arial" pitchFamily="34" charset="0"/>
              </a:rPr>
              <a:t>s</a:t>
            </a:r>
            <a:r>
              <a:rPr lang="fr-FR" sz="3600" b="1" dirty="0" smtClean="0">
                <a:solidFill>
                  <a:srgbClr val="C00000"/>
                </a:solidFill>
                <a:latin typeface="Arial" pitchFamily="34" charset="0"/>
                <a:cs typeface="Arial" pitchFamily="34" charset="0"/>
              </a:rPr>
              <a:t>acrifice  </a:t>
            </a:r>
            <a:r>
              <a:rPr lang="fr-FR" sz="3600" b="1" dirty="0" smtClean="0">
                <a:solidFill>
                  <a:srgbClr val="C00000"/>
                </a:solidFill>
                <a:latin typeface="Arial" pitchFamily="34" charset="0"/>
                <a:cs typeface="Arial" pitchFamily="34" charset="0"/>
              </a:rPr>
              <a:t>(« </a:t>
            </a:r>
            <a:r>
              <a:rPr lang="fr-FR" sz="3600" b="1" dirty="0" smtClean="0">
                <a:solidFill>
                  <a:srgbClr val="C00000"/>
                </a:solidFill>
                <a:latin typeface="Arial" pitchFamily="34" charset="0"/>
                <a:cs typeface="Arial" pitchFamily="34" charset="0"/>
              </a:rPr>
              <a:t>but </a:t>
            </a:r>
            <a:r>
              <a:rPr lang="fr-FR" sz="3600" b="1" dirty="0">
                <a:solidFill>
                  <a:srgbClr val="C00000"/>
                </a:solidFill>
                <a:latin typeface="Arial" pitchFamily="34" charset="0"/>
                <a:cs typeface="Arial" pitchFamily="34" charset="0"/>
              </a:rPr>
              <a:t>f</a:t>
            </a:r>
            <a:r>
              <a:rPr lang="fr-FR" sz="3600" b="1" dirty="0" smtClean="0">
                <a:solidFill>
                  <a:srgbClr val="C00000"/>
                </a:solidFill>
                <a:latin typeface="Arial" pitchFamily="34" charset="0"/>
                <a:cs typeface="Arial" pitchFamily="34" charset="0"/>
              </a:rPr>
              <a:t>or</a:t>
            </a:r>
            <a:r>
              <a:rPr lang="fr-FR" sz="3600" b="1" dirty="0" smtClean="0">
                <a:solidFill>
                  <a:srgbClr val="C00000"/>
                </a:solidFill>
                <a:latin typeface="Arial" pitchFamily="34" charset="0"/>
                <a:cs typeface="Arial" pitchFamily="34" charset="0"/>
              </a:rPr>
              <a:t> ») </a:t>
            </a:r>
            <a:r>
              <a:rPr lang="fr-FR" sz="3600" b="1" dirty="0" smtClean="0">
                <a:solidFill>
                  <a:srgbClr val="C00000"/>
                </a:solidFill>
                <a:latin typeface="Arial" pitchFamily="34" charset="0"/>
                <a:cs typeface="Arial" pitchFamily="34" charset="0"/>
              </a:rPr>
              <a:t>test</a:t>
            </a:r>
            <a:endParaRPr lang="fr-FR" sz="3600" b="1" dirty="0" smtClean="0">
              <a:solidFill>
                <a:srgbClr val="C00000"/>
              </a:solidFill>
              <a:latin typeface="Arial" pitchFamily="34" charset="0"/>
              <a:cs typeface="Arial" pitchFamily="34" charset="0"/>
            </a:endParaRPr>
          </a:p>
        </p:txBody>
      </p:sp>
      <p:sp>
        <p:nvSpPr>
          <p:cNvPr id="76804" name="Text Box 3"/>
          <p:cNvSpPr txBox="1">
            <a:spLocks noChangeArrowheads="1"/>
          </p:cNvSpPr>
          <p:nvPr/>
        </p:nvSpPr>
        <p:spPr bwMode="auto">
          <a:xfrm>
            <a:off x="303213" y="1628775"/>
            <a:ext cx="8626505" cy="5078313"/>
          </a:xfrm>
          <a:prstGeom prst="rect">
            <a:avLst/>
          </a:prstGeom>
          <a:noFill/>
          <a:ln w="9525">
            <a:noFill/>
            <a:miter lim="800000"/>
            <a:headEnd/>
            <a:tailEnd/>
          </a:ln>
        </p:spPr>
        <p:txBody>
          <a:bodyPr wrap="square">
            <a:spAutoFit/>
          </a:bodyPr>
          <a:lstStyle/>
          <a:p>
            <a:pPr algn="just"/>
            <a:r>
              <a:rPr lang="en-GB" altLang="zh-CN" dirty="0" smtClean="0">
                <a:latin typeface="Arial" pitchFamily="34" charset="0"/>
                <a:ea typeface="宋体" charset="-122"/>
                <a:cs typeface="Arial" pitchFamily="34" charset="0"/>
              </a:rPr>
              <a:t>The </a:t>
            </a:r>
            <a:r>
              <a:rPr lang="en-GB" altLang="zh-CN" dirty="0">
                <a:latin typeface="Arial" pitchFamily="34" charset="0"/>
                <a:ea typeface="宋体" charset="-122"/>
                <a:cs typeface="Arial" pitchFamily="34" charset="0"/>
              </a:rPr>
              <a:t>profit sacrifice test states that </a:t>
            </a:r>
            <a:r>
              <a:rPr lang="en-GB" altLang="zh-CN" dirty="0">
                <a:solidFill>
                  <a:srgbClr val="FF0000"/>
                </a:solidFill>
                <a:latin typeface="Arial" pitchFamily="34" charset="0"/>
                <a:ea typeface="宋体" charset="-122"/>
                <a:cs typeface="Arial" pitchFamily="34" charset="0"/>
              </a:rPr>
              <a:t>conduct should be considered unlawful when it involves a profit sacrifice that would be irrational if the conduct did not have a </a:t>
            </a:r>
          </a:p>
          <a:p>
            <a:pPr algn="just"/>
            <a:r>
              <a:rPr lang="en-GB" altLang="zh-CN" dirty="0">
                <a:solidFill>
                  <a:srgbClr val="FF0000"/>
                </a:solidFill>
                <a:latin typeface="Arial" pitchFamily="34" charset="0"/>
                <a:ea typeface="宋体" charset="-122"/>
                <a:cs typeface="Arial" pitchFamily="34" charset="0"/>
              </a:rPr>
              <a:t>tendency to eliminate or reduce competition</a:t>
            </a:r>
            <a:r>
              <a:rPr lang="en-GB" altLang="zh-CN" dirty="0">
                <a:latin typeface="Arial" pitchFamily="34" charset="0"/>
                <a:ea typeface="宋体" charset="-122"/>
                <a:cs typeface="Arial" pitchFamily="34" charset="0"/>
              </a:rPr>
              <a:t>.  </a:t>
            </a:r>
          </a:p>
          <a:p>
            <a:pPr algn="just"/>
            <a:endParaRPr lang="en-GB" altLang="zh-CN" dirty="0">
              <a:latin typeface="Arial" pitchFamily="34" charset="0"/>
              <a:ea typeface="宋体" charset="-122"/>
              <a:cs typeface="Arial" pitchFamily="34" charset="0"/>
            </a:endParaRPr>
          </a:p>
          <a:p>
            <a:pPr algn="just"/>
            <a:r>
              <a:rPr lang="en-GB" altLang="zh-CN" dirty="0">
                <a:latin typeface="Arial" pitchFamily="34" charset="0"/>
                <a:ea typeface="宋体" charset="-122"/>
                <a:cs typeface="Arial" pitchFamily="34" charset="0"/>
              </a:rPr>
              <a:t>Illustration :</a:t>
            </a:r>
          </a:p>
          <a:p>
            <a:pPr algn="just"/>
            <a:endParaRPr lang="en-GB" altLang="zh-CN" dirty="0">
              <a:latin typeface="Arial" pitchFamily="34" charset="0"/>
              <a:ea typeface="宋体" charset="-122"/>
              <a:cs typeface="Arial" pitchFamily="34" charset="0"/>
            </a:endParaRPr>
          </a:p>
          <a:p>
            <a:pPr algn="just"/>
            <a:r>
              <a:rPr lang="en-GB" altLang="zh-CN" dirty="0">
                <a:latin typeface="Arial" pitchFamily="34" charset="0"/>
                <a:ea typeface="宋体" charset="-122"/>
                <a:cs typeface="Arial" pitchFamily="34" charset="0"/>
              </a:rPr>
              <a:t>Assume that a dominant firm is making a profit of $1,000 per week. </a:t>
            </a:r>
          </a:p>
          <a:p>
            <a:pPr algn="just"/>
            <a:endParaRPr lang="en-GB" altLang="zh-CN" dirty="0">
              <a:latin typeface="Arial" pitchFamily="34" charset="0"/>
              <a:ea typeface="宋体" charset="-122"/>
              <a:cs typeface="Arial" pitchFamily="34" charset="0"/>
            </a:endParaRPr>
          </a:p>
          <a:p>
            <a:pPr algn="just"/>
            <a:r>
              <a:rPr lang="en-GB" altLang="zh-CN" dirty="0">
                <a:latin typeface="Arial" pitchFamily="34" charset="0"/>
                <a:ea typeface="宋体" charset="-122"/>
                <a:cs typeface="Arial" pitchFamily="34" charset="0"/>
              </a:rPr>
              <a:t>If it engages in certain conduct that requires a one-time expenditure of $600, it can permanently exclude its rivals from the market.  </a:t>
            </a:r>
            <a:r>
              <a:rPr lang="en-GB" altLang="zh-CN" dirty="0" smtClean="0">
                <a:latin typeface="Arial" pitchFamily="34" charset="0"/>
                <a:ea typeface="宋体" charset="-122"/>
                <a:cs typeface="Arial" pitchFamily="34" charset="0"/>
              </a:rPr>
              <a:t>Thereafter</a:t>
            </a:r>
            <a:r>
              <a:rPr lang="en-GB" altLang="zh-CN" dirty="0">
                <a:latin typeface="Arial" pitchFamily="34" charset="0"/>
                <a:ea typeface="宋体" charset="-122"/>
                <a:cs typeface="Arial" pitchFamily="34" charset="0"/>
              </a:rPr>
              <a:t>, it will earn a profit of $1,200 per week.  </a:t>
            </a:r>
          </a:p>
          <a:p>
            <a:pPr algn="just"/>
            <a:endParaRPr lang="en-GB" altLang="zh-CN" dirty="0">
              <a:latin typeface="Arial" pitchFamily="34" charset="0"/>
              <a:ea typeface="宋体" charset="-122"/>
              <a:cs typeface="Arial" pitchFamily="34" charset="0"/>
            </a:endParaRPr>
          </a:p>
          <a:p>
            <a:pPr algn="just"/>
            <a:r>
              <a:rPr lang="en-GB" altLang="zh-CN" dirty="0">
                <a:latin typeface="Arial" pitchFamily="34" charset="0"/>
                <a:ea typeface="宋体" charset="-122"/>
                <a:cs typeface="Arial" pitchFamily="34" charset="0"/>
              </a:rPr>
              <a:t>It is rational for the firm to spend the $600, but it would not have been rational without the exclusionary effect.  The PS test captures this kind of conduct whenever there is no other rational reason for engaging in the conduct that excluded the rivals.  </a:t>
            </a:r>
          </a:p>
          <a:p>
            <a:pPr algn="just"/>
            <a:endParaRPr lang="en-GB" altLang="zh-CN" b="1" dirty="0">
              <a:latin typeface="Times New Roman" pitchFamily="18" charset="0"/>
              <a:ea typeface="宋体" charset="-122"/>
            </a:endParaRPr>
          </a:p>
          <a:p>
            <a:pPr algn="just"/>
            <a:endParaRPr lang="en-GB" altLang="zh-CN" b="1" dirty="0">
              <a:latin typeface="Times New Roman" pitchFamily="18" charset="0"/>
              <a:ea typeface="宋体"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200" b="1" dirty="0" smtClean="0">
                <a:solidFill>
                  <a:srgbClr val="C00000"/>
                </a:solidFill>
                <a:latin typeface="Arial" pitchFamily="34" charset="0"/>
                <a:cs typeface="Arial" pitchFamily="34" charset="0"/>
              </a:rPr>
              <a:t>Issues to </a:t>
            </a:r>
            <a:r>
              <a:rPr lang="fr-FR" sz="3200" b="1" dirty="0" err="1" smtClean="0">
                <a:solidFill>
                  <a:srgbClr val="C00000"/>
                </a:solidFill>
                <a:latin typeface="Arial" pitchFamily="34" charset="0"/>
                <a:cs typeface="Arial" pitchFamily="34" charset="0"/>
              </a:rPr>
              <a:t>be</a:t>
            </a:r>
            <a:r>
              <a:rPr lang="fr-FR" sz="3200" b="1" dirty="0" smtClean="0">
                <a:solidFill>
                  <a:srgbClr val="C00000"/>
                </a:solidFill>
                <a:latin typeface="Arial" pitchFamily="34" charset="0"/>
                <a:cs typeface="Arial" pitchFamily="34" charset="0"/>
              </a:rPr>
              <a:t> </a:t>
            </a:r>
            <a:r>
              <a:rPr lang="fr-FR" sz="3200" b="1" dirty="0" err="1" smtClean="0">
                <a:solidFill>
                  <a:srgbClr val="C00000"/>
                </a:solidFill>
                <a:latin typeface="Arial" pitchFamily="34" charset="0"/>
                <a:cs typeface="Arial" pitchFamily="34" charset="0"/>
              </a:rPr>
              <a:t>considered</a:t>
            </a:r>
            <a:endParaRPr lang="fr-FR" b="1" dirty="0">
              <a:solidFill>
                <a:srgbClr val="C00000"/>
              </a:solidFill>
              <a:latin typeface="Arial" pitchFamily="34" charset="0"/>
              <a:cs typeface="Arial" pitchFamily="34" charset="0"/>
            </a:endParaRPr>
          </a:p>
        </p:txBody>
      </p:sp>
      <p:sp>
        <p:nvSpPr>
          <p:cNvPr id="3" name="TextBox 2"/>
          <p:cNvSpPr txBox="1"/>
          <p:nvPr/>
        </p:nvSpPr>
        <p:spPr>
          <a:xfrm>
            <a:off x="899592" y="1844824"/>
            <a:ext cx="7272808" cy="3139321"/>
          </a:xfrm>
          <a:prstGeom prst="rect">
            <a:avLst/>
          </a:prstGeom>
          <a:noFill/>
        </p:spPr>
        <p:txBody>
          <a:bodyPr wrap="square" rtlCol="0">
            <a:spAutoFit/>
          </a:bodyPr>
          <a:lstStyle/>
          <a:p>
            <a:r>
              <a:rPr lang="fr-FR" dirty="0" smtClean="0"/>
              <a:t>-</a:t>
            </a:r>
            <a:r>
              <a:rPr lang="fr-FR" b="1" dirty="0" smtClean="0">
                <a:solidFill>
                  <a:srgbClr val="FF0000"/>
                </a:solidFill>
                <a:latin typeface="Arial" pitchFamily="34" charset="0"/>
                <a:cs typeface="Arial" pitchFamily="34" charset="0"/>
              </a:rPr>
              <a:t>US , EU , Malaysia </a:t>
            </a:r>
            <a:r>
              <a:rPr lang="fr-FR" b="1" dirty="0" err="1" smtClean="0">
                <a:solidFill>
                  <a:srgbClr val="FF0000"/>
                </a:solidFill>
                <a:latin typeface="Arial" pitchFamily="34" charset="0"/>
                <a:cs typeface="Arial" pitchFamily="34" charset="0"/>
              </a:rPr>
              <a:t>laws</a:t>
            </a:r>
            <a:r>
              <a:rPr lang="fr-FR" b="1" dirty="0" smtClean="0">
                <a:solidFill>
                  <a:srgbClr val="FF0000"/>
                </a:solidFill>
                <a:latin typeface="Arial" pitchFamily="34" charset="0"/>
                <a:cs typeface="Arial" pitchFamily="34" charset="0"/>
              </a:rPr>
              <a:t> on abuse of dominance and </a:t>
            </a:r>
            <a:r>
              <a:rPr lang="fr-FR" b="1" dirty="0" err="1" smtClean="0">
                <a:solidFill>
                  <a:srgbClr val="FF0000"/>
                </a:solidFill>
                <a:latin typeface="Arial" pitchFamily="34" charset="0"/>
                <a:cs typeface="Arial" pitchFamily="34" charset="0"/>
              </a:rPr>
              <a:t>monopolization</a:t>
            </a:r>
            <a:endParaRPr lang="fr-FR" b="1" dirty="0" smtClean="0">
              <a:solidFill>
                <a:srgbClr val="FF0000"/>
              </a:solidFill>
              <a:latin typeface="Arial" pitchFamily="34" charset="0"/>
              <a:cs typeface="Arial" pitchFamily="34" charset="0"/>
            </a:endParaRPr>
          </a:p>
          <a:p>
            <a:endParaRPr lang="fr-FR" dirty="0">
              <a:latin typeface="Arial" pitchFamily="34" charset="0"/>
              <a:cs typeface="Arial" pitchFamily="34" charset="0"/>
            </a:endParaRPr>
          </a:p>
          <a:p>
            <a:pPr>
              <a:buFontTx/>
              <a:buChar char="-"/>
            </a:pPr>
            <a:r>
              <a:rPr lang="fr-FR" dirty="0" err="1" smtClean="0">
                <a:latin typeface="Arial" pitchFamily="34" charset="0"/>
                <a:cs typeface="Arial" pitchFamily="34" charset="0"/>
              </a:rPr>
              <a:t>Assessing</a:t>
            </a:r>
            <a:r>
              <a:rPr lang="fr-FR" dirty="0" smtClean="0">
                <a:latin typeface="Arial" pitchFamily="34" charset="0"/>
                <a:cs typeface="Arial" pitchFamily="34" charset="0"/>
              </a:rPr>
              <a:t> dominance: use of </a:t>
            </a:r>
            <a:r>
              <a:rPr lang="fr-FR" dirty="0" err="1" smtClean="0">
                <a:latin typeface="Arial" pitchFamily="34" charset="0"/>
                <a:cs typeface="Arial" pitchFamily="34" charset="0"/>
              </a:rPr>
              <a:t>market</a:t>
            </a:r>
            <a:r>
              <a:rPr lang="fr-FR" dirty="0" smtClean="0">
                <a:latin typeface="Arial" pitchFamily="34" charset="0"/>
                <a:cs typeface="Arial" pitchFamily="34" charset="0"/>
              </a:rPr>
              <a:t> </a:t>
            </a:r>
            <a:r>
              <a:rPr lang="fr-FR" dirty="0" err="1" smtClean="0">
                <a:latin typeface="Arial" pitchFamily="34" charset="0"/>
                <a:cs typeface="Arial" pitchFamily="34" charset="0"/>
              </a:rPr>
              <a:t>shares</a:t>
            </a:r>
            <a:endParaRPr lang="fr-FR" dirty="0" smtClean="0">
              <a:latin typeface="Arial" pitchFamily="34" charset="0"/>
              <a:cs typeface="Arial" pitchFamily="34" charset="0"/>
            </a:endParaRPr>
          </a:p>
          <a:p>
            <a:pPr>
              <a:buFontTx/>
              <a:buChar char="-"/>
            </a:pPr>
            <a:endParaRPr lang="fr-FR" dirty="0">
              <a:latin typeface="Arial" pitchFamily="34" charset="0"/>
              <a:cs typeface="Arial" pitchFamily="34" charset="0"/>
            </a:endParaRPr>
          </a:p>
          <a:p>
            <a:pPr>
              <a:buFontTx/>
              <a:buChar char="-"/>
            </a:pPr>
            <a:r>
              <a:rPr lang="fr-FR" dirty="0" err="1" smtClean="0">
                <a:latin typeface="Arial" pitchFamily="34" charset="0"/>
                <a:cs typeface="Arial" pitchFamily="34" charset="0"/>
              </a:rPr>
              <a:t>Necessity</a:t>
            </a:r>
            <a:r>
              <a:rPr lang="fr-FR" dirty="0" smtClean="0">
                <a:latin typeface="Arial" pitchFamily="34" charset="0"/>
                <a:cs typeface="Arial" pitchFamily="34" charset="0"/>
              </a:rPr>
              <a:t> of a test for </a:t>
            </a:r>
            <a:r>
              <a:rPr lang="fr-FR" dirty="0" err="1" smtClean="0">
                <a:latin typeface="Arial" pitchFamily="34" charset="0"/>
                <a:cs typeface="Arial" pitchFamily="34" charset="0"/>
              </a:rPr>
              <a:t>anticompetitive</a:t>
            </a:r>
            <a:r>
              <a:rPr lang="fr-FR" dirty="0" smtClean="0">
                <a:latin typeface="Arial" pitchFamily="34" charset="0"/>
                <a:cs typeface="Arial" pitchFamily="34" charset="0"/>
              </a:rPr>
              <a:t> abuses of dominance</a:t>
            </a:r>
          </a:p>
          <a:p>
            <a:pPr>
              <a:buFontTx/>
              <a:buChar char="-"/>
            </a:pPr>
            <a:endParaRPr lang="fr-FR" dirty="0">
              <a:latin typeface="Arial" pitchFamily="34" charset="0"/>
              <a:cs typeface="Arial" pitchFamily="34" charset="0"/>
            </a:endParaRPr>
          </a:p>
          <a:p>
            <a:pPr>
              <a:buFontTx/>
              <a:buChar char="-"/>
            </a:pPr>
            <a:r>
              <a:rPr lang="fr-FR" dirty="0" err="1" smtClean="0">
                <a:latin typeface="Arial" pitchFamily="34" charset="0"/>
                <a:cs typeface="Arial" pitchFamily="34" charset="0"/>
              </a:rPr>
              <a:t>Exclusionary</a:t>
            </a:r>
            <a:r>
              <a:rPr lang="fr-FR" dirty="0" smtClean="0">
                <a:latin typeface="Arial" pitchFamily="34" charset="0"/>
                <a:cs typeface="Arial" pitchFamily="34" charset="0"/>
              </a:rPr>
              <a:t> practices and test for </a:t>
            </a:r>
            <a:r>
              <a:rPr lang="fr-FR" dirty="0" err="1" smtClean="0">
                <a:latin typeface="Arial" pitchFamily="34" charset="0"/>
                <a:cs typeface="Arial" pitchFamily="34" charset="0"/>
              </a:rPr>
              <a:t>exclusionary</a:t>
            </a:r>
            <a:r>
              <a:rPr lang="fr-FR" dirty="0" smtClean="0">
                <a:latin typeface="Arial" pitchFamily="34" charset="0"/>
                <a:cs typeface="Arial" pitchFamily="34" charset="0"/>
              </a:rPr>
              <a:t> practices</a:t>
            </a:r>
          </a:p>
          <a:p>
            <a:pPr>
              <a:buFontTx/>
              <a:buChar char="-"/>
            </a:pPr>
            <a:endParaRPr lang="fr-FR" dirty="0">
              <a:latin typeface="Arial" pitchFamily="34" charset="0"/>
              <a:cs typeface="Arial" pitchFamily="34" charset="0"/>
            </a:endParaRPr>
          </a:p>
          <a:p>
            <a:pPr>
              <a:buFontTx/>
              <a:buChar char="-"/>
            </a:pPr>
            <a:r>
              <a:rPr lang="fr-FR" dirty="0" err="1" smtClean="0">
                <a:latin typeface="Arial" pitchFamily="34" charset="0"/>
                <a:cs typeface="Arial" pitchFamily="34" charset="0"/>
              </a:rPr>
              <a:t>Exploitative</a:t>
            </a:r>
            <a:r>
              <a:rPr lang="fr-FR" dirty="0" smtClean="0">
                <a:latin typeface="Arial" pitchFamily="34" charset="0"/>
                <a:cs typeface="Arial" pitchFamily="34" charset="0"/>
              </a:rPr>
              <a:t> practices and test for </a:t>
            </a:r>
            <a:r>
              <a:rPr lang="fr-FR" dirty="0" err="1" smtClean="0">
                <a:latin typeface="Arial" pitchFamily="34" charset="0"/>
                <a:cs typeface="Arial" pitchFamily="34" charset="0"/>
              </a:rPr>
              <a:t>exploitative</a:t>
            </a:r>
            <a:r>
              <a:rPr lang="fr-FR" dirty="0" smtClean="0">
                <a:latin typeface="Arial" pitchFamily="34" charset="0"/>
                <a:cs typeface="Arial" pitchFamily="34" charset="0"/>
              </a:rPr>
              <a:t> practices: the case of excessive </a:t>
            </a:r>
            <a:r>
              <a:rPr lang="fr-FR" dirty="0" err="1" smtClean="0">
                <a:latin typeface="Arial" pitchFamily="34" charset="0"/>
                <a:cs typeface="Arial" pitchFamily="34" charset="0"/>
              </a:rPr>
              <a:t>pricing</a:t>
            </a:r>
            <a:r>
              <a:rPr lang="fr-FR" dirty="0" smtClean="0">
                <a:latin typeface="Arial" pitchFamily="34" charset="0"/>
                <a:cs typeface="Arial" pitchFamily="34" charset="0"/>
              </a:rPr>
              <a:t>  </a:t>
            </a:r>
            <a:endParaRPr lang="fr-FR" dirty="0">
              <a:latin typeface="Arial" pitchFamily="34" charset="0"/>
              <a:cs typeface="Arial"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Number Placeholder 4"/>
          <p:cNvSpPr>
            <a:spLocks noGrp="1"/>
          </p:cNvSpPr>
          <p:nvPr>
            <p:ph type="sldNum" sz="quarter" idx="12"/>
          </p:nvPr>
        </p:nvSpPr>
        <p:spPr>
          <a:noFill/>
        </p:spPr>
        <p:txBody>
          <a:bodyPr/>
          <a:lstStyle/>
          <a:p>
            <a:fld id="{5F34C3CC-6CD1-45DA-B779-6B676A0C783D}" type="slidenum">
              <a:rPr lang="fr-FR">
                <a:latin typeface="Arial" pitchFamily="34" charset="0"/>
              </a:rPr>
              <a:pPr/>
              <a:t>20</a:t>
            </a:fld>
            <a:endParaRPr lang="fr-FR">
              <a:latin typeface="Arial" pitchFamily="34" charset="0"/>
            </a:endParaRPr>
          </a:p>
        </p:txBody>
      </p:sp>
      <p:pic>
        <p:nvPicPr>
          <p:cNvPr id="77827" name="Picture 2"/>
          <p:cNvPicPr>
            <a:picLocks noChangeAspect="1" noChangeArrowheads="1"/>
          </p:cNvPicPr>
          <p:nvPr/>
        </p:nvPicPr>
        <p:blipFill>
          <a:blip r:embed="rId2" cstate="print"/>
          <a:srcRect/>
          <a:stretch>
            <a:fillRect/>
          </a:stretch>
        </p:blipFill>
        <p:spPr bwMode="auto">
          <a:xfrm>
            <a:off x="1763713" y="620713"/>
            <a:ext cx="5332412" cy="5832475"/>
          </a:xfrm>
          <a:prstGeom prst="rect">
            <a:avLst/>
          </a:prstGeom>
          <a:noFill/>
          <a:ln w="9525">
            <a:noFill/>
            <a:miter lim="800000"/>
            <a:headEnd/>
            <a:tailEnd/>
          </a:ln>
        </p:spPr>
      </p:pic>
      <p:sp>
        <p:nvSpPr>
          <p:cNvPr id="77828" name="Rectangle 3"/>
          <p:cNvSpPr>
            <a:spLocks noChangeArrowheads="1"/>
          </p:cNvSpPr>
          <p:nvPr/>
        </p:nvSpPr>
        <p:spPr bwMode="auto">
          <a:xfrm>
            <a:off x="3203575" y="692150"/>
            <a:ext cx="2519363" cy="360363"/>
          </a:xfrm>
          <a:prstGeom prst="rect">
            <a:avLst/>
          </a:prstGeom>
          <a:solidFill>
            <a:schemeClr val="bg1"/>
          </a:solidFill>
          <a:ln w="9525">
            <a:noFill/>
            <a:miter lim="800000"/>
            <a:headEnd/>
            <a:tailEnd/>
          </a:ln>
        </p:spPr>
        <p:txBody>
          <a:bodyPr wrap="none" anchor="ctr"/>
          <a:lstStyle/>
          <a:p>
            <a:endParaRPr lang="fr-FR"/>
          </a:p>
        </p:txBody>
      </p:sp>
      <p:sp>
        <p:nvSpPr>
          <p:cNvPr id="77829" name="Text Box 4"/>
          <p:cNvSpPr txBox="1">
            <a:spLocks noChangeArrowheads="1"/>
          </p:cNvSpPr>
          <p:nvPr/>
        </p:nvSpPr>
        <p:spPr bwMode="auto">
          <a:xfrm>
            <a:off x="1979613" y="327025"/>
            <a:ext cx="4690708" cy="584775"/>
          </a:xfrm>
          <a:prstGeom prst="rect">
            <a:avLst/>
          </a:prstGeom>
          <a:noFill/>
          <a:ln w="9525">
            <a:noFill/>
            <a:miter lim="800000"/>
            <a:headEnd/>
            <a:tailEnd/>
          </a:ln>
        </p:spPr>
        <p:txBody>
          <a:bodyPr wrap="none">
            <a:spAutoFit/>
          </a:bodyPr>
          <a:lstStyle/>
          <a:p>
            <a:r>
              <a:rPr lang="fr-FR" sz="3200" b="1" dirty="0">
                <a:solidFill>
                  <a:srgbClr val="C00000"/>
                </a:solidFill>
                <a:latin typeface="Arial" pitchFamily="34" charset="0"/>
                <a:cs typeface="Arial" pitchFamily="34" charset="0"/>
              </a:rPr>
              <a:t>The profit sacrifice test</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Number Placeholder 4"/>
          <p:cNvSpPr>
            <a:spLocks noGrp="1"/>
          </p:cNvSpPr>
          <p:nvPr>
            <p:ph type="sldNum" sz="quarter" idx="12"/>
          </p:nvPr>
        </p:nvSpPr>
        <p:spPr>
          <a:noFill/>
        </p:spPr>
        <p:txBody>
          <a:bodyPr/>
          <a:lstStyle/>
          <a:p>
            <a:fld id="{C5660AEB-60A6-4A17-8D6E-C608FEC4B0CE}" type="slidenum">
              <a:rPr lang="fr-FR">
                <a:latin typeface="Arial" pitchFamily="34" charset="0"/>
              </a:rPr>
              <a:pPr/>
              <a:t>21</a:t>
            </a:fld>
            <a:endParaRPr lang="fr-FR">
              <a:latin typeface="Arial" pitchFamily="34" charset="0"/>
            </a:endParaRPr>
          </a:p>
        </p:txBody>
      </p:sp>
      <p:sp>
        <p:nvSpPr>
          <p:cNvPr id="78851" name="Rectangle 2"/>
          <p:cNvSpPr>
            <a:spLocks noGrp="1" noChangeArrowheads="1"/>
          </p:cNvSpPr>
          <p:nvPr>
            <p:ph type="title"/>
          </p:nvPr>
        </p:nvSpPr>
        <p:spPr/>
        <p:txBody>
          <a:bodyPr>
            <a:normAutofit/>
          </a:bodyPr>
          <a:lstStyle/>
          <a:p>
            <a:pPr eaLnBrk="1" hangingPunct="1"/>
            <a:r>
              <a:rPr lang="fr-FR" sz="3200" b="1" dirty="0" smtClean="0">
                <a:solidFill>
                  <a:srgbClr val="C00000"/>
                </a:solidFill>
                <a:latin typeface="Arial" pitchFamily="34" charset="0"/>
                <a:cs typeface="Arial" pitchFamily="34" charset="0"/>
              </a:rPr>
              <a:t>Use of the  </a:t>
            </a:r>
            <a:r>
              <a:rPr lang="fr-FR" sz="3200" b="1" dirty="0" smtClean="0">
                <a:solidFill>
                  <a:srgbClr val="C00000"/>
                </a:solidFill>
                <a:latin typeface="Arial" pitchFamily="34" charset="0"/>
                <a:cs typeface="Arial" pitchFamily="34" charset="0"/>
              </a:rPr>
              <a:t>profit </a:t>
            </a:r>
            <a:r>
              <a:rPr lang="fr-FR" sz="3200" b="1" dirty="0">
                <a:solidFill>
                  <a:srgbClr val="C00000"/>
                </a:solidFill>
                <a:latin typeface="Arial" pitchFamily="34" charset="0"/>
                <a:cs typeface="Arial" pitchFamily="34" charset="0"/>
              </a:rPr>
              <a:t>s</a:t>
            </a:r>
            <a:r>
              <a:rPr lang="fr-FR" sz="3200" b="1" dirty="0" smtClean="0">
                <a:solidFill>
                  <a:srgbClr val="C00000"/>
                </a:solidFill>
                <a:latin typeface="Arial" pitchFamily="34" charset="0"/>
                <a:cs typeface="Arial" pitchFamily="34" charset="0"/>
              </a:rPr>
              <a:t>acrifice </a:t>
            </a:r>
            <a:r>
              <a:rPr lang="fr-FR" sz="3200" b="1" dirty="0">
                <a:solidFill>
                  <a:srgbClr val="C00000"/>
                </a:solidFill>
                <a:latin typeface="Arial" pitchFamily="34" charset="0"/>
                <a:cs typeface="Arial" pitchFamily="34" charset="0"/>
              </a:rPr>
              <a:t>t</a:t>
            </a:r>
            <a:r>
              <a:rPr lang="fr-FR" sz="3200" b="1" dirty="0" smtClean="0">
                <a:solidFill>
                  <a:srgbClr val="C00000"/>
                </a:solidFill>
                <a:latin typeface="Arial" pitchFamily="34" charset="0"/>
                <a:cs typeface="Arial" pitchFamily="34" charset="0"/>
              </a:rPr>
              <a:t>est</a:t>
            </a:r>
            <a:endParaRPr lang="fr-FR" sz="3200" b="1" dirty="0" smtClean="0">
              <a:solidFill>
                <a:srgbClr val="C00000"/>
              </a:solidFill>
              <a:latin typeface="Arial" pitchFamily="34" charset="0"/>
              <a:cs typeface="Arial" pitchFamily="34" charset="0"/>
            </a:endParaRPr>
          </a:p>
        </p:txBody>
      </p:sp>
      <p:sp>
        <p:nvSpPr>
          <p:cNvPr id="78852" name="Text Box 3"/>
          <p:cNvSpPr txBox="1">
            <a:spLocks noChangeArrowheads="1"/>
          </p:cNvSpPr>
          <p:nvPr/>
        </p:nvSpPr>
        <p:spPr bwMode="auto">
          <a:xfrm>
            <a:off x="179388" y="1700213"/>
            <a:ext cx="8732837" cy="3693319"/>
          </a:xfrm>
          <a:prstGeom prst="rect">
            <a:avLst/>
          </a:prstGeom>
          <a:noFill/>
          <a:ln w="9525">
            <a:noFill/>
            <a:miter lim="800000"/>
            <a:headEnd/>
            <a:tailEnd/>
          </a:ln>
        </p:spPr>
        <p:txBody>
          <a:bodyPr>
            <a:spAutoFit/>
          </a:bodyPr>
          <a:lstStyle/>
          <a:p>
            <a:pPr algn="just"/>
            <a:r>
              <a:rPr lang="en-GB" altLang="zh-CN" dirty="0">
                <a:latin typeface="Arial" pitchFamily="34" charset="0"/>
                <a:ea typeface="宋体" charset="-122"/>
                <a:cs typeface="Arial" pitchFamily="34" charset="0"/>
              </a:rPr>
              <a:t>Most jurisdictions currently use a loose form of the profit sacrifice test to assess </a:t>
            </a:r>
            <a:r>
              <a:rPr lang="en-GB" altLang="zh-CN" dirty="0">
                <a:solidFill>
                  <a:srgbClr val="FF0000"/>
                </a:solidFill>
                <a:latin typeface="Arial" pitchFamily="34" charset="0"/>
                <a:ea typeface="宋体" charset="-122"/>
                <a:cs typeface="Arial" pitchFamily="34" charset="0"/>
              </a:rPr>
              <a:t>predatory pricing</a:t>
            </a:r>
            <a:r>
              <a:rPr lang="en-GB" altLang="zh-CN" dirty="0">
                <a:latin typeface="Arial" pitchFamily="34" charset="0"/>
                <a:ea typeface="宋体" charset="-122"/>
                <a:cs typeface="Arial" pitchFamily="34" charset="0"/>
              </a:rPr>
              <a:t>.  </a:t>
            </a:r>
          </a:p>
          <a:p>
            <a:pPr algn="just"/>
            <a:endParaRPr lang="en-GB" altLang="zh-CN" dirty="0">
              <a:latin typeface="Arial" pitchFamily="34" charset="0"/>
              <a:ea typeface="宋体" charset="-122"/>
              <a:cs typeface="Arial" pitchFamily="34" charset="0"/>
            </a:endParaRPr>
          </a:p>
          <a:p>
            <a:pPr algn="just"/>
            <a:r>
              <a:rPr lang="en-GB" altLang="zh-CN" dirty="0">
                <a:latin typeface="Arial" pitchFamily="34" charset="0"/>
                <a:ea typeface="宋体" charset="-122"/>
                <a:cs typeface="Arial" pitchFamily="34" charset="0"/>
              </a:rPr>
              <a:t>The profit sacrifice test captures predatory pricing because the strategy involves absorbing short-run losses in anticipation of eliminating or disciplining rivals, thereby making it possible to earn higher profits and recoup the short-term losses. </a:t>
            </a:r>
          </a:p>
          <a:p>
            <a:pPr algn="just"/>
            <a:endParaRPr lang="en-GB" altLang="zh-CN" dirty="0">
              <a:latin typeface="Arial" pitchFamily="34" charset="0"/>
              <a:ea typeface="宋体" charset="-122"/>
              <a:cs typeface="Arial" pitchFamily="34" charset="0"/>
            </a:endParaRPr>
          </a:p>
          <a:p>
            <a:pPr algn="just"/>
            <a:r>
              <a:rPr lang="en-US" altLang="zh-CN" dirty="0">
                <a:latin typeface="Arial" pitchFamily="34" charset="0"/>
                <a:ea typeface="宋体" charset="-122"/>
                <a:cs typeface="Arial" pitchFamily="34" charset="0"/>
              </a:rPr>
              <a:t>The profit sacrifice  test could condemn not only below-cost prices, but also </a:t>
            </a:r>
            <a:r>
              <a:rPr lang="en-US" altLang="zh-CN" dirty="0">
                <a:solidFill>
                  <a:srgbClr val="FF0000"/>
                </a:solidFill>
                <a:latin typeface="Arial" pitchFamily="34" charset="0"/>
                <a:ea typeface="宋体" charset="-122"/>
                <a:cs typeface="Arial" pitchFamily="34" charset="0"/>
              </a:rPr>
              <a:t>limit-pricing</a:t>
            </a:r>
            <a:r>
              <a:rPr lang="en-US" altLang="zh-CN" dirty="0">
                <a:latin typeface="Arial" pitchFamily="34" charset="0"/>
                <a:ea typeface="宋体" charset="-122"/>
                <a:cs typeface="Arial" pitchFamily="34" charset="0"/>
              </a:rPr>
              <a:t>. </a:t>
            </a:r>
            <a:endParaRPr lang="en-GB" altLang="zh-CN" dirty="0">
              <a:latin typeface="Arial" pitchFamily="34" charset="0"/>
              <a:ea typeface="宋体" charset="-122"/>
              <a:cs typeface="Arial" pitchFamily="34" charset="0"/>
            </a:endParaRPr>
          </a:p>
          <a:p>
            <a:pPr algn="just"/>
            <a:endParaRPr lang="en-GB" altLang="zh-CN" dirty="0">
              <a:latin typeface="Arial" pitchFamily="34" charset="0"/>
              <a:ea typeface="宋体" charset="-122"/>
              <a:cs typeface="Arial" pitchFamily="34" charset="0"/>
            </a:endParaRPr>
          </a:p>
          <a:p>
            <a:pPr algn="just"/>
            <a:r>
              <a:rPr lang="en-GB" altLang="zh-CN" dirty="0">
                <a:solidFill>
                  <a:srgbClr val="FF0000"/>
                </a:solidFill>
                <a:latin typeface="Arial" pitchFamily="34" charset="0"/>
                <a:ea typeface="宋体" charset="-122"/>
                <a:cs typeface="Arial" pitchFamily="34" charset="0"/>
              </a:rPr>
              <a:t>Discounts that leave price above cost, on the other hand, pass the test</a:t>
            </a:r>
            <a:r>
              <a:rPr lang="en-GB" altLang="zh-CN" dirty="0">
                <a:latin typeface="Arial" pitchFamily="34" charset="0"/>
                <a:ea typeface="宋体" charset="-122"/>
                <a:cs typeface="Arial" pitchFamily="34" charset="0"/>
              </a:rPr>
              <a:t> because they do not rely on eventual profits from greater market power for their profitability.  </a:t>
            </a:r>
          </a:p>
          <a:p>
            <a:pPr algn="just"/>
            <a:endParaRPr lang="en-GB" altLang="zh-CN" dirty="0">
              <a:latin typeface="Arial" pitchFamily="34" charset="0"/>
              <a:ea typeface="宋体" charset="-122"/>
              <a:cs typeface="Arial"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Number Placeholder 4"/>
          <p:cNvSpPr>
            <a:spLocks noGrp="1"/>
          </p:cNvSpPr>
          <p:nvPr>
            <p:ph type="sldNum" sz="quarter" idx="12"/>
          </p:nvPr>
        </p:nvSpPr>
        <p:spPr>
          <a:noFill/>
        </p:spPr>
        <p:txBody>
          <a:bodyPr/>
          <a:lstStyle/>
          <a:p>
            <a:fld id="{A03FB84E-0DBB-423B-BD0A-5AAAE942FFEA}" type="slidenum">
              <a:rPr lang="fr-FR">
                <a:latin typeface="Arial" pitchFamily="34" charset="0"/>
              </a:rPr>
              <a:pPr/>
              <a:t>22</a:t>
            </a:fld>
            <a:endParaRPr lang="fr-FR">
              <a:latin typeface="Arial" pitchFamily="34" charset="0"/>
            </a:endParaRPr>
          </a:p>
        </p:txBody>
      </p:sp>
      <p:sp>
        <p:nvSpPr>
          <p:cNvPr id="79875" name="Rectangle 2"/>
          <p:cNvSpPr>
            <a:spLocks noGrp="1" noChangeArrowheads="1"/>
          </p:cNvSpPr>
          <p:nvPr>
            <p:ph type="title"/>
          </p:nvPr>
        </p:nvSpPr>
        <p:spPr>
          <a:xfrm>
            <a:off x="395288" y="-214330"/>
            <a:ext cx="8229600" cy="1143000"/>
          </a:xfrm>
        </p:spPr>
        <p:txBody>
          <a:bodyPr>
            <a:normAutofit/>
          </a:bodyPr>
          <a:lstStyle/>
          <a:p>
            <a:pPr eaLnBrk="1" hangingPunct="1"/>
            <a:r>
              <a:rPr lang="fr-FR" sz="3600" b="1" dirty="0" smtClean="0">
                <a:solidFill>
                  <a:srgbClr val="C00000"/>
                </a:solidFill>
                <a:latin typeface="Arial" pitchFamily="34" charset="0"/>
                <a:cs typeface="Arial" pitchFamily="34" charset="0"/>
              </a:rPr>
              <a:t>Limitations of the </a:t>
            </a:r>
            <a:r>
              <a:rPr lang="fr-FR" sz="3600" b="1" dirty="0" smtClean="0">
                <a:solidFill>
                  <a:srgbClr val="C00000"/>
                </a:solidFill>
                <a:latin typeface="Arial" pitchFamily="34" charset="0"/>
                <a:cs typeface="Arial" pitchFamily="34" charset="0"/>
              </a:rPr>
              <a:t>profit </a:t>
            </a:r>
            <a:r>
              <a:rPr lang="fr-FR" sz="3600" b="1" dirty="0">
                <a:solidFill>
                  <a:srgbClr val="C00000"/>
                </a:solidFill>
                <a:latin typeface="Arial" pitchFamily="34" charset="0"/>
                <a:cs typeface="Arial" pitchFamily="34" charset="0"/>
              </a:rPr>
              <a:t>s</a:t>
            </a:r>
            <a:r>
              <a:rPr lang="fr-FR" sz="3600" b="1" dirty="0" smtClean="0">
                <a:solidFill>
                  <a:srgbClr val="C00000"/>
                </a:solidFill>
                <a:latin typeface="Arial" pitchFamily="34" charset="0"/>
                <a:cs typeface="Arial" pitchFamily="34" charset="0"/>
              </a:rPr>
              <a:t>acrifice </a:t>
            </a:r>
            <a:r>
              <a:rPr lang="fr-FR" sz="3600" b="1" dirty="0">
                <a:solidFill>
                  <a:srgbClr val="C00000"/>
                </a:solidFill>
                <a:latin typeface="Arial" pitchFamily="34" charset="0"/>
                <a:cs typeface="Arial" pitchFamily="34" charset="0"/>
              </a:rPr>
              <a:t>t</a:t>
            </a:r>
            <a:r>
              <a:rPr lang="fr-FR" sz="3600" b="1" dirty="0" smtClean="0">
                <a:solidFill>
                  <a:srgbClr val="C00000"/>
                </a:solidFill>
                <a:latin typeface="Arial" pitchFamily="34" charset="0"/>
                <a:cs typeface="Arial" pitchFamily="34" charset="0"/>
              </a:rPr>
              <a:t>est</a:t>
            </a:r>
            <a:endParaRPr lang="fr-FR" sz="3600" b="1" dirty="0" smtClean="0">
              <a:solidFill>
                <a:srgbClr val="C00000"/>
              </a:solidFill>
              <a:latin typeface="Arial" pitchFamily="34" charset="0"/>
              <a:cs typeface="Arial" pitchFamily="34" charset="0"/>
            </a:endParaRPr>
          </a:p>
        </p:txBody>
      </p:sp>
      <p:sp>
        <p:nvSpPr>
          <p:cNvPr id="5" name="TextBox 4"/>
          <p:cNvSpPr txBox="1"/>
          <p:nvPr/>
        </p:nvSpPr>
        <p:spPr>
          <a:xfrm>
            <a:off x="214282" y="714356"/>
            <a:ext cx="8643998" cy="7571303"/>
          </a:xfrm>
          <a:prstGeom prst="rect">
            <a:avLst/>
          </a:prstGeom>
          <a:noFill/>
        </p:spPr>
        <p:txBody>
          <a:bodyPr wrap="square" rtlCol="0">
            <a:spAutoFit/>
          </a:bodyPr>
          <a:lstStyle/>
          <a:p>
            <a:pPr algn="just"/>
            <a:r>
              <a:rPr lang="en-US" dirty="0" smtClean="0">
                <a:latin typeface="Arial" pitchFamily="34" charset="0"/>
                <a:cs typeface="Arial" pitchFamily="34" charset="0"/>
              </a:rPr>
              <a:t>1)The benchmark is not a cost but the ( unknown) price that the dominant firm would have charged in a hypothetical, “but-for” world where it engaged in the allegedly unlawful conduct, but that conduct did not have the effect of excluding or disciplining rivals. Thus the profit-sacrifice test does not provide guidance for making the decision on </a:t>
            </a:r>
            <a:r>
              <a:rPr lang="en-US" b="1" dirty="0" smtClean="0">
                <a:solidFill>
                  <a:srgbClr val="FF0000"/>
                </a:solidFill>
                <a:latin typeface="Arial" pitchFamily="34" charset="0"/>
                <a:cs typeface="Arial" pitchFamily="34" charset="0"/>
              </a:rPr>
              <a:t>how to choose the correct benchmark</a:t>
            </a:r>
            <a:r>
              <a:rPr lang="en-US" dirty="0" smtClean="0">
                <a:latin typeface="Arial" pitchFamily="34" charset="0"/>
                <a:cs typeface="Arial" pitchFamily="34" charset="0"/>
              </a:rPr>
              <a:t>. Hence, the determination will be “extremely subjective” and thus “prone to error.”</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2) The profit-sacrifice test is </a:t>
            </a:r>
            <a:r>
              <a:rPr lang="en-US" b="1" dirty="0" smtClean="0">
                <a:solidFill>
                  <a:srgbClr val="FF0000"/>
                </a:solidFill>
                <a:latin typeface="Arial" pitchFamily="34" charset="0"/>
                <a:cs typeface="Arial" pitchFamily="34" charset="0"/>
              </a:rPr>
              <a:t>over-inclusive</a:t>
            </a:r>
            <a:r>
              <a:rPr lang="en-US" dirty="0" smtClean="0">
                <a:latin typeface="Arial" pitchFamily="34" charset="0"/>
                <a:cs typeface="Arial" pitchFamily="34" charset="0"/>
              </a:rPr>
              <a:t>. It breaks down when it is applied to certain types of </a:t>
            </a:r>
            <a:r>
              <a:rPr lang="en-US" dirty="0" err="1" smtClean="0">
                <a:latin typeface="Arial" pitchFamily="34" charset="0"/>
                <a:cs typeface="Arial" pitchFamily="34" charset="0"/>
              </a:rPr>
              <a:t>behaviour</a:t>
            </a:r>
            <a:r>
              <a:rPr lang="en-US" dirty="0" smtClean="0">
                <a:latin typeface="Arial" pitchFamily="34" charset="0"/>
                <a:cs typeface="Arial" pitchFamily="34" charset="0"/>
              </a:rPr>
              <a:t> that increase consumer welfare even though they also exclude competitors. For example, the test would catch  a firm which invests in research and development to develop a drug that will be profitable only if it is so effective that it excludes competitors and gives the firm market power. Is it sound policy to discourage such investments? Is it not contradictory with IP laws?</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 3) The profit-sacrifice test is </a:t>
            </a:r>
            <a:r>
              <a:rPr lang="en-US" b="1" dirty="0" smtClean="0">
                <a:solidFill>
                  <a:srgbClr val="FF0000"/>
                </a:solidFill>
                <a:latin typeface="Arial" pitchFamily="34" charset="0"/>
                <a:cs typeface="Arial" pitchFamily="34" charset="0"/>
              </a:rPr>
              <a:t>under-inclusive</a:t>
            </a:r>
            <a:r>
              <a:rPr lang="en-US" dirty="0" smtClean="0">
                <a:latin typeface="Arial" pitchFamily="34" charset="0"/>
                <a:cs typeface="Arial" pitchFamily="34" charset="0"/>
              </a:rPr>
              <a:t>.  Some conduct may entail no short run profit sacrifice yet still be exclusionary and harmful to competition.  “Cheap exclusion” falls into this category, as does raising rivals’ costs. If, for example, a monopolist lies to potential customers about the quality of a new entrant’s product.  This is essentially costless </a:t>
            </a:r>
            <a:r>
              <a:rPr lang="en-US" dirty="0" err="1" smtClean="0">
                <a:latin typeface="Arial" pitchFamily="34" charset="0"/>
                <a:cs typeface="Arial" pitchFamily="34" charset="0"/>
              </a:rPr>
              <a:t>behaviour</a:t>
            </a:r>
            <a:r>
              <a:rPr lang="en-US" dirty="0" smtClean="0">
                <a:latin typeface="Arial" pitchFamily="34" charset="0"/>
                <a:cs typeface="Arial" pitchFamily="34" charset="0"/>
              </a:rPr>
              <a:t>, yet it still has the potential to be exclusionary if the incumbent manages to </a:t>
            </a:r>
            <a:r>
              <a:rPr lang="en-US" dirty="0" err="1" smtClean="0">
                <a:latin typeface="Arial" pitchFamily="34" charset="0"/>
                <a:cs typeface="Arial" pitchFamily="34" charset="0"/>
              </a:rPr>
              <a:t>manoeuvre</a:t>
            </a:r>
            <a:r>
              <a:rPr lang="en-US" dirty="0" smtClean="0">
                <a:latin typeface="Arial" pitchFamily="34" charset="0"/>
                <a:cs typeface="Arial" pitchFamily="34" charset="0"/>
              </a:rPr>
              <a:t> the entrant into a position where it must either exit without a  fight or make expenditures that it cannot afford to counter the negative publicity. </a:t>
            </a:r>
            <a:r>
              <a:rPr lang="en-US" dirty="0" smtClean="0"/>
              <a:t> </a:t>
            </a:r>
          </a:p>
          <a:p>
            <a:endParaRPr lang="en-US" dirty="0" smtClean="0"/>
          </a:p>
          <a:p>
            <a:r>
              <a:rPr lang="en-US" dirty="0" smtClean="0"/>
              <a:t/>
            </a:r>
            <a:br>
              <a:rPr lang="en-US" dirty="0" smtClean="0"/>
            </a:br>
            <a:endParaRPr lang="en-US" dirty="0" smtClean="0"/>
          </a:p>
          <a:p>
            <a:endParaRPr lang="fr-FR"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Number Placeholder 4"/>
          <p:cNvSpPr>
            <a:spLocks noGrp="1"/>
          </p:cNvSpPr>
          <p:nvPr>
            <p:ph type="sldNum" sz="quarter" idx="12"/>
          </p:nvPr>
        </p:nvSpPr>
        <p:spPr>
          <a:noFill/>
        </p:spPr>
        <p:txBody>
          <a:bodyPr/>
          <a:lstStyle/>
          <a:p>
            <a:fld id="{C0676399-1835-4C50-972A-B9AD9BE495C2}" type="slidenum">
              <a:rPr lang="fr-FR">
                <a:latin typeface="Arial" pitchFamily="34" charset="0"/>
              </a:rPr>
              <a:pPr/>
              <a:t>23</a:t>
            </a:fld>
            <a:endParaRPr lang="fr-FR">
              <a:latin typeface="Arial" pitchFamily="34" charset="0"/>
            </a:endParaRPr>
          </a:p>
        </p:txBody>
      </p:sp>
      <p:sp>
        <p:nvSpPr>
          <p:cNvPr id="80899" name="Rectangle 2"/>
          <p:cNvSpPr>
            <a:spLocks noGrp="1" noChangeArrowheads="1"/>
          </p:cNvSpPr>
          <p:nvPr>
            <p:ph type="title"/>
          </p:nvPr>
        </p:nvSpPr>
        <p:spPr/>
        <p:txBody>
          <a:bodyPr>
            <a:normAutofit fontScale="90000"/>
          </a:bodyPr>
          <a:lstStyle/>
          <a:p>
            <a:pPr eaLnBrk="1" hangingPunct="1"/>
            <a:r>
              <a:rPr lang="fr-FR" sz="3600" b="1" dirty="0" smtClean="0">
                <a:solidFill>
                  <a:srgbClr val="C00000"/>
                </a:solidFill>
                <a:latin typeface="Arial" pitchFamily="34" charset="0"/>
                <a:cs typeface="Arial" pitchFamily="34" charset="0"/>
              </a:rPr>
              <a:t>Relevant </a:t>
            </a:r>
            <a:r>
              <a:rPr lang="fr-FR" sz="3600" b="1" dirty="0" smtClean="0">
                <a:solidFill>
                  <a:srgbClr val="C00000"/>
                </a:solidFill>
                <a:latin typeface="Arial" pitchFamily="34" charset="0"/>
                <a:cs typeface="Arial" pitchFamily="34" charset="0"/>
              </a:rPr>
              <a:t>tests </a:t>
            </a:r>
            <a:r>
              <a:rPr lang="fr-FR" sz="3600" b="1" dirty="0" smtClean="0">
                <a:solidFill>
                  <a:srgbClr val="C00000"/>
                </a:solidFill>
                <a:latin typeface="Arial" pitchFamily="34" charset="0"/>
                <a:cs typeface="Arial" pitchFamily="34" charset="0"/>
              </a:rPr>
              <a:t>for </a:t>
            </a:r>
            <a:r>
              <a:rPr lang="fr-FR" sz="3600" b="1" dirty="0" err="1" smtClean="0">
                <a:solidFill>
                  <a:srgbClr val="C00000"/>
                </a:solidFill>
                <a:latin typeface="Arial" pitchFamily="34" charset="0"/>
                <a:cs typeface="Arial" pitchFamily="34" charset="0"/>
              </a:rPr>
              <a:t>exclusionary</a:t>
            </a:r>
            <a:r>
              <a:rPr lang="fr-FR" sz="3600" b="1" dirty="0" smtClean="0">
                <a:solidFill>
                  <a:srgbClr val="C00000"/>
                </a:solidFill>
                <a:latin typeface="Arial" pitchFamily="34" charset="0"/>
                <a:cs typeface="Arial" pitchFamily="34" charset="0"/>
              </a:rPr>
              <a:t> practices</a:t>
            </a:r>
            <a:r>
              <a:rPr lang="fr-FR" sz="3600" b="1" dirty="0" smtClean="0">
                <a:solidFill>
                  <a:srgbClr val="C00000"/>
                </a:solidFill>
                <a:latin typeface="Arial" pitchFamily="34" charset="0"/>
                <a:cs typeface="Arial" pitchFamily="34" charset="0"/>
              </a:rPr>
              <a:t>:</a:t>
            </a:r>
            <a:r>
              <a:rPr lang="fr-FR" sz="3600" b="1" dirty="0" smtClean="0">
                <a:solidFill>
                  <a:srgbClr val="C00000"/>
                </a:solidFill>
                <a:latin typeface="Arial" pitchFamily="34" charset="0"/>
                <a:cs typeface="Arial" pitchFamily="34" charset="0"/>
              </a:rPr>
              <a:t/>
            </a:r>
            <a:br>
              <a:rPr lang="fr-FR" sz="3600" b="1" dirty="0" smtClean="0">
                <a:solidFill>
                  <a:srgbClr val="C00000"/>
                </a:solidFill>
                <a:latin typeface="Arial" pitchFamily="34" charset="0"/>
                <a:cs typeface="Arial" pitchFamily="34" charset="0"/>
              </a:rPr>
            </a:br>
            <a:r>
              <a:rPr lang="fr-FR" sz="3600" b="1" dirty="0" smtClean="0">
                <a:solidFill>
                  <a:srgbClr val="C00000"/>
                </a:solidFill>
                <a:latin typeface="Arial" pitchFamily="34" charset="0"/>
                <a:cs typeface="Arial" pitchFamily="34" charset="0"/>
              </a:rPr>
              <a:t>the </a:t>
            </a:r>
            <a:r>
              <a:rPr lang="fr-FR" sz="3600" b="1" dirty="0" smtClean="0">
                <a:solidFill>
                  <a:srgbClr val="C00000"/>
                </a:solidFill>
                <a:latin typeface="Arial" pitchFamily="34" charset="0"/>
                <a:cs typeface="Arial" pitchFamily="34" charset="0"/>
              </a:rPr>
              <a:t>no </a:t>
            </a:r>
            <a:r>
              <a:rPr lang="fr-FR" sz="3600" b="1" dirty="0" err="1">
                <a:solidFill>
                  <a:srgbClr val="C00000"/>
                </a:solidFill>
                <a:latin typeface="Arial" pitchFamily="34" charset="0"/>
                <a:cs typeface="Arial" pitchFamily="34" charset="0"/>
              </a:rPr>
              <a:t>e</a:t>
            </a:r>
            <a:r>
              <a:rPr lang="fr-FR" sz="3600" b="1" dirty="0" err="1" smtClean="0">
                <a:solidFill>
                  <a:srgbClr val="C00000"/>
                </a:solidFill>
                <a:latin typeface="Arial" pitchFamily="34" charset="0"/>
                <a:cs typeface="Arial" pitchFamily="34" charset="0"/>
              </a:rPr>
              <a:t>conomic</a:t>
            </a:r>
            <a:r>
              <a:rPr lang="fr-FR" sz="3600" b="1" dirty="0" smtClean="0">
                <a:solidFill>
                  <a:srgbClr val="C00000"/>
                </a:solidFill>
                <a:latin typeface="Arial" pitchFamily="34" charset="0"/>
                <a:cs typeface="Arial" pitchFamily="34" charset="0"/>
              </a:rPr>
              <a:t> </a:t>
            </a:r>
            <a:r>
              <a:rPr lang="fr-FR" sz="3600" b="1" dirty="0" err="1">
                <a:solidFill>
                  <a:srgbClr val="C00000"/>
                </a:solidFill>
                <a:latin typeface="Arial" pitchFamily="34" charset="0"/>
                <a:cs typeface="Arial" pitchFamily="34" charset="0"/>
              </a:rPr>
              <a:t>s</a:t>
            </a:r>
            <a:r>
              <a:rPr lang="fr-FR" sz="3600" b="1" dirty="0" err="1" smtClean="0">
                <a:solidFill>
                  <a:srgbClr val="C00000"/>
                </a:solidFill>
                <a:latin typeface="Arial" pitchFamily="34" charset="0"/>
                <a:cs typeface="Arial" pitchFamily="34" charset="0"/>
              </a:rPr>
              <a:t>ense</a:t>
            </a:r>
            <a:r>
              <a:rPr lang="fr-FR" sz="3600" b="1" dirty="0" smtClean="0">
                <a:solidFill>
                  <a:srgbClr val="C00000"/>
                </a:solidFill>
                <a:latin typeface="Arial" pitchFamily="34" charset="0"/>
                <a:cs typeface="Arial" pitchFamily="34" charset="0"/>
              </a:rPr>
              <a:t> test</a:t>
            </a:r>
            <a:endParaRPr lang="fr-FR" sz="3600" b="1" dirty="0" smtClean="0">
              <a:solidFill>
                <a:srgbClr val="C00000"/>
              </a:solidFill>
              <a:latin typeface="Arial" pitchFamily="34" charset="0"/>
              <a:cs typeface="Arial" pitchFamily="34" charset="0"/>
            </a:endParaRPr>
          </a:p>
        </p:txBody>
      </p:sp>
      <p:sp>
        <p:nvSpPr>
          <p:cNvPr id="80900" name="Text Box 3"/>
          <p:cNvSpPr txBox="1">
            <a:spLocks noChangeArrowheads="1"/>
          </p:cNvSpPr>
          <p:nvPr/>
        </p:nvSpPr>
        <p:spPr bwMode="auto">
          <a:xfrm>
            <a:off x="468313" y="2205038"/>
            <a:ext cx="8445500" cy="1754326"/>
          </a:xfrm>
          <a:prstGeom prst="rect">
            <a:avLst/>
          </a:prstGeom>
          <a:noFill/>
          <a:ln w="9525">
            <a:noFill/>
            <a:miter lim="800000"/>
            <a:headEnd/>
            <a:tailEnd/>
          </a:ln>
        </p:spPr>
        <p:txBody>
          <a:bodyPr>
            <a:spAutoFit/>
          </a:bodyPr>
          <a:lstStyle/>
          <a:p>
            <a:pPr algn="just"/>
            <a:r>
              <a:rPr lang="en-GB" altLang="zh-CN" dirty="0">
                <a:latin typeface="Arial" pitchFamily="34" charset="0"/>
                <a:ea typeface="宋体" charset="-122"/>
                <a:cs typeface="Arial" pitchFamily="34" charset="0"/>
              </a:rPr>
              <a:t>The no economic sense test states that </a:t>
            </a:r>
            <a:r>
              <a:rPr lang="en-GB" altLang="zh-CN" dirty="0">
                <a:solidFill>
                  <a:srgbClr val="FF0000"/>
                </a:solidFill>
                <a:latin typeface="Arial" pitchFamily="34" charset="0"/>
                <a:ea typeface="宋体" charset="-122"/>
                <a:cs typeface="Arial" pitchFamily="34" charset="0"/>
              </a:rPr>
              <a:t>conduct should be unlawful if it would make no economic sense without a tendency to eliminate or lessen competition</a:t>
            </a:r>
            <a:r>
              <a:rPr lang="en-GB" altLang="zh-CN" dirty="0">
                <a:latin typeface="Arial" pitchFamily="34" charset="0"/>
                <a:ea typeface="宋体" charset="-122"/>
                <a:cs typeface="Arial" pitchFamily="34" charset="0"/>
              </a:rPr>
              <a:t>.  </a:t>
            </a:r>
          </a:p>
          <a:p>
            <a:pPr algn="just"/>
            <a:endParaRPr lang="en-GB" altLang="zh-CN" dirty="0">
              <a:latin typeface="Arial" pitchFamily="34" charset="0"/>
              <a:ea typeface="宋体" charset="-122"/>
              <a:cs typeface="Arial" pitchFamily="34" charset="0"/>
            </a:endParaRPr>
          </a:p>
          <a:p>
            <a:pPr algn="just"/>
            <a:r>
              <a:rPr lang="en-GB" altLang="zh-CN" dirty="0">
                <a:latin typeface="Arial" pitchFamily="34" charset="0"/>
                <a:ea typeface="宋体" charset="-122"/>
                <a:cs typeface="Arial" pitchFamily="34" charset="0"/>
              </a:rPr>
              <a:t>This test avoids under-inclusiveness because it does not require profit sacrifice.  It seems, however, that over-inclusiveness and an inability to deal well with conduct that has mixed effects are characteristic of this test, too.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Number Placeholder 4"/>
          <p:cNvSpPr>
            <a:spLocks noGrp="1"/>
          </p:cNvSpPr>
          <p:nvPr>
            <p:ph type="sldNum" sz="quarter" idx="12"/>
          </p:nvPr>
        </p:nvSpPr>
        <p:spPr>
          <a:noFill/>
        </p:spPr>
        <p:txBody>
          <a:bodyPr/>
          <a:lstStyle/>
          <a:p>
            <a:fld id="{3ACCCB9A-3B48-450B-9B86-9F22C66C3689}" type="slidenum">
              <a:rPr lang="fr-FR">
                <a:latin typeface="Arial" pitchFamily="34" charset="0"/>
              </a:rPr>
              <a:pPr/>
              <a:t>24</a:t>
            </a:fld>
            <a:endParaRPr lang="fr-FR">
              <a:latin typeface="Arial" pitchFamily="34" charset="0"/>
            </a:endParaRPr>
          </a:p>
        </p:txBody>
      </p:sp>
      <p:sp>
        <p:nvSpPr>
          <p:cNvPr id="81923" name="Rectangle 2"/>
          <p:cNvSpPr>
            <a:spLocks noGrp="1" noChangeArrowheads="1"/>
          </p:cNvSpPr>
          <p:nvPr>
            <p:ph type="title"/>
          </p:nvPr>
        </p:nvSpPr>
        <p:spPr/>
        <p:txBody>
          <a:bodyPr>
            <a:normAutofit fontScale="90000"/>
          </a:bodyPr>
          <a:lstStyle/>
          <a:p>
            <a:pPr eaLnBrk="1" hangingPunct="1"/>
            <a:r>
              <a:rPr lang="fr-FR" sz="3600" b="1" dirty="0" smtClean="0">
                <a:solidFill>
                  <a:srgbClr val="C00000"/>
                </a:solidFill>
                <a:latin typeface="Arial" pitchFamily="34" charset="0"/>
                <a:cs typeface="Arial" pitchFamily="34" charset="0"/>
              </a:rPr>
              <a:t>The </a:t>
            </a:r>
            <a:r>
              <a:rPr lang="fr-FR" sz="3600" b="1" dirty="0" smtClean="0">
                <a:solidFill>
                  <a:srgbClr val="C00000"/>
                </a:solidFill>
                <a:latin typeface="Arial" pitchFamily="34" charset="0"/>
                <a:cs typeface="Arial" pitchFamily="34" charset="0"/>
              </a:rPr>
              <a:t>profit </a:t>
            </a:r>
            <a:r>
              <a:rPr lang="fr-FR" sz="3600" b="1" dirty="0">
                <a:solidFill>
                  <a:srgbClr val="C00000"/>
                </a:solidFill>
                <a:latin typeface="Arial" pitchFamily="34" charset="0"/>
                <a:cs typeface="Arial" pitchFamily="34" charset="0"/>
              </a:rPr>
              <a:t>s</a:t>
            </a:r>
            <a:r>
              <a:rPr lang="fr-FR" sz="3600" b="1" dirty="0" smtClean="0">
                <a:solidFill>
                  <a:srgbClr val="C00000"/>
                </a:solidFill>
                <a:latin typeface="Arial" pitchFamily="34" charset="0"/>
                <a:cs typeface="Arial" pitchFamily="34" charset="0"/>
              </a:rPr>
              <a:t>acrifice </a:t>
            </a:r>
            <a:r>
              <a:rPr lang="fr-FR" sz="3600" b="1" dirty="0">
                <a:solidFill>
                  <a:srgbClr val="C00000"/>
                </a:solidFill>
                <a:latin typeface="Arial" pitchFamily="34" charset="0"/>
                <a:cs typeface="Arial" pitchFamily="34" charset="0"/>
              </a:rPr>
              <a:t>t</a:t>
            </a:r>
            <a:r>
              <a:rPr lang="fr-FR" sz="3600" b="1" dirty="0" smtClean="0">
                <a:solidFill>
                  <a:srgbClr val="C00000"/>
                </a:solidFill>
                <a:latin typeface="Arial" pitchFamily="34" charset="0"/>
                <a:cs typeface="Arial" pitchFamily="34" charset="0"/>
              </a:rPr>
              <a:t>est </a:t>
            </a:r>
            <a:r>
              <a:rPr lang="fr-FR" sz="3600" b="1" dirty="0" smtClean="0">
                <a:solidFill>
                  <a:srgbClr val="C00000"/>
                </a:solidFill>
                <a:latin typeface="Arial" pitchFamily="34" charset="0"/>
                <a:cs typeface="Arial" pitchFamily="34" charset="0"/>
              </a:rPr>
              <a:t>and the </a:t>
            </a:r>
            <a:r>
              <a:rPr lang="fr-FR" sz="3600" b="1" dirty="0" smtClean="0">
                <a:solidFill>
                  <a:srgbClr val="C00000"/>
                </a:solidFill>
                <a:latin typeface="Arial" pitchFamily="34" charset="0"/>
                <a:cs typeface="Arial" pitchFamily="34" charset="0"/>
              </a:rPr>
              <a:t>no </a:t>
            </a:r>
            <a:r>
              <a:rPr lang="fr-FR" sz="3600" b="1" dirty="0" err="1">
                <a:solidFill>
                  <a:srgbClr val="C00000"/>
                </a:solidFill>
                <a:latin typeface="Arial" pitchFamily="34" charset="0"/>
                <a:cs typeface="Arial" pitchFamily="34" charset="0"/>
              </a:rPr>
              <a:t>e</a:t>
            </a:r>
            <a:r>
              <a:rPr lang="fr-FR" sz="3600" b="1" dirty="0" err="1" smtClean="0">
                <a:solidFill>
                  <a:srgbClr val="C00000"/>
                </a:solidFill>
                <a:latin typeface="Arial" pitchFamily="34" charset="0"/>
                <a:cs typeface="Arial" pitchFamily="34" charset="0"/>
              </a:rPr>
              <a:t>conomic</a:t>
            </a:r>
            <a:r>
              <a:rPr lang="fr-FR" sz="3600" b="1" dirty="0" smtClean="0">
                <a:solidFill>
                  <a:srgbClr val="C00000"/>
                </a:solidFill>
                <a:latin typeface="Arial" pitchFamily="34" charset="0"/>
                <a:cs typeface="Arial" pitchFamily="34" charset="0"/>
              </a:rPr>
              <a:t> </a:t>
            </a:r>
            <a:r>
              <a:rPr lang="fr-FR" sz="3600" b="1" dirty="0" err="1">
                <a:solidFill>
                  <a:srgbClr val="C00000"/>
                </a:solidFill>
                <a:latin typeface="Arial" pitchFamily="34" charset="0"/>
                <a:cs typeface="Arial" pitchFamily="34" charset="0"/>
              </a:rPr>
              <a:t>s</a:t>
            </a:r>
            <a:r>
              <a:rPr lang="fr-FR" sz="3600" b="1" dirty="0" err="1" smtClean="0">
                <a:solidFill>
                  <a:srgbClr val="C00000"/>
                </a:solidFill>
                <a:latin typeface="Arial" pitchFamily="34" charset="0"/>
                <a:cs typeface="Arial" pitchFamily="34" charset="0"/>
              </a:rPr>
              <a:t>ense</a:t>
            </a:r>
            <a:r>
              <a:rPr lang="fr-FR" sz="3600" b="1" dirty="0" smtClean="0">
                <a:solidFill>
                  <a:srgbClr val="C00000"/>
                </a:solidFill>
                <a:latin typeface="Arial" pitchFamily="34" charset="0"/>
                <a:cs typeface="Arial" pitchFamily="34" charset="0"/>
              </a:rPr>
              <a:t> test</a:t>
            </a:r>
            <a:r>
              <a:rPr lang="fr-FR" sz="3600" b="1" dirty="0" smtClean="0">
                <a:solidFill>
                  <a:srgbClr val="C00000"/>
                </a:solidFill>
                <a:latin typeface="Arial" pitchFamily="34" charset="0"/>
                <a:cs typeface="Arial" pitchFamily="34" charset="0"/>
              </a:rPr>
              <a:t>: </a:t>
            </a:r>
            <a:r>
              <a:rPr lang="fr-FR" sz="3600" b="1" dirty="0" err="1">
                <a:solidFill>
                  <a:srgbClr val="C00000"/>
                </a:solidFill>
                <a:latin typeface="Arial" pitchFamily="34" charset="0"/>
                <a:cs typeface="Arial" pitchFamily="34" charset="0"/>
              </a:rPr>
              <a:t>c</a:t>
            </a:r>
            <a:r>
              <a:rPr lang="fr-FR" sz="3600" b="1" dirty="0" err="1" smtClean="0">
                <a:solidFill>
                  <a:srgbClr val="C00000"/>
                </a:solidFill>
                <a:latin typeface="Arial" pitchFamily="34" charset="0"/>
                <a:cs typeface="Arial" pitchFamily="34" charset="0"/>
              </a:rPr>
              <a:t>omparison</a:t>
            </a:r>
            <a:endParaRPr lang="fr-FR" sz="3600" b="1" dirty="0" smtClean="0">
              <a:solidFill>
                <a:srgbClr val="C00000"/>
              </a:solidFill>
              <a:latin typeface="Arial" pitchFamily="34" charset="0"/>
              <a:cs typeface="Arial" pitchFamily="34" charset="0"/>
            </a:endParaRPr>
          </a:p>
        </p:txBody>
      </p:sp>
      <p:pic>
        <p:nvPicPr>
          <p:cNvPr id="81924" name="Picture 3"/>
          <p:cNvPicPr>
            <a:picLocks noChangeAspect="1" noChangeArrowheads="1"/>
          </p:cNvPicPr>
          <p:nvPr/>
        </p:nvPicPr>
        <p:blipFill>
          <a:blip r:embed="rId2" cstate="print"/>
          <a:srcRect/>
          <a:stretch>
            <a:fillRect/>
          </a:stretch>
        </p:blipFill>
        <p:spPr bwMode="auto">
          <a:xfrm>
            <a:off x="4284663" y="1844675"/>
            <a:ext cx="4702175" cy="4656138"/>
          </a:xfrm>
          <a:prstGeom prst="rect">
            <a:avLst/>
          </a:prstGeom>
          <a:noFill/>
          <a:ln w="9525">
            <a:noFill/>
            <a:miter lim="800000"/>
            <a:headEnd/>
            <a:tailEnd/>
          </a:ln>
        </p:spPr>
      </p:pic>
      <p:pic>
        <p:nvPicPr>
          <p:cNvPr id="81925" name="Picture 4"/>
          <p:cNvPicPr>
            <a:picLocks noChangeAspect="1" noChangeArrowheads="1"/>
          </p:cNvPicPr>
          <p:nvPr/>
        </p:nvPicPr>
        <p:blipFill>
          <a:blip r:embed="rId3" cstate="print"/>
          <a:srcRect/>
          <a:stretch>
            <a:fillRect/>
          </a:stretch>
        </p:blipFill>
        <p:spPr bwMode="auto">
          <a:xfrm>
            <a:off x="0" y="1916113"/>
            <a:ext cx="4356100" cy="4941887"/>
          </a:xfrm>
          <a:prstGeom prst="rect">
            <a:avLst/>
          </a:prstGeom>
          <a:noFill/>
          <a:ln w="9525">
            <a:noFill/>
            <a:miter lim="800000"/>
            <a:headEnd/>
            <a:tailEnd/>
          </a:ln>
        </p:spPr>
      </p:pic>
      <p:sp>
        <p:nvSpPr>
          <p:cNvPr id="81926" name="Text Box 5"/>
          <p:cNvSpPr txBox="1">
            <a:spLocks noChangeArrowheads="1"/>
          </p:cNvSpPr>
          <p:nvPr/>
        </p:nvSpPr>
        <p:spPr bwMode="auto">
          <a:xfrm>
            <a:off x="250825" y="1485900"/>
            <a:ext cx="2736647" cy="369332"/>
          </a:xfrm>
          <a:prstGeom prst="rect">
            <a:avLst/>
          </a:prstGeom>
          <a:noFill/>
          <a:ln w="9525">
            <a:noFill/>
            <a:miter lim="800000"/>
            <a:headEnd/>
            <a:tailEnd/>
          </a:ln>
        </p:spPr>
        <p:txBody>
          <a:bodyPr wrap="none">
            <a:spAutoFit/>
          </a:bodyPr>
          <a:lstStyle/>
          <a:p>
            <a:r>
              <a:rPr lang="fr-FR" b="1" dirty="0">
                <a:solidFill>
                  <a:srgbClr val="FF0000"/>
                </a:solidFill>
                <a:latin typeface="Arial" pitchFamily="34" charset="0"/>
                <a:cs typeface="Arial" pitchFamily="34" charset="0"/>
              </a:rPr>
              <a:t>The profit-sacrifice test</a:t>
            </a:r>
          </a:p>
        </p:txBody>
      </p:sp>
      <p:sp>
        <p:nvSpPr>
          <p:cNvPr id="81927" name="Text Box 6"/>
          <p:cNvSpPr txBox="1">
            <a:spLocks noChangeArrowheads="1"/>
          </p:cNvSpPr>
          <p:nvPr/>
        </p:nvSpPr>
        <p:spPr bwMode="auto">
          <a:xfrm>
            <a:off x="4624388" y="1433513"/>
            <a:ext cx="3275256" cy="369332"/>
          </a:xfrm>
          <a:prstGeom prst="rect">
            <a:avLst/>
          </a:prstGeom>
          <a:noFill/>
          <a:ln w="9525">
            <a:noFill/>
            <a:miter lim="800000"/>
            <a:headEnd/>
            <a:tailEnd/>
          </a:ln>
        </p:spPr>
        <p:txBody>
          <a:bodyPr wrap="none">
            <a:spAutoFit/>
          </a:bodyPr>
          <a:lstStyle/>
          <a:p>
            <a:r>
              <a:rPr lang="fr-FR" b="1" dirty="0">
                <a:solidFill>
                  <a:srgbClr val="FF0000"/>
                </a:solidFill>
                <a:latin typeface="Arial" pitchFamily="34" charset="0"/>
                <a:cs typeface="Arial" pitchFamily="34" charset="0"/>
              </a:rPr>
              <a:t>The no </a:t>
            </a:r>
            <a:r>
              <a:rPr lang="fr-FR" b="1" dirty="0" err="1">
                <a:solidFill>
                  <a:srgbClr val="FF0000"/>
                </a:solidFill>
                <a:latin typeface="Arial" pitchFamily="34" charset="0"/>
                <a:cs typeface="Arial" pitchFamily="34" charset="0"/>
              </a:rPr>
              <a:t>economic</a:t>
            </a:r>
            <a:r>
              <a:rPr lang="fr-FR" b="1" dirty="0">
                <a:solidFill>
                  <a:srgbClr val="FF0000"/>
                </a:solidFill>
                <a:latin typeface="Arial" pitchFamily="34" charset="0"/>
                <a:cs typeface="Arial" pitchFamily="34" charset="0"/>
              </a:rPr>
              <a:t> </a:t>
            </a:r>
            <a:r>
              <a:rPr lang="fr-FR" b="1" dirty="0" err="1">
                <a:solidFill>
                  <a:srgbClr val="FF0000"/>
                </a:solidFill>
                <a:latin typeface="Arial" pitchFamily="34" charset="0"/>
                <a:cs typeface="Arial" pitchFamily="34" charset="0"/>
              </a:rPr>
              <a:t>sense</a:t>
            </a:r>
            <a:r>
              <a:rPr lang="fr-FR" b="1" dirty="0">
                <a:solidFill>
                  <a:srgbClr val="FF0000"/>
                </a:solidFill>
                <a:latin typeface="Arial" pitchFamily="34" charset="0"/>
                <a:cs typeface="Arial" pitchFamily="34" charset="0"/>
              </a:rPr>
              <a:t> test</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Number Placeholder 4"/>
          <p:cNvSpPr>
            <a:spLocks noGrp="1"/>
          </p:cNvSpPr>
          <p:nvPr>
            <p:ph type="sldNum" sz="quarter" idx="12"/>
          </p:nvPr>
        </p:nvSpPr>
        <p:spPr>
          <a:noFill/>
        </p:spPr>
        <p:txBody>
          <a:bodyPr/>
          <a:lstStyle/>
          <a:p>
            <a:fld id="{3C2BA841-0ACC-4D1E-880D-B112D6CD0366}" type="slidenum">
              <a:rPr lang="fr-FR">
                <a:latin typeface="Arial" pitchFamily="34" charset="0"/>
              </a:rPr>
              <a:pPr/>
              <a:t>25</a:t>
            </a:fld>
            <a:endParaRPr lang="fr-FR">
              <a:latin typeface="Arial" pitchFamily="34" charset="0"/>
            </a:endParaRPr>
          </a:p>
        </p:txBody>
      </p:sp>
      <p:sp>
        <p:nvSpPr>
          <p:cNvPr id="82947" name="Rectangle 2"/>
          <p:cNvSpPr>
            <a:spLocks noGrp="1" noChangeArrowheads="1"/>
          </p:cNvSpPr>
          <p:nvPr>
            <p:ph type="title"/>
          </p:nvPr>
        </p:nvSpPr>
        <p:spPr/>
        <p:txBody>
          <a:bodyPr>
            <a:normAutofit/>
          </a:bodyPr>
          <a:lstStyle/>
          <a:p>
            <a:pPr eaLnBrk="1" hangingPunct="1"/>
            <a:r>
              <a:rPr lang="fr-FR" sz="3600" b="1" dirty="0" err="1" smtClean="0">
                <a:solidFill>
                  <a:srgbClr val="C00000"/>
                </a:solidFill>
                <a:latin typeface="Arial" pitchFamily="34" charset="0"/>
                <a:cs typeface="Arial" pitchFamily="34" charset="0"/>
              </a:rPr>
              <a:t>Limits</a:t>
            </a:r>
            <a:r>
              <a:rPr lang="fr-FR" sz="3600" b="1" dirty="0" smtClean="0">
                <a:solidFill>
                  <a:srgbClr val="C00000"/>
                </a:solidFill>
                <a:latin typeface="Arial" pitchFamily="34" charset="0"/>
                <a:cs typeface="Arial" pitchFamily="34" charset="0"/>
              </a:rPr>
              <a:t> of the </a:t>
            </a:r>
            <a:r>
              <a:rPr lang="fr-FR" sz="3600" b="1" dirty="0" smtClean="0">
                <a:solidFill>
                  <a:srgbClr val="C00000"/>
                </a:solidFill>
                <a:latin typeface="Arial" pitchFamily="34" charset="0"/>
                <a:cs typeface="Arial" pitchFamily="34" charset="0"/>
              </a:rPr>
              <a:t>no </a:t>
            </a:r>
            <a:r>
              <a:rPr lang="fr-FR" sz="3600" b="1" dirty="0" err="1">
                <a:solidFill>
                  <a:srgbClr val="C00000"/>
                </a:solidFill>
                <a:latin typeface="Arial" pitchFamily="34" charset="0"/>
                <a:cs typeface="Arial" pitchFamily="34" charset="0"/>
              </a:rPr>
              <a:t>e</a:t>
            </a:r>
            <a:r>
              <a:rPr lang="fr-FR" sz="3600" b="1" dirty="0" err="1" smtClean="0">
                <a:solidFill>
                  <a:srgbClr val="C00000"/>
                </a:solidFill>
                <a:latin typeface="Arial" pitchFamily="34" charset="0"/>
                <a:cs typeface="Arial" pitchFamily="34" charset="0"/>
              </a:rPr>
              <a:t>conomic</a:t>
            </a:r>
            <a:r>
              <a:rPr lang="fr-FR" sz="3600" b="1" dirty="0" smtClean="0">
                <a:solidFill>
                  <a:srgbClr val="C00000"/>
                </a:solidFill>
                <a:latin typeface="Arial" pitchFamily="34" charset="0"/>
                <a:cs typeface="Arial" pitchFamily="34" charset="0"/>
              </a:rPr>
              <a:t> </a:t>
            </a:r>
            <a:r>
              <a:rPr lang="fr-FR" sz="3600" b="1" dirty="0" err="1">
                <a:solidFill>
                  <a:srgbClr val="C00000"/>
                </a:solidFill>
                <a:latin typeface="Arial" pitchFamily="34" charset="0"/>
                <a:cs typeface="Arial" pitchFamily="34" charset="0"/>
              </a:rPr>
              <a:t>s</a:t>
            </a:r>
            <a:r>
              <a:rPr lang="fr-FR" sz="3600" b="1" dirty="0" err="1" smtClean="0">
                <a:solidFill>
                  <a:srgbClr val="C00000"/>
                </a:solidFill>
                <a:latin typeface="Arial" pitchFamily="34" charset="0"/>
                <a:cs typeface="Arial" pitchFamily="34" charset="0"/>
              </a:rPr>
              <a:t>ense</a:t>
            </a:r>
            <a:r>
              <a:rPr lang="fr-FR" sz="3600" b="1" dirty="0" smtClean="0">
                <a:solidFill>
                  <a:srgbClr val="C00000"/>
                </a:solidFill>
                <a:latin typeface="Arial" pitchFamily="34" charset="0"/>
                <a:cs typeface="Arial" pitchFamily="34" charset="0"/>
              </a:rPr>
              <a:t> </a:t>
            </a:r>
            <a:r>
              <a:rPr lang="fr-FR" sz="3600" b="1" dirty="0">
                <a:solidFill>
                  <a:srgbClr val="C00000"/>
                </a:solidFill>
                <a:latin typeface="Arial" pitchFamily="34" charset="0"/>
                <a:cs typeface="Arial" pitchFamily="34" charset="0"/>
              </a:rPr>
              <a:t>t</a:t>
            </a:r>
            <a:r>
              <a:rPr lang="fr-FR" sz="3600" b="1" dirty="0" smtClean="0">
                <a:solidFill>
                  <a:srgbClr val="C00000"/>
                </a:solidFill>
                <a:latin typeface="Arial" pitchFamily="34" charset="0"/>
                <a:cs typeface="Arial" pitchFamily="34" charset="0"/>
              </a:rPr>
              <a:t>est</a:t>
            </a:r>
            <a:endParaRPr lang="fr-FR" sz="3600" b="1" dirty="0" smtClean="0">
              <a:solidFill>
                <a:srgbClr val="C00000"/>
              </a:solidFill>
              <a:latin typeface="Arial" pitchFamily="34" charset="0"/>
              <a:cs typeface="Arial" pitchFamily="34" charset="0"/>
            </a:endParaRPr>
          </a:p>
        </p:txBody>
      </p:sp>
      <p:sp>
        <p:nvSpPr>
          <p:cNvPr id="82948" name="Text Box 3"/>
          <p:cNvSpPr txBox="1">
            <a:spLocks noChangeArrowheads="1"/>
          </p:cNvSpPr>
          <p:nvPr/>
        </p:nvSpPr>
        <p:spPr bwMode="auto">
          <a:xfrm>
            <a:off x="230188" y="1428736"/>
            <a:ext cx="8699530" cy="4524315"/>
          </a:xfrm>
          <a:prstGeom prst="rect">
            <a:avLst/>
          </a:prstGeom>
          <a:noFill/>
          <a:ln w="9525">
            <a:noFill/>
            <a:miter lim="800000"/>
            <a:headEnd/>
            <a:tailEnd/>
          </a:ln>
        </p:spPr>
        <p:txBody>
          <a:bodyPr wrap="square">
            <a:spAutoFit/>
          </a:bodyPr>
          <a:lstStyle/>
          <a:p>
            <a:pPr algn="just"/>
            <a:r>
              <a:rPr lang="fr-FR" dirty="0">
                <a:solidFill>
                  <a:srgbClr val="FF0000"/>
                </a:solidFill>
                <a:latin typeface="Arial" pitchFamily="34" charset="0"/>
                <a:cs typeface="Arial" pitchFamily="34" charset="0"/>
              </a:rPr>
              <a:t>The no </a:t>
            </a:r>
            <a:r>
              <a:rPr lang="fr-FR" dirty="0" err="1">
                <a:solidFill>
                  <a:srgbClr val="FF0000"/>
                </a:solidFill>
                <a:latin typeface="Arial" pitchFamily="34" charset="0"/>
                <a:cs typeface="Arial" pitchFamily="34" charset="0"/>
              </a:rPr>
              <a:t>economic</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sense</a:t>
            </a:r>
            <a:r>
              <a:rPr lang="fr-FR" dirty="0">
                <a:solidFill>
                  <a:srgbClr val="FF0000"/>
                </a:solidFill>
                <a:latin typeface="Arial" pitchFamily="34" charset="0"/>
                <a:cs typeface="Arial" pitchFamily="34" charset="0"/>
              </a:rPr>
              <a:t> test </a:t>
            </a:r>
            <a:r>
              <a:rPr lang="fr-FR" dirty="0" err="1">
                <a:solidFill>
                  <a:srgbClr val="FF0000"/>
                </a:solidFill>
                <a:latin typeface="Arial" pitchFamily="34" charset="0"/>
                <a:cs typeface="Arial" pitchFamily="34" charset="0"/>
              </a:rPr>
              <a:t>prohibits</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conduct</a:t>
            </a:r>
            <a:r>
              <a:rPr lang="fr-FR" dirty="0">
                <a:latin typeface="Arial" pitchFamily="34" charset="0"/>
                <a:cs typeface="Arial" pitchFamily="34" charset="0"/>
              </a:rPr>
              <a:t> </a:t>
            </a:r>
            <a:r>
              <a:rPr lang="fr-FR" dirty="0" err="1">
                <a:latin typeface="Arial" pitchFamily="34" charset="0"/>
                <a:cs typeface="Arial" pitchFamily="34" charset="0"/>
              </a:rPr>
              <a:t>that</a:t>
            </a:r>
            <a:r>
              <a:rPr lang="fr-FR" dirty="0">
                <a:latin typeface="Arial" pitchFamily="34" charset="0"/>
                <a:cs typeface="Arial" pitchFamily="34" charset="0"/>
              </a:rPr>
              <a:t> has an </a:t>
            </a:r>
            <a:r>
              <a:rPr lang="fr-FR" dirty="0" err="1">
                <a:latin typeface="Arial" pitchFamily="34" charset="0"/>
                <a:cs typeface="Arial" pitchFamily="34" charset="0"/>
              </a:rPr>
              <a:t>actual</a:t>
            </a:r>
            <a:r>
              <a:rPr lang="fr-FR" dirty="0">
                <a:latin typeface="Arial" pitchFamily="34" charset="0"/>
                <a:cs typeface="Arial" pitchFamily="34" charset="0"/>
              </a:rPr>
              <a:t> </a:t>
            </a:r>
            <a:r>
              <a:rPr lang="fr-FR" dirty="0" err="1">
                <a:latin typeface="Arial" pitchFamily="34" charset="0"/>
                <a:cs typeface="Arial" pitchFamily="34" charset="0"/>
              </a:rPr>
              <a:t>tendency</a:t>
            </a:r>
            <a:r>
              <a:rPr lang="fr-FR" dirty="0">
                <a:latin typeface="Arial" pitchFamily="34" charset="0"/>
                <a:cs typeface="Arial" pitchFamily="34" charset="0"/>
              </a:rPr>
              <a:t> to </a:t>
            </a:r>
            <a:r>
              <a:rPr lang="fr-FR" dirty="0" err="1">
                <a:latin typeface="Arial" pitchFamily="34" charset="0"/>
                <a:cs typeface="Arial" pitchFamily="34" charset="0"/>
              </a:rPr>
              <a:t>eliminate</a:t>
            </a:r>
            <a:r>
              <a:rPr lang="fr-FR" dirty="0">
                <a:latin typeface="Arial" pitchFamily="34" charset="0"/>
                <a:cs typeface="Arial" pitchFamily="34" charset="0"/>
              </a:rPr>
              <a:t> </a:t>
            </a:r>
            <a:r>
              <a:rPr lang="fr-FR" dirty="0" smtClean="0">
                <a:latin typeface="Arial" pitchFamily="34" charset="0"/>
                <a:cs typeface="Arial" pitchFamily="34" charset="0"/>
              </a:rPr>
              <a:t> </a:t>
            </a:r>
            <a:r>
              <a:rPr lang="fr-FR" dirty="0" err="1" smtClean="0">
                <a:latin typeface="Arial" pitchFamily="34" charset="0"/>
                <a:cs typeface="Arial" pitchFamily="34" charset="0"/>
              </a:rPr>
              <a:t>competition</a:t>
            </a:r>
            <a:r>
              <a:rPr lang="fr-FR" dirty="0" smtClean="0">
                <a:latin typeface="Arial" pitchFamily="34" charset="0"/>
                <a:cs typeface="Arial" pitchFamily="34" charset="0"/>
              </a:rPr>
              <a:t> </a:t>
            </a:r>
            <a:r>
              <a:rPr lang="fr-FR" dirty="0" err="1">
                <a:latin typeface="Arial" pitchFamily="34" charset="0"/>
                <a:cs typeface="Arial" pitchFamily="34" charset="0"/>
              </a:rPr>
              <a:t>when</a:t>
            </a:r>
            <a:r>
              <a:rPr lang="fr-FR" dirty="0">
                <a:latin typeface="Arial" pitchFamily="34" charset="0"/>
                <a:cs typeface="Arial" pitchFamily="34" charset="0"/>
              </a:rPr>
              <a:t> </a:t>
            </a:r>
            <a:r>
              <a:rPr lang="fr-FR" dirty="0" err="1">
                <a:latin typeface="Arial" pitchFamily="34" charset="0"/>
                <a:cs typeface="Arial" pitchFamily="34" charset="0"/>
              </a:rPr>
              <a:t>that</a:t>
            </a:r>
            <a:r>
              <a:rPr lang="fr-FR" dirty="0">
                <a:latin typeface="Arial" pitchFamily="34" charset="0"/>
                <a:cs typeface="Arial" pitchFamily="34" charset="0"/>
              </a:rPr>
              <a:t> </a:t>
            </a:r>
            <a:r>
              <a:rPr lang="fr-FR" dirty="0" err="1">
                <a:latin typeface="Arial" pitchFamily="34" charset="0"/>
                <a:cs typeface="Arial" pitchFamily="34" charset="0"/>
              </a:rPr>
              <a:t>conduct</a:t>
            </a:r>
            <a:r>
              <a:rPr lang="fr-FR" dirty="0">
                <a:latin typeface="Arial" pitchFamily="34" charset="0"/>
                <a:cs typeface="Arial" pitchFamily="34" charset="0"/>
              </a:rPr>
              <a:t> </a:t>
            </a:r>
            <a:r>
              <a:rPr lang="fr-FR" dirty="0" err="1">
                <a:latin typeface="Arial" pitchFamily="34" charset="0"/>
                <a:cs typeface="Arial" pitchFamily="34" charset="0"/>
              </a:rPr>
              <a:t>provides</a:t>
            </a:r>
            <a:r>
              <a:rPr lang="fr-FR" dirty="0">
                <a:latin typeface="Arial" pitchFamily="34" charset="0"/>
                <a:cs typeface="Arial" pitchFamily="34" charset="0"/>
              </a:rPr>
              <a:t> an </a:t>
            </a:r>
            <a:r>
              <a:rPr lang="fr-FR" dirty="0" err="1">
                <a:latin typeface="Arial" pitchFamily="34" charset="0"/>
                <a:cs typeface="Arial" pitchFamily="34" charset="0"/>
              </a:rPr>
              <a:t>economic</a:t>
            </a:r>
            <a:r>
              <a:rPr lang="fr-FR" dirty="0">
                <a:latin typeface="Arial" pitchFamily="34" charset="0"/>
                <a:cs typeface="Arial" pitchFamily="34" charset="0"/>
              </a:rPr>
              <a:t> </a:t>
            </a:r>
            <a:r>
              <a:rPr lang="fr-FR" dirty="0" err="1">
                <a:latin typeface="Arial" pitchFamily="34" charset="0"/>
                <a:cs typeface="Arial" pitchFamily="34" charset="0"/>
              </a:rPr>
              <a:t>benefit</a:t>
            </a:r>
            <a:r>
              <a:rPr lang="fr-FR" dirty="0">
                <a:latin typeface="Arial" pitchFamily="34" charset="0"/>
                <a:cs typeface="Arial" pitchFamily="34" charset="0"/>
              </a:rPr>
              <a:t> to the </a:t>
            </a:r>
            <a:r>
              <a:rPr lang="fr-FR" dirty="0" err="1">
                <a:latin typeface="Arial" pitchFamily="34" charset="0"/>
                <a:cs typeface="Arial" pitchFamily="34" charset="0"/>
              </a:rPr>
              <a:t>defendant</a:t>
            </a:r>
            <a:r>
              <a:rPr lang="fr-FR" dirty="0">
                <a:latin typeface="Arial" pitchFamily="34" charset="0"/>
                <a:cs typeface="Arial" pitchFamily="34" charset="0"/>
              </a:rPr>
              <a:t> </a:t>
            </a:r>
            <a:r>
              <a:rPr lang="fr-FR" dirty="0" err="1" smtClean="0">
                <a:latin typeface="Arial" pitchFamily="34" charset="0"/>
                <a:cs typeface="Arial" pitchFamily="34" charset="0"/>
              </a:rPr>
              <a:t>only</a:t>
            </a:r>
            <a:r>
              <a:rPr lang="fr-FR" dirty="0">
                <a:latin typeface="Arial" pitchFamily="34" charset="0"/>
                <a:cs typeface="Arial" pitchFamily="34" charset="0"/>
              </a:rPr>
              <a:t> </a:t>
            </a:r>
            <a:r>
              <a:rPr lang="fr-FR" dirty="0" err="1" smtClean="0">
                <a:latin typeface="Arial" pitchFamily="34" charset="0"/>
                <a:cs typeface="Arial" pitchFamily="34" charset="0"/>
              </a:rPr>
              <a:t>because</a:t>
            </a:r>
            <a:r>
              <a:rPr lang="fr-FR" dirty="0" smtClean="0">
                <a:latin typeface="Arial" pitchFamily="34" charset="0"/>
                <a:cs typeface="Arial" pitchFamily="34" charset="0"/>
              </a:rPr>
              <a:t> </a:t>
            </a:r>
            <a:r>
              <a:rPr lang="fr-FR" dirty="0">
                <a:latin typeface="Arial" pitchFamily="34" charset="0"/>
                <a:cs typeface="Arial" pitchFamily="34" charset="0"/>
              </a:rPr>
              <a:t>of </a:t>
            </a:r>
            <a:r>
              <a:rPr lang="fr-FR" dirty="0" err="1">
                <a:latin typeface="Arial" pitchFamily="34" charset="0"/>
                <a:cs typeface="Arial" pitchFamily="34" charset="0"/>
              </a:rPr>
              <a:t>that</a:t>
            </a:r>
            <a:r>
              <a:rPr lang="fr-FR" dirty="0">
                <a:latin typeface="Arial" pitchFamily="34" charset="0"/>
                <a:cs typeface="Arial" pitchFamily="34" charset="0"/>
              </a:rPr>
              <a:t> </a:t>
            </a:r>
            <a:r>
              <a:rPr lang="fr-FR" dirty="0" err="1">
                <a:latin typeface="Arial" pitchFamily="34" charset="0"/>
                <a:cs typeface="Arial" pitchFamily="34" charset="0"/>
              </a:rPr>
              <a:t>tendency</a:t>
            </a:r>
            <a:r>
              <a:rPr lang="fr-FR" dirty="0">
                <a:latin typeface="Arial" pitchFamily="34" charset="0"/>
                <a:cs typeface="Arial" pitchFamily="34" charset="0"/>
              </a:rPr>
              <a:t>, </a:t>
            </a:r>
            <a:r>
              <a:rPr lang="fr-FR" dirty="0" err="1">
                <a:solidFill>
                  <a:srgbClr val="FF0000"/>
                </a:solidFill>
                <a:latin typeface="Arial" pitchFamily="34" charset="0"/>
                <a:cs typeface="Arial" pitchFamily="34" charset="0"/>
              </a:rPr>
              <a:t>regardless</a:t>
            </a:r>
            <a:r>
              <a:rPr lang="fr-FR" dirty="0">
                <a:solidFill>
                  <a:srgbClr val="FF0000"/>
                </a:solidFill>
                <a:latin typeface="Arial" pitchFamily="34" charset="0"/>
                <a:cs typeface="Arial" pitchFamily="34" charset="0"/>
              </a:rPr>
              <a:t> of </a:t>
            </a:r>
            <a:r>
              <a:rPr lang="fr-FR" dirty="0" err="1">
                <a:solidFill>
                  <a:srgbClr val="FF0000"/>
                </a:solidFill>
                <a:latin typeface="Arial" pitchFamily="34" charset="0"/>
                <a:cs typeface="Arial" pitchFamily="34" charset="0"/>
              </a:rPr>
              <a:t>whether</a:t>
            </a:r>
            <a:r>
              <a:rPr lang="fr-FR" dirty="0">
                <a:solidFill>
                  <a:srgbClr val="FF0000"/>
                </a:solidFill>
                <a:latin typeface="Arial" pitchFamily="34" charset="0"/>
                <a:cs typeface="Arial" pitchFamily="34" charset="0"/>
              </a:rPr>
              <a:t> the </a:t>
            </a:r>
            <a:r>
              <a:rPr lang="fr-FR" dirty="0" err="1">
                <a:solidFill>
                  <a:srgbClr val="FF0000"/>
                </a:solidFill>
                <a:latin typeface="Arial" pitchFamily="34" charset="0"/>
                <a:cs typeface="Arial" pitchFamily="34" charset="0"/>
              </a:rPr>
              <a:t>conduct</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is</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costless</a:t>
            </a:r>
            <a:r>
              <a:rPr lang="fr-FR" dirty="0">
                <a:solidFill>
                  <a:srgbClr val="FF0000"/>
                </a:solidFill>
                <a:latin typeface="Arial" pitchFamily="34" charset="0"/>
                <a:cs typeface="Arial" pitchFamily="34" charset="0"/>
              </a:rPr>
              <a:t>. </a:t>
            </a:r>
          </a:p>
          <a:p>
            <a:pPr algn="just"/>
            <a:endParaRPr lang="fr-FR" dirty="0">
              <a:solidFill>
                <a:srgbClr val="FF0000"/>
              </a:solidFill>
              <a:latin typeface="Arial" pitchFamily="34" charset="0"/>
              <a:cs typeface="Arial" pitchFamily="34" charset="0"/>
            </a:endParaRPr>
          </a:p>
          <a:p>
            <a:pPr algn="just"/>
            <a:r>
              <a:rPr lang="fr-FR" dirty="0" err="1">
                <a:latin typeface="Arial" pitchFamily="34" charset="0"/>
                <a:cs typeface="Arial" pitchFamily="34" charset="0"/>
              </a:rPr>
              <a:t>Thus</a:t>
            </a:r>
            <a:r>
              <a:rPr lang="fr-FR" dirty="0">
                <a:latin typeface="Arial" pitchFamily="34" charset="0"/>
                <a:cs typeface="Arial" pitchFamily="34" charset="0"/>
              </a:rPr>
              <a:t> the no </a:t>
            </a:r>
            <a:r>
              <a:rPr lang="fr-FR" dirty="0" err="1">
                <a:latin typeface="Arial" pitchFamily="34" charset="0"/>
                <a:cs typeface="Arial" pitchFamily="34" charset="0"/>
              </a:rPr>
              <a:t>economic</a:t>
            </a:r>
            <a:r>
              <a:rPr lang="fr-FR" dirty="0">
                <a:latin typeface="Arial" pitchFamily="34" charset="0"/>
                <a:cs typeface="Arial" pitchFamily="34" charset="0"/>
              </a:rPr>
              <a:t> </a:t>
            </a:r>
            <a:r>
              <a:rPr lang="fr-FR" dirty="0" err="1">
                <a:latin typeface="Arial" pitchFamily="34" charset="0"/>
                <a:cs typeface="Arial" pitchFamily="34" charset="0"/>
              </a:rPr>
              <a:t>sense</a:t>
            </a:r>
            <a:r>
              <a:rPr lang="fr-FR" dirty="0">
                <a:latin typeface="Arial" pitchFamily="34" charset="0"/>
                <a:cs typeface="Arial" pitchFamily="34" charset="0"/>
              </a:rPr>
              <a:t> test </a:t>
            </a:r>
            <a:r>
              <a:rPr lang="fr-FR" dirty="0" err="1">
                <a:latin typeface="Arial" pitchFamily="34" charset="0"/>
                <a:cs typeface="Arial" pitchFamily="34" charset="0"/>
              </a:rPr>
              <a:t>is</a:t>
            </a:r>
            <a:r>
              <a:rPr lang="fr-FR" dirty="0">
                <a:latin typeface="Arial" pitchFamily="34" charset="0"/>
                <a:cs typeface="Arial" pitchFamily="34" charset="0"/>
              </a:rPr>
              <a:t> not </a:t>
            </a:r>
            <a:r>
              <a:rPr lang="fr-FR" dirty="0" err="1">
                <a:latin typeface="Arial" pitchFamily="34" charset="0"/>
                <a:cs typeface="Arial" pitchFamily="34" charset="0"/>
              </a:rPr>
              <a:t>under</a:t>
            </a:r>
            <a:r>
              <a:rPr lang="fr-FR" dirty="0">
                <a:latin typeface="Arial" pitchFamily="34" charset="0"/>
                <a:cs typeface="Arial" pitchFamily="34" charset="0"/>
              </a:rPr>
              <a:t>-inclusive </a:t>
            </a:r>
            <a:r>
              <a:rPr lang="fr-FR" dirty="0" err="1">
                <a:latin typeface="Arial" pitchFamily="34" charset="0"/>
                <a:cs typeface="Arial" pitchFamily="34" charset="0"/>
              </a:rPr>
              <a:t>like</a:t>
            </a:r>
            <a:r>
              <a:rPr lang="fr-FR" dirty="0">
                <a:latin typeface="Arial" pitchFamily="34" charset="0"/>
                <a:cs typeface="Arial" pitchFamily="34" charset="0"/>
              </a:rPr>
              <a:t> the profit sacrifice test, </a:t>
            </a:r>
          </a:p>
          <a:p>
            <a:pPr algn="just"/>
            <a:r>
              <a:rPr lang="fr-FR" dirty="0" err="1">
                <a:latin typeface="Arial" pitchFamily="34" charset="0"/>
                <a:cs typeface="Arial" pitchFamily="34" charset="0"/>
              </a:rPr>
              <a:t>because</a:t>
            </a:r>
            <a:r>
              <a:rPr lang="fr-FR" dirty="0">
                <a:latin typeface="Arial" pitchFamily="34" charset="0"/>
                <a:cs typeface="Arial" pitchFamily="34" charset="0"/>
              </a:rPr>
              <a:t> </a:t>
            </a:r>
            <a:r>
              <a:rPr lang="fr-FR" dirty="0" err="1">
                <a:solidFill>
                  <a:srgbClr val="FF0000"/>
                </a:solidFill>
                <a:latin typeface="Arial" pitchFamily="34" charset="0"/>
                <a:cs typeface="Arial" pitchFamily="34" charset="0"/>
              </a:rPr>
              <a:t>it</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can</a:t>
            </a:r>
            <a:r>
              <a:rPr lang="fr-FR" dirty="0">
                <a:solidFill>
                  <a:srgbClr val="FF0000"/>
                </a:solidFill>
                <a:latin typeface="Arial" pitchFamily="34" charset="0"/>
                <a:cs typeface="Arial" pitchFamily="34" charset="0"/>
              </a:rPr>
              <a:t> capture cheap exclusion cases</a:t>
            </a:r>
            <a:r>
              <a:rPr lang="fr-FR" dirty="0">
                <a:latin typeface="Arial" pitchFamily="34" charset="0"/>
                <a:cs typeface="Arial" pitchFamily="34" charset="0"/>
              </a:rPr>
              <a:t>.</a:t>
            </a:r>
          </a:p>
          <a:p>
            <a:pPr algn="just"/>
            <a:endParaRPr lang="fr-FR" dirty="0">
              <a:latin typeface="Arial" pitchFamily="34" charset="0"/>
              <a:cs typeface="Arial" pitchFamily="34" charset="0"/>
            </a:endParaRPr>
          </a:p>
          <a:p>
            <a:pPr algn="just"/>
            <a:r>
              <a:rPr lang="fr-FR" dirty="0">
                <a:solidFill>
                  <a:srgbClr val="FF0000"/>
                </a:solidFill>
                <a:latin typeface="Arial" pitchFamily="34" charset="0"/>
                <a:cs typeface="Arial" pitchFamily="34" charset="0"/>
              </a:rPr>
              <a:t>But </a:t>
            </a:r>
            <a:r>
              <a:rPr lang="fr-FR" dirty="0">
                <a:latin typeface="Arial" pitchFamily="34" charset="0"/>
                <a:cs typeface="Arial" pitchFamily="34" charset="0"/>
              </a:rPr>
              <a:t>the test </a:t>
            </a:r>
            <a:r>
              <a:rPr lang="fr-FR" dirty="0" err="1">
                <a:latin typeface="Arial" pitchFamily="34" charset="0"/>
                <a:cs typeface="Arial" pitchFamily="34" charset="0"/>
              </a:rPr>
              <a:t>may</a:t>
            </a:r>
            <a:r>
              <a:rPr lang="fr-FR" dirty="0">
                <a:latin typeface="Arial" pitchFamily="34" charset="0"/>
                <a:cs typeface="Arial" pitchFamily="34" charset="0"/>
              </a:rPr>
              <a:t> </a:t>
            </a:r>
            <a:r>
              <a:rPr lang="fr-FR" dirty="0" err="1">
                <a:latin typeface="Arial" pitchFamily="34" charset="0"/>
                <a:cs typeface="Arial" pitchFamily="34" charset="0"/>
              </a:rPr>
              <a:t>be</a:t>
            </a:r>
            <a:r>
              <a:rPr lang="fr-FR" dirty="0">
                <a:latin typeface="Arial" pitchFamily="34" charset="0"/>
                <a:cs typeface="Arial" pitchFamily="34" charset="0"/>
              </a:rPr>
              <a:t> over-inclusive in </a:t>
            </a:r>
            <a:r>
              <a:rPr lang="fr-FR" dirty="0" err="1">
                <a:latin typeface="Arial" pitchFamily="34" charset="0"/>
                <a:cs typeface="Arial" pitchFamily="34" charset="0"/>
              </a:rPr>
              <a:t>that</a:t>
            </a:r>
            <a:r>
              <a:rPr lang="fr-FR" dirty="0">
                <a:latin typeface="Arial" pitchFamily="34" charset="0"/>
                <a:cs typeface="Arial" pitchFamily="34" charset="0"/>
              </a:rPr>
              <a:t>, </a:t>
            </a:r>
            <a:r>
              <a:rPr lang="fr-FR" dirty="0" err="1">
                <a:latin typeface="Arial" pitchFamily="34" charset="0"/>
                <a:cs typeface="Arial" pitchFamily="34" charset="0"/>
              </a:rPr>
              <a:t>like</a:t>
            </a:r>
            <a:r>
              <a:rPr lang="fr-FR" dirty="0">
                <a:latin typeface="Arial" pitchFamily="34" charset="0"/>
                <a:cs typeface="Arial" pitchFamily="34" charset="0"/>
              </a:rPr>
              <a:t> the profit sacrifice test, </a:t>
            </a:r>
            <a:r>
              <a:rPr lang="fr-FR" dirty="0" err="1">
                <a:latin typeface="Arial" pitchFamily="34" charset="0"/>
                <a:cs typeface="Arial" pitchFamily="34" charset="0"/>
              </a:rPr>
              <a:t>it</a:t>
            </a:r>
            <a:r>
              <a:rPr lang="fr-FR" dirty="0">
                <a:latin typeface="Arial" pitchFamily="34" charset="0"/>
                <a:cs typeface="Arial" pitchFamily="34" charset="0"/>
              </a:rPr>
              <a:t> </a:t>
            </a:r>
            <a:r>
              <a:rPr lang="fr-FR" dirty="0" err="1">
                <a:solidFill>
                  <a:srgbClr val="FF0000"/>
                </a:solidFill>
                <a:latin typeface="Arial" pitchFamily="34" charset="0"/>
                <a:cs typeface="Arial" pitchFamily="34" charset="0"/>
              </a:rPr>
              <a:t>would</a:t>
            </a:r>
            <a:r>
              <a:rPr lang="fr-FR" dirty="0">
                <a:solidFill>
                  <a:srgbClr val="FF0000"/>
                </a:solidFill>
                <a:latin typeface="Arial" pitchFamily="34" charset="0"/>
                <a:cs typeface="Arial" pitchFamily="34" charset="0"/>
              </a:rPr>
              <a:t> </a:t>
            </a:r>
            <a:r>
              <a:rPr lang="fr-FR" dirty="0" err="1" smtClean="0">
                <a:solidFill>
                  <a:srgbClr val="FF0000"/>
                </a:solidFill>
                <a:latin typeface="Arial" pitchFamily="34" charset="0"/>
                <a:cs typeface="Arial" pitchFamily="34" charset="0"/>
              </a:rPr>
              <a:t>prohibit</a:t>
            </a:r>
            <a:r>
              <a:rPr lang="fr-FR" dirty="0">
                <a:solidFill>
                  <a:srgbClr val="FF0000"/>
                </a:solidFill>
                <a:latin typeface="Arial" pitchFamily="34" charset="0"/>
                <a:cs typeface="Arial" pitchFamily="34" charset="0"/>
              </a:rPr>
              <a:t> </a:t>
            </a:r>
            <a:r>
              <a:rPr lang="fr-FR" altLang="zh-CN" dirty="0" smtClean="0">
                <a:solidFill>
                  <a:srgbClr val="FF0000"/>
                </a:solidFill>
                <a:latin typeface="Arial" pitchFamily="34" charset="0"/>
                <a:ea typeface="宋体" charset="-122"/>
                <a:cs typeface="Arial" pitchFamily="34" charset="0"/>
              </a:rPr>
              <a:t>a </a:t>
            </a:r>
            <a:r>
              <a:rPr lang="fr-FR" altLang="zh-CN" dirty="0" err="1">
                <a:solidFill>
                  <a:srgbClr val="FF0000"/>
                </a:solidFill>
                <a:latin typeface="Arial" pitchFamily="34" charset="0"/>
                <a:ea typeface="宋体" charset="-122"/>
                <a:cs typeface="Arial" pitchFamily="34" charset="0"/>
              </a:rPr>
              <a:t>firm</a:t>
            </a:r>
            <a:r>
              <a:rPr lang="fr-FR" altLang="zh-CN" dirty="0">
                <a:solidFill>
                  <a:srgbClr val="FF0000"/>
                </a:solidFill>
                <a:latin typeface="Arial" pitchFamily="34" charset="0"/>
                <a:ea typeface="宋体" charset="-122"/>
                <a:cs typeface="Arial" pitchFamily="34" charset="0"/>
              </a:rPr>
              <a:t> </a:t>
            </a:r>
            <a:r>
              <a:rPr lang="fr-FR" altLang="zh-CN" dirty="0" err="1">
                <a:solidFill>
                  <a:srgbClr val="FF0000"/>
                </a:solidFill>
                <a:latin typeface="Arial" pitchFamily="34" charset="0"/>
                <a:ea typeface="宋体" charset="-122"/>
                <a:cs typeface="Arial" pitchFamily="34" charset="0"/>
              </a:rPr>
              <a:t>from</a:t>
            </a:r>
            <a:r>
              <a:rPr lang="fr-FR" altLang="zh-CN" dirty="0">
                <a:solidFill>
                  <a:srgbClr val="FF0000"/>
                </a:solidFill>
                <a:latin typeface="Arial" pitchFamily="34" charset="0"/>
                <a:ea typeface="宋体" charset="-122"/>
                <a:cs typeface="Arial" pitchFamily="34" charset="0"/>
              </a:rPr>
              <a:t> </a:t>
            </a:r>
            <a:r>
              <a:rPr lang="fr-FR" altLang="zh-CN" dirty="0" err="1">
                <a:solidFill>
                  <a:srgbClr val="FF0000"/>
                </a:solidFill>
                <a:latin typeface="Arial" pitchFamily="34" charset="0"/>
                <a:ea typeface="宋体" charset="-122"/>
                <a:cs typeface="Arial" pitchFamily="34" charset="0"/>
              </a:rPr>
              <a:t>investing</a:t>
            </a:r>
            <a:r>
              <a:rPr lang="fr-FR" altLang="zh-CN" dirty="0">
                <a:solidFill>
                  <a:srgbClr val="FF0000"/>
                </a:solidFill>
                <a:latin typeface="Arial" pitchFamily="34" charset="0"/>
                <a:ea typeface="宋体" charset="-122"/>
                <a:cs typeface="Arial" pitchFamily="34" charset="0"/>
              </a:rPr>
              <a:t> in </a:t>
            </a:r>
            <a:r>
              <a:rPr lang="fr-FR" altLang="zh-CN" dirty="0" err="1">
                <a:solidFill>
                  <a:srgbClr val="FF0000"/>
                </a:solidFill>
                <a:latin typeface="Arial" pitchFamily="34" charset="0"/>
                <a:ea typeface="宋体" charset="-122"/>
                <a:cs typeface="Arial" pitchFamily="34" charset="0"/>
              </a:rPr>
              <a:t>research</a:t>
            </a:r>
            <a:r>
              <a:rPr lang="fr-FR" altLang="zh-CN" dirty="0">
                <a:solidFill>
                  <a:srgbClr val="FF0000"/>
                </a:solidFill>
                <a:latin typeface="Arial" pitchFamily="34" charset="0"/>
                <a:ea typeface="宋体" charset="-122"/>
                <a:cs typeface="Arial" pitchFamily="34" charset="0"/>
              </a:rPr>
              <a:t> and </a:t>
            </a:r>
            <a:r>
              <a:rPr lang="fr-FR" altLang="zh-CN" dirty="0" err="1">
                <a:solidFill>
                  <a:srgbClr val="FF0000"/>
                </a:solidFill>
                <a:latin typeface="Arial" pitchFamily="34" charset="0"/>
                <a:ea typeface="宋体" charset="-122"/>
                <a:cs typeface="Arial" pitchFamily="34" charset="0"/>
              </a:rPr>
              <a:t>development</a:t>
            </a:r>
            <a:r>
              <a:rPr lang="fr-FR" altLang="zh-CN" dirty="0">
                <a:solidFill>
                  <a:srgbClr val="FF0000"/>
                </a:solidFill>
                <a:latin typeface="Arial" pitchFamily="34" charset="0"/>
                <a:ea typeface="宋体" charset="-122"/>
                <a:cs typeface="Arial" pitchFamily="34" charset="0"/>
              </a:rPr>
              <a:t> to </a:t>
            </a:r>
            <a:r>
              <a:rPr lang="fr-FR" altLang="zh-CN" dirty="0" err="1">
                <a:solidFill>
                  <a:srgbClr val="FF0000"/>
                </a:solidFill>
                <a:latin typeface="Arial" pitchFamily="34" charset="0"/>
                <a:ea typeface="宋体" charset="-122"/>
                <a:cs typeface="Arial" pitchFamily="34" charset="0"/>
              </a:rPr>
              <a:t>develop</a:t>
            </a:r>
            <a:r>
              <a:rPr lang="fr-FR" altLang="zh-CN" dirty="0">
                <a:solidFill>
                  <a:srgbClr val="FF0000"/>
                </a:solidFill>
                <a:latin typeface="Arial" pitchFamily="34" charset="0"/>
                <a:ea typeface="宋体" charset="-122"/>
                <a:cs typeface="Arial" pitchFamily="34" charset="0"/>
              </a:rPr>
              <a:t> a </a:t>
            </a:r>
            <a:r>
              <a:rPr lang="fr-FR" altLang="zh-CN" dirty="0" err="1">
                <a:solidFill>
                  <a:srgbClr val="FF0000"/>
                </a:solidFill>
                <a:latin typeface="Arial" pitchFamily="34" charset="0"/>
                <a:ea typeface="宋体" charset="-122"/>
                <a:cs typeface="Arial" pitchFamily="34" charset="0"/>
              </a:rPr>
              <a:t>drug</a:t>
            </a:r>
            <a:r>
              <a:rPr lang="fr-FR" altLang="zh-CN" dirty="0">
                <a:solidFill>
                  <a:srgbClr val="FF0000"/>
                </a:solidFill>
                <a:latin typeface="Arial" pitchFamily="34" charset="0"/>
                <a:ea typeface="宋体" charset="-122"/>
                <a:cs typeface="Arial" pitchFamily="34" charset="0"/>
              </a:rPr>
              <a:t> </a:t>
            </a:r>
            <a:r>
              <a:rPr lang="fr-FR" altLang="zh-CN" dirty="0" err="1">
                <a:solidFill>
                  <a:srgbClr val="FF0000"/>
                </a:solidFill>
                <a:latin typeface="Arial" pitchFamily="34" charset="0"/>
                <a:ea typeface="宋体" charset="-122"/>
                <a:cs typeface="Arial" pitchFamily="34" charset="0"/>
              </a:rPr>
              <a:t>that</a:t>
            </a:r>
            <a:r>
              <a:rPr lang="fr-FR" altLang="zh-CN" dirty="0">
                <a:solidFill>
                  <a:srgbClr val="FF0000"/>
                </a:solidFill>
                <a:latin typeface="Arial" pitchFamily="34" charset="0"/>
                <a:ea typeface="宋体" charset="-122"/>
                <a:cs typeface="Arial" pitchFamily="34" charset="0"/>
              </a:rPr>
              <a:t> </a:t>
            </a:r>
            <a:r>
              <a:rPr lang="fr-FR" altLang="zh-CN" dirty="0" err="1">
                <a:solidFill>
                  <a:srgbClr val="FF0000"/>
                </a:solidFill>
                <a:latin typeface="Arial" pitchFamily="34" charset="0"/>
                <a:ea typeface="宋体" charset="-122"/>
                <a:cs typeface="Arial" pitchFamily="34" charset="0"/>
              </a:rPr>
              <a:t>will</a:t>
            </a:r>
            <a:r>
              <a:rPr lang="fr-FR" altLang="zh-CN" dirty="0">
                <a:solidFill>
                  <a:srgbClr val="FF0000"/>
                </a:solidFill>
                <a:latin typeface="Arial" pitchFamily="34" charset="0"/>
                <a:ea typeface="宋体" charset="-122"/>
                <a:cs typeface="Arial" pitchFamily="34" charset="0"/>
              </a:rPr>
              <a:t> </a:t>
            </a:r>
            <a:r>
              <a:rPr lang="fr-FR" altLang="zh-CN" dirty="0" err="1">
                <a:solidFill>
                  <a:srgbClr val="FF0000"/>
                </a:solidFill>
                <a:latin typeface="Arial" pitchFamily="34" charset="0"/>
                <a:ea typeface="宋体" charset="-122"/>
                <a:cs typeface="Arial" pitchFamily="34" charset="0"/>
              </a:rPr>
              <a:t>be</a:t>
            </a:r>
            <a:r>
              <a:rPr lang="fr-FR" altLang="zh-CN" dirty="0">
                <a:solidFill>
                  <a:srgbClr val="FF0000"/>
                </a:solidFill>
                <a:latin typeface="Arial" pitchFamily="34" charset="0"/>
                <a:ea typeface="宋体" charset="-122"/>
                <a:cs typeface="Arial" pitchFamily="34" charset="0"/>
              </a:rPr>
              <a:t> </a:t>
            </a:r>
            <a:r>
              <a:rPr lang="fr-FR" altLang="zh-CN" dirty="0" smtClean="0">
                <a:solidFill>
                  <a:srgbClr val="FF0000"/>
                </a:solidFill>
                <a:latin typeface="Arial" pitchFamily="34" charset="0"/>
                <a:ea typeface="宋体" charset="-122"/>
                <a:cs typeface="Arial" pitchFamily="34" charset="0"/>
              </a:rPr>
              <a:t> profitable </a:t>
            </a:r>
            <a:r>
              <a:rPr lang="fr-FR" altLang="zh-CN" dirty="0" err="1">
                <a:solidFill>
                  <a:srgbClr val="FF0000"/>
                </a:solidFill>
                <a:latin typeface="Arial" pitchFamily="34" charset="0"/>
                <a:ea typeface="宋体" charset="-122"/>
                <a:cs typeface="Arial" pitchFamily="34" charset="0"/>
              </a:rPr>
              <a:t>only</a:t>
            </a:r>
            <a:r>
              <a:rPr lang="fr-FR" altLang="zh-CN" dirty="0">
                <a:solidFill>
                  <a:srgbClr val="FF0000"/>
                </a:solidFill>
                <a:latin typeface="Arial" pitchFamily="34" charset="0"/>
                <a:ea typeface="宋体" charset="-122"/>
                <a:cs typeface="Arial" pitchFamily="34" charset="0"/>
              </a:rPr>
              <a:t> if </a:t>
            </a:r>
            <a:r>
              <a:rPr lang="fr-FR" altLang="zh-CN" dirty="0" err="1">
                <a:solidFill>
                  <a:srgbClr val="FF0000"/>
                </a:solidFill>
                <a:latin typeface="Arial" pitchFamily="34" charset="0"/>
                <a:ea typeface="宋体" charset="-122"/>
                <a:cs typeface="Arial" pitchFamily="34" charset="0"/>
              </a:rPr>
              <a:t>it</a:t>
            </a:r>
            <a:r>
              <a:rPr lang="fr-FR" altLang="zh-CN" dirty="0">
                <a:solidFill>
                  <a:srgbClr val="FF0000"/>
                </a:solidFill>
                <a:latin typeface="Arial" pitchFamily="34" charset="0"/>
                <a:ea typeface="宋体" charset="-122"/>
                <a:cs typeface="Arial" pitchFamily="34" charset="0"/>
              </a:rPr>
              <a:t> </a:t>
            </a:r>
            <a:r>
              <a:rPr lang="fr-FR" altLang="zh-CN" dirty="0" err="1">
                <a:solidFill>
                  <a:srgbClr val="FF0000"/>
                </a:solidFill>
                <a:latin typeface="Arial" pitchFamily="34" charset="0"/>
                <a:ea typeface="宋体" charset="-122"/>
                <a:cs typeface="Arial" pitchFamily="34" charset="0"/>
              </a:rPr>
              <a:t>is</a:t>
            </a:r>
            <a:r>
              <a:rPr lang="fr-FR" altLang="zh-CN" dirty="0">
                <a:solidFill>
                  <a:srgbClr val="FF0000"/>
                </a:solidFill>
                <a:latin typeface="Arial" pitchFamily="34" charset="0"/>
                <a:ea typeface="宋体" charset="-122"/>
                <a:cs typeface="Arial" pitchFamily="34" charset="0"/>
              </a:rPr>
              <a:t> </a:t>
            </a:r>
            <a:r>
              <a:rPr lang="fr-FR" altLang="zh-CN" dirty="0" err="1">
                <a:solidFill>
                  <a:srgbClr val="FF0000"/>
                </a:solidFill>
                <a:latin typeface="Arial" pitchFamily="34" charset="0"/>
                <a:ea typeface="宋体" charset="-122"/>
                <a:cs typeface="Arial" pitchFamily="34" charset="0"/>
              </a:rPr>
              <a:t>so</a:t>
            </a:r>
            <a:r>
              <a:rPr lang="fr-FR" altLang="zh-CN" dirty="0">
                <a:solidFill>
                  <a:srgbClr val="FF0000"/>
                </a:solidFill>
                <a:latin typeface="Arial" pitchFamily="34" charset="0"/>
                <a:ea typeface="宋体" charset="-122"/>
                <a:cs typeface="Arial" pitchFamily="34" charset="0"/>
              </a:rPr>
              <a:t> effective </a:t>
            </a:r>
            <a:r>
              <a:rPr lang="fr-FR" altLang="zh-CN" dirty="0" err="1">
                <a:solidFill>
                  <a:srgbClr val="FF0000"/>
                </a:solidFill>
                <a:latin typeface="Arial" pitchFamily="34" charset="0"/>
                <a:ea typeface="宋体" charset="-122"/>
                <a:cs typeface="Arial" pitchFamily="34" charset="0"/>
              </a:rPr>
              <a:t>that</a:t>
            </a:r>
            <a:r>
              <a:rPr lang="fr-FR" altLang="zh-CN" dirty="0">
                <a:solidFill>
                  <a:srgbClr val="FF0000"/>
                </a:solidFill>
                <a:latin typeface="Arial" pitchFamily="34" charset="0"/>
                <a:ea typeface="宋体" charset="-122"/>
                <a:cs typeface="Arial" pitchFamily="34" charset="0"/>
              </a:rPr>
              <a:t> </a:t>
            </a:r>
            <a:r>
              <a:rPr lang="fr-FR" altLang="zh-CN" dirty="0" err="1">
                <a:solidFill>
                  <a:srgbClr val="FF0000"/>
                </a:solidFill>
                <a:latin typeface="Arial" pitchFamily="34" charset="0"/>
                <a:ea typeface="宋体" charset="-122"/>
                <a:cs typeface="Arial" pitchFamily="34" charset="0"/>
              </a:rPr>
              <a:t>it</a:t>
            </a:r>
            <a:r>
              <a:rPr lang="fr-FR" altLang="zh-CN" dirty="0">
                <a:solidFill>
                  <a:srgbClr val="FF0000"/>
                </a:solidFill>
                <a:latin typeface="Arial" pitchFamily="34" charset="0"/>
                <a:ea typeface="宋体" charset="-122"/>
                <a:cs typeface="Arial" pitchFamily="34" charset="0"/>
              </a:rPr>
              <a:t> </a:t>
            </a:r>
            <a:r>
              <a:rPr lang="fr-FR" altLang="zh-CN" dirty="0" err="1">
                <a:solidFill>
                  <a:srgbClr val="FF0000"/>
                </a:solidFill>
                <a:latin typeface="Arial" pitchFamily="34" charset="0"/>
                <a:ea typeface="宋体" charset="-122"/>
                <a:cs typeface="Arial" pitchFamily="34" charset="0"/>
              </a:rPr>
              <a:t>excludes</a:t>
            </a:r>
            <a:r>
              <a:rPr lang="fr-FR" altLang="zh-CN" dirty="0">
                <a:solidFill>
                  <a:srgbClr val="FF0000"/>
                </a:solidFill>
                <a:latin typeface="Arial" pitchFamily="34" charset="0"/>
                <a:ea typeface="宋体" charset="-122"/>
                <a:cs typeface="Arial" pitchFamily="34" charset="0"/>
              </a:rPr>
              <a:t> </a:t>
            </a:r>
            <a:r>
              <a:rPr lang="fr-FR" altLang="zh-CN" dirty="0" err="1">
                <a:solidFill>
                  <a:srgbClr val="FF0000"/>
                </a:solidFill>
                <a:latin typeface="Arial" pitchFamily="34" charset="0"/>
                <a:ea typeface="宋体" charset="-122"/>
                <a:cs typeface="Arial" pitchFamily="34" charset="0"/>
              </a:rPr>
              <a:t>competitors</a:t>
            </a:r>
            <a:r>
              <a:rPr lang="fr-FR" altLang="zh-CN" dirty="0">
                <a:solidFill>
                  <a:srgbClr val="FF0000"/>
                </a:solidFill>
                <a:latin typeface="Arial" pitchFamily="34" charset="0"/>
                <a:ea typeface="宋体" charset="-122"/>
                <a:cs typeface="Arial" pitchFamily="34" charset="0"/>
              </a:rPr>
              <a:t> and </a:t>
            </a:r>
            <a:r>
              <a:rPr lang="fr-FR" altLang="zh-CN" dirty="0" err="1">
                <a:solidFill>
                  <a:srgbClr val="FF0000"/>
                </a:solidFill>
                <a:latin typeface="Arial" pitchFamily="34" charset="0"/>
                <a:ea typeface="宋体" charset="-122"/>
                <a:cs typeface="Arial" pitchFamily="34" charset="0"/>
              </a:rPr>
              <a:t>gives</a:t>
            </a:r>
            <a:r>
              <a:rPr lang="fr-FR" altLang="zh-CN" dirty="0">
                <a:solidFill>
                  <a:srgbClr val="FF0000"/>
                </a:solidFill>
                <a:latin typeface="Arial" pitchFamily="34" charset="0"/>
                <a:ea typeface="宋体" charset="-122"/>
                <a:cs typeface="Arial" pitchFamily="34" charset="0"/>
              </a:rPr>
              <a:t> the </a:t>
            </a:r>
            <a:r>
              <a:rPr lang="fr-FR" altLang="zh-CN" dirty="0" err="1">
                <a:solidFill>
                  <a:srgbClr val="FF0000"/>
                </a:solidFill>
                <a:latin typeface="Arial" pitchFamily="34" charset="0"/>
                <a:ea typeface="宋体" charset="-122"/>
                <a:cs typeface="Arial" pitchFamily="34" charset="0"/>
              </a:rPr>
              <a:t>firm</a:t>
            </a:r>
            <a:r>
              <a:rPr lang="fr-FR" altLang="zh-CN" dirty="0">
                <a:solidFill>
                  <a:srgbClr val="FF0000"/>
                </a:solidFill>
                <a:latin typeface="Arial" pitchFamily="34" charset="0"/>
                <a:ea typeface="宋体" charset="-122"/>
                <a:cs typeface="Arial" pitchFamily="34" charset="0"/>
              </a:rPr>
              <a:t> </a:t>
            </a:r>
            <a:r>
              <a:rPr lang="fr-FR" altLang="zh-CN" dirty="0" smtClean="0">
                <a:solidFill>
                  <a:srgbClr val="FF0000"/>
                </a:solidFill>
                <a:latin typeface="Arial" pitchFamily="34" charset="0"/>
                <a:ea typeface="宋体" charset="-122"/>
                <a:cs typeface="Arial" pitchFamily="34" charset="0"/>
              </a:rPr>
              <a:t> </a:t>
            </a:r>
            <a:r>
              <a:rPr lang="fr-FR" altLang="zh-CN" dirty="0" err="1" smtClean="0">
                <a:solidFill>
                  <a:srgbClr val="FF0000"/>
                </a:solidFill>
                <a:latin typeface="Arial" pitchFamily="34" charset="0"/>
                <a:ea typeface="宋体" charset="-122"/>
                <a:cs typeface="Arial" pitchFamily="34" charset="0"/>
              </a:rPr>
              <a:t>market</a:t>
            </a:r>
            <a:r>
              <a:rPr lang="fr-FR" altLang="zh-CN" dirty="0" smtClean="0">
                <a:solidFill>
                  <a:srgbClr val="FF0000"/>
                </a:solidFill>
                <a:latin typeface="Arial" pitchFamily="34" charset="0"/>
                <a:ea typeface="宋体" charset="-122"/>
                <a:cs typeface="Arial" pitchFamily="34" charset="0"/>
              </a:rPr>
              <a:t> </a:t>
            </a:r>
            <a:r>
              <a:rPr lang="fr-FR" altLang="zh-CN" dirty="0">
                <a:solidFill>
                  <a:srgbClr val="FF0000"/>
                </a:solidFill>
                <a:latin typeface="Arial" pitchFamily="34" charset="0"/>
                <a:ea typeface="宋体" charset="-122"/>
                <a:cs typeface="Arial" pitchFamily="34" charset="0"/>
              </a:rPr>
              <a:t>power</a:t>
            </a:r>
            <a:r>
              <a:rPr lang="fr-FR" altLang="zh-CN" dirty="0">
                <a:latin typeface="Arial" pitchFamily="34" charset="0"/>
                <a:ea typeface="宋体" charset="-122"/>
                <a:cs typeface="Arial" pitchFamily="34" charset="0"/>
              </a:rPr>
              <a:t>.</a:t>
            </a:r>
          </a:p>
          <a:p>
            <a:pPr algn="just"/>
            <a:endParaRPr lang="fr-FR" altLang="zh-CN" dirty="0">
              <a:latin typeface="Arial" pitchFamily="34" charset="0"/>
              <a:ea typeface="宋体" charset="-122"/>
              <a:cs typeface="Arial" pitchFamily="34" charset="0"/>
            </a:endParaRPr>
          </a:p>
          <a:p>
            <a:pPr algn="just"/>
            <a:r>
              <a:rPr lang="fr-FR" altLang="zh-CN" dirty="0" err="1">
                <a:latin typeface="Arial" pitchFamily="34" charset="0"/>
                <a:ea typeface="宋体" charset="-122"/>
                <a:cs typeface="Arial" pitchFamily="34" charset="0"/>
              </a:rPr>
              <a:t>Also</a:t>
            </a:r>
            <a:r>
              <a:rPr lang="fr-FR" altLang="zh-CN" dirty="0">
                <a:latin typeface="Arial" pitchFamily="34" charset="0"/>
                <a:ea typeface="宋体" charset="-122"/>
                <a:cs typeface="Arial" pitchFamily="34" charset="0"/>
              </a:rPr>
              <a:t>, </a:t>
            </a:r>
            <a:r>
              <a:rPr lang="fr-FR" altLang="zh-CN" dirty="0" err="1">
                <a:latin typeface="Arial" pitchFamily="34" charset="0"/>
                <a:ea typeface="宋体" charset="-122"/>
                <a:cs typeface="Arial" pitchFamily="34" charset="0"/>
              </a:rPr>
              <a:t>like</a:t>
            </a:r>
            <a:r>
              <a:rPr lang="fr-FR" altLang="zh-CN" dirty="0">
                <a:latin typeface="Arial" pitchFamily="34" charset="0"/>
                <a:ea typeface="宋体" charset="-122"/>
                <a:cs typeface="Arial" pitchFamily="34" charset="0"/>
              </a:rPr>
              <a:t> the profit sacrifice test, the no </a:t>
            </a:r>
            <a:r>
              <a:rPr lang="fr-FR" altLang="zh-CN" dirty="0" err="1">
                <a:latin typeface="Arial" pitchFamily="34" charset="0"/>
                <a:ea typeface="宋体" charset="-122"/>
                <a:cs typeface="Arial" pitchFamily="34" charset="0"/>
              </a:rPr>
              <a:t>economic</a:t>
            </a:r>
            <a:r>
              <a:rPr lang="fr-FR" altLang="zh-CN" dirty="0">
                <a:latin typeface="Arial" pitchFamily="34" charset="0"/>
                <a:ea typeface="宋体" charset="-122"/>
                <a:cs typeface="Arial" pitchFamily="34" charset="0"/>
              </a:rPr>
              <a:t> </a:t>
            </a:r>
            <a:r>
              <a:rPr lang="fr-FR" altLang="zh-CN" dirty="0" err="1">
                <a:latin typeface="Arial" pitchFamily="34" charset="0"/>
                <a:ea typeface="宋体" charset="-122"/>
                <a:cs typeface="Arial" pitchFamily="34" charset="0"/>
              </a:rPr>
              <a:t>sense</a:t>
            </a:r>
            <a:r>
              <a:rPr lang="fr-FR" altLang="zh-CN" dirty="0">
                <a:latin typeface="Arial" pitchFamily="34" charset="0"/>
                <a:ea typeface="宋体" charset="-122"/>
                <a:cs typeface="Arial" pitchFamily="34" charset="0"/>
              </a:rPr>
              <a:t> test </a:t>
            </a:r>
            <a:r>
              <a:rPr lang="fr-FR" altLang="zh-CN" dirty="0" err="1">
                <a:solidFill>
                  <a:srgbClr val="FF0000"/>
                </a:solidFill>
                <a:latin typeface="Arial" pitchFamily="34" charset="0"/>
                <a:ea typeface="宋体" charset="-122"/>
                <a:cs typeface="Arial" pitchFamily="34" charset="0"/>
              </a:rPr>
              <a:t>prohibits</a:t>
            </a:r>
            <a:r>
              <a:rPr lang="fr-FR" altLang="zh-CN" dirty="0">
                <a:solidFill>
                  <a:srgbClr val="FF0000"/>
                </a:solidFill>
                <a:latin typeface="Arial" pitchFamily="34" charset="0"/>
                <a:ea typeface="宋体" charset="-122"/>
                <a:cs typeface="Arial" pitchFamily="34" charset="0"/>
              </a:rPr>
              <a:t> </a:t>
            </a:r>
            <a:r>
              <a:rPr lang="fr-FR" altLang="zh-CN" dirty="0" err="1">
                <a:solidFill>
                  <a:srgbClr val="FF0000"/>
                </a:solidFill>
                <a:latin typeface="Arial" pitchFamily="34" charset="0"/>
                <a:ea typeface="宋体" charset="-122"/>
                <a:cs typeface="Arial" pitchFamily="34" charset="0"/>
              </a:rPr>
              <a:t>conducts</a:t>
            </a:r>
            <a:r>
              <a:rPr lang="fr-FR" altLang="zh-CN" dirty="0">
                <a:solidFill>
                  <a:srgbClr val="FF0000"/>
                </a:solidFill>
                <a:latin typeface="Arial" pitchFamily="34" charset="0"/>
                <a:ea typeface="宋体" charset="-122"/>
                <a:cs typeface="Arial" pitchFamily="34" charset="0"/>
              </a:rPr>
              <a:t> </a:t>
            </a:r>
            <a:r>
              <a:rPr lang="fr-FR" altLang="zh-CN" dirty="0" err="1">
                <a:solidFill>
                  <a:srgbClr val="FF0000"/>
                </a:solidFill>
                <a:latin typeface="Arial" pitchFamily="34" charset="0"/>
                <a:ea typeface="宋体" charset="-122"/>
                <a:cs typeface="Arial" pitchFamily="34" charset="0"/>
              </a:rPr>
              <a:t>which</a:t>
            </a:r>
            <a:r>
              <a:rPr lang="fr-FR" altLang="zh-CN" dirty="0">
                <a:solidFill>
                  <a:srgbClr val="FF0000"/>
                </a:solidFill>
                <a:latin typeface="Arial" pitchFamily="34" charset="0"/>
                <a:ea typeface="宋体" charset="-122"/>
                <a:cs typeface="Arial" pitchFamily="34" charset="0"/>
              </a:rPr>
              <a:t> </a:t>
            </a:r>
            <a:r>
              <a:rPr lang="fr-FR" altLang="zh-CN" dirty="0" smtClean="0">
                <a:solidFill>
                  <a:srgbClr val="FF0000"/>
                </a:solidFill>
                <a:latin typeface="Arial" pitchFamily="34" charset="0"/>
                <a:ea typeface="宋体" charset="-122"/>
                <a:cs typeface="Arial" pitchFamily="34" charset="0"/>
              </a:rPr>
              <a:t> </a:t>
            </a:r>
            <a:r>
              <a:rPr lang="fr-FR" altLang="zh-CN" dirty="0" err="1" smtClean="0">
                <a:solidFill>
                  <a:srgbClr val="FF0000"/>
                </a:solidFill>
                <a:latin typeface="Arial" pitchFamily="34" charset="0"/>
                <a:ea typeface="宋体" charset="-122"/>
                <a:cs typeface="Arial" pitchFamily="34" charset="0"/>
              </a:rPr>
              <a:t>reduce</a:t>
            </a:r>
            <a:r>
              <a:rPr lang="fr-FR" altLang="zh-CN" dirty="0" smtClean="0">
                <a:solidFill>
                  <a:srgbClr val="FF0000"/>
                </a:solidFill>
                <a:latin typeface="Arial" pitchFamily="34" charset="0"/>
                <a:ea typeface="宋体" charset="-122"/>
                <a:cs typeface="Arial" pitchFamily="34" charset="0"/>
              </a:rPr>
              <a:t> </a:t>
            </a:r>
            <a:r>
              <a:rPr lang="fr-FR" altLang="zh-CN" dirty="0" err="1">
                <a:solidFill>
                  <a:srgbClr val="FF0000"/>
                </a:solidFill>
                <a:latin typeface="Arial" pitchFamily="34" charset="0"/>
                <a:ea typeface="宋体" charset="-122"/>
                <a:cs typeface="Arial" pitchFamily="34" charset="0"/>
              </a:rPr>
              <a:t>competition</a:t>
            </a:r>
            <a:r>
              <a:rPr lang="fr-FR" altLang="zh-CN" dirty="0">
                <a:solidFill>
                  <a:srgbClr val="FF0000"/>
                </a:solidFill>
                <a:latin typeface="Arial" pitchFamily="34" charset="0"/>
                <a:ea typeface="宋体" charset="-122"/>
                <a:cs typeface="Arial" pitchFamily="34" charset="0"/>
              </a:rPr>
              <a:t> and </a:t>
            </a:r>
            <a:r>
              <a:rPr lang="fr-FR" altLang="zh-CN" dirty="0" err="1">
                <a:solidFill>
                  <a:srgbClr val="FF0000"/>
                </a:solidFill>
                <a:latin typeface="Arial" pitchFamily="34" charset="0"/>
                <a:ea typeface="宋体" charset="-122"/>
                <a:cs typeface="Arial" pitchFamily="34" charset="0"/>
              </a:rPr>
              <a:t>increase</a:t>
            </a:r>
            <a:r>
              <a:rPr lang="fr-FR" altLang="zh-CN" dirty="0">
                <a:solidFill>
                  <a:srgbClr val="FF0000"/>
                </a:solidFill>
                <a:latin typeface="Arial" pitchFamily="34" charset="0"/>
                <a:ea typeface="宋体" charset="-122"/>
                <a:cs typeface="Arial" pitchFamily="34" charset="0"/>
              </a:rPr>
              <a:t> </a:t>
            </a:r>
            <a:r>
              <a:rPr lang="fr-FR" altLang="zh-CN" dirty="0" err="1">
                <a:solidFill>
                  <a:srgbClr val="FF0000"/>
                </a:solidFill>
                <a:latin typeface="Arial" pitchFamily="34" charset="0"/>
                <a:ea typeface="宋体" charset="-122"/>
                <a:cs typeface="Arial" pitchFamily="34" charset="0"/>
              </a:rPr>
              <a:t>efficiency</a:t>
            </a:r>
            <a:r>
              <a:rPr lang="fr-FR" altLang="zh-CN" dirty="0">
                <a:solidFill>
                  <a:srgbClr val="FF0000"/>
                </a:solidFill>
                <a:latin typeface="Arial" pitchFamily="34" charset="0"/>
                <a:ea typeface="宋体" charset="-122"/>
                <a:cs typeface="Arial" pitchFamily="34" charset="0"/>
              </a:rPr>
              <a:t>.</a:t>
            </a:r>
            <a:endParaRPr lang="fr-FR" dirty="0">
              <a:solidFill>
                <a:srgbClr val="FF0000"/>
              </a:solidFill>
              <a:latin typeface="Arial" pitchFamily="34" charset="0"/>
              <a:cs typeface="Arial" pitchFamily="34" charset="0"/>
            </a:endParaRPr>
          </a:p>
          <a:p>
            <a:pPr algn="just"/>
            <a:endParaRPr lang="fr-F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Number Placeholder 4"/>
          <p:cNvSpPr>
            <a:spLocks noGrp="1"/>
          </p:cNvSpPr>
          <p:nvPr>
            <p:ph type="sldNum" sz="quarter" idx="12"/>
          </p:nvPr>
        </p:nvSpPr>
        <p:spPr>
          <a:noFill/>
        </p:spPr>
        <p:txBody>
          <a:bodyPr/>
          <a:lstStyle/>
          <a:p>
            <a:fld id="{2196D2EB-7BFC-4C52-B172-373D7FF5C866}" type="slidenum">
              <a:rPr lang="fr-FR">
                <a:latin typeface="Arial" pitchFamily="34" charset="0"/>
              </a:rPr>
              <a:pPr/>
              <a:t>26</a:t>
            </a:fld>
            <a:endParaRPr lang="fr-FR">
              <a:latin typeface="Arial" pitchFamily="34" charset="0"/>
            </a:endParaRPr>
          </a:p>
        </p:txBody>
      </p:sp>
      <p:sp>
        <p:nvSpPr>
          <p:cNvPr id="83971" name="Rectangle 2"/>
          <p:cNvSpPr>
            <a:spLocks noGrp="1" noChangeArrowheads="1"/>
          </p:cNvSpPr>
          <p:nvPr>
            <p:ph type="title"/>
          </p:nvPr>
        </p:nvSpPr>
        <p:spPr>
          <a:xfrm>
            <a:off x="468313" y="115888"/>
            <a:ext cx="8229600" cy="1143000"/>
          </a:xfrm>
        </p:spPr>
        <p:txBody>
          <a:bodyPr>
            <a:normAutofit/>
          </a:bodyPr>
          <a:lstStyle/>
          <a:p>
            <a:pPr eaLnBrk="1" hangingPunct="1"/>
            <a:r>
              <a:rPr lang="fr-FR" sz="3200" b="1" dirty="0" smtClean="0">
                <a:solidFill>
                  <a:srgbClr val="C00000"/>
                </a:solidFill>
                <a:latin typeface="Arial" pitchFamily="34" charset="0"/>
                <a:cs typeface="Arial" pitchFamily="34" charset="0"/>
              </a:rPr>
              <a:t>The </a:t>
            </a:r>
            <a:r>
              <a:rPr lang="fr-FR" sz="3200" b="1" dirty="0" smtClean="0">
                <a:solidFill>
                  <a:srgbClr val="C00000"/>
                </a:solidFill>
                <a:latin typeface="Arial" pitchFamily="34" charset="0"/>
                <a:cs typeface="Arial" pitchFamily="34" charset="0"/>
              </a:rPr>
              <a:t>no </a:t>
            </a:r>
            <a:r>
              <a:rPr lang="fr-FR" sz="3200" b="1" dirty="0" err="1">
                <a:solidFill>
                  <a:srgbClr val="C00000"/>
                </a:solidFill>
                <a:latin typeface="Arial" pitchFamily="34" charset="0"/>
                <a:cs typeface="Arial" pitchFamily="34" charset="0"/>
              </a:rPr>
              <a:t>e</a:t>
            </a:r>
            <a:r>
              <a:rPr lang="fr-FR" sz="3200" b="1" dirty="0" err="1" smtClean="0">
                <a:solidFill>
                  <a:srgbClr val="C00000"/>
                </a:solidFill>
                <a:latin typeface="Arial" pitchFamily="34" charset="0"/>
                <a:cs typeface="Arial" pitchFamily="34" charset="0"/>
              </a:rPr>
              <a:t>conomic</a:t>
            </a:r>
            <a:r>
              <a:rPr lang="fr-FR" sz="3200" b="1" dirty="0" smtClean="0">
                <a:solidFill>
                  <a:srgbClr val="C00000"/>
                </a:solidFill>
                <a:latin typeface="Arial" pitchFamily="34" charset="0"/>
                <a:cs typeface="Arial" pitchFamily="34" charset="0"/>
              </a:rPr>
              <a:t> </a:t>
            </a:r>
            <a:r>
              <a:rPr lang="fr-FR" sz="3200" b="1" dirty="0" err="1">
                <a:solidFill>
                  <a:srgbClr val="C00000"/>
                </a:solidFill>
                <a:latin typeface="Arial" pitchFamily="34" charset="0"/>
                <a:cs typeface="Arial" pitchFamily="34" charset="0"/>
              </a:rPr>
              <a:t>s</a:t>
            </a:r>
            <a:r>
              <a:rPr lang="fr-FR" sz="3200" b="1" dirty="0" err="1" smtClean="0">
                <a:solidFill>
                  <a:srgbClr val="C00000"/>
                </a:solidFill>
                <a:latin typeface="Arial" pitchFamily="34" charset="0"/>
                <a:cs typeface="Arial" pitchFamily="34" charset="0"/>
              </a:rPr>
              <a:t>ense</a:t>
            </a:r>
            <a:r>
              <a:rPr lang="fr-FR" sz="3200" b="1" dirty="0" smtClean="0">
                <a:solidFill>
                  <a:srgbClr val="C00000"/>
                </a:solidFill>
                <a:latin typeface="Arial" pitchFamily="34" charset="0"/>
                <a:cs typeface="Arial" pitchFamily="34" charset="0"/>
              </a:rPr>
              <a:t> </a:t>
            </a:r>
            <a:r>
              <a:rPr lang="fr-FR" sz="3200" b="1" dirty="0">
                <a:solidFill>
                  <a:srgbClr val="C00000"/>
                </a:solidFill>
                <a:latin typeface="Arial" pitchFamily="34" charset="0"/>
                <a:cs typeface="Arial" pitchFamily="34" charset="0"/>
              </a:rPr>
              <a:t>t</a:t>
            </a:r>
            <a:r>
              <a:rPr lang="fr-FR" sz="3200" b="1" dirty="0" smtClean="0">
                <a:solidFill>
                  <a:srgbClr val="C00000"/>
                </a:solidFill>
                <a:latin typeface="Arial" pitchFamily="34" charset="0"/>
                <a:cs typeface="Arial" pitchFamily="34" charset="0"/>
              </a:rPr>
              <a:t>est </a:t>
            </a:r>
            <a:r>
              <a:rPr lang="fr-FR" sz="3200" b="1" dirty="0" smtClean="0">
                <a:solidFill>
                  <a:srgbClr val="C00000"/>
                </a:solidFill>
                <a:latin typeface="Arial" pitchFamily="34" charset="0"/>
                <a:cs typeface="Arial" pitchFamily="34" charset="0"/>
              </a:rPr>
              <a:t>in </a:t>
            </a:r>
            <a:r>
              <a:rPr lang="fr-FR" sz="3200" b="1" dirty="0" smtClean="0">
                <a:solidFill>
                  <a:srgbClr val="C00000"/>
                </a:solidFill>
                <a:latin typeface="Arial" pitchFamily="34" charset="0"/>
                <a:cs typeface="Arial" pitchFamily="34" charset="0"/>
              </a:rPr>
              <a:t>practice</a:t>
            </a:r>
            <a:endParaRPr lang="fr-FR" sz="3200" b="1" dirty="0" smtClean="0">
              <a:solidFill>
                <a:srgbClr val="C00000"/>
              </a:solidFill>
              <a:latin typeface="Arial" pitchFamily="34" charset="0"/>
              <a:cs typeface="Arial" pitchFamily="34" charset="0"/>
            </a:endParaRPr>
          </a:p>
        </p:txBody>
      </p:sp>
      <p:sp>
        <p:nvSpPr>
          <p:cNvPr id="83972" name="Text Box 3"/>
          <p:cNvSpPr txBox="1">
            <a:spLocks noChangeArrowheads="1"/>
          </p:cNvSpPr>
          <p:nvPr/>
        </p:nvSpPr>
        <p:spPr bwMode="auto">
          <a:xfrm>
            <a:off x="323850" y="1412875"/>
            <a:ext cx="8445500" cy="5693866"/>
          </a:xfrm>
          <a:prstGeom prst="rect">
            <a:avLst/>
          </a:prstGeom>
          <a:noFill/>
          <a:ln w="9525">
            <a:noFill/>
            <a:miter lim="800000"/>
            <a:headEnd/>
            <a:tailEnd/>
          </a:ln>
        </p:spPr>
        <p:txBody>
          <a:bodyPr>
            <a:spAutoFit/>
          </a:bodyPr>
          <a:lstStyle/>
          <a:p>
            <a:pPr marL="342900" indent="-342900" algn="just"/>
            <a:r>
              <a:rPr lang="fr-FR" dirty="0">
                <a:latin typeface="Arial" pitchFamily="34" charset="0"/>
                <a:cs typeface="Arial" pitchFamily="34" charset="0"/>
              </a:rPr>
              <a:t>« The US </a:t>
            </a:r>
            <a:r>
              <a:rPr lang="fr-FR" dirty="0" err="1">
                <a:latin typeface="Arial" pitchFamily="34" charset="0"/>
                <a:cs typeface="Arial" pitchFamily="34" charset="0"/>
              </a:rPr>
              <a:t>Supreme</a:t>
            </a:r>
            <a:r>
              <a:rPr lang="fr-FR" dirty="0">
                <a:latin typeface="Arial" pitchFamily="34" charset="0"/>
                <a:cs typeface="Arial" pitchFamily="34" charset="0"/>
              </a:rPr>
              <a:t> Court </a:t>
            </a:r>
            <a:r>
              <a:rPr lang="fr-FR" dirty="0" err="1">
                <a:latin typeface="Arial" pitchFamily="34" charset="0"/>
                <a:cs typeface="Arial" pitchFamily="34" charset="0"/>
              </a:rPr>
              <a:t>recently</a:t>
            </a:r>
            <a:r>
              <a:rPr lang="fr-FR" dirty="0">
                <a:latin typeface="Arial" pitchFamily="34" charset="0"/>
                <a:cs typeface="Arial" pitchFamily="34" charset="0"/>
              </a:rPr>
              <a:t> </a:t>
            </a:r>
            <a:r>
              <a:rPr lang="fr-FR" dirty="0" err="1">
                <a:latin typeface="Arial" pitchFamily="34" charset="0"/>
                <a:cs typeface="Arial" pitchFamily="34" charset="0"/>
              </a:rPr>
              <a:t>addressed</a:t>
            </a:r>
            <a:r>
              <a:rPr lang="fr-FR" dirty="0">
                <a:latin typeface="Arial" pitchFamily="34" charset="0"/>
                <a:cs typeface="Arial" pitchFamily="34" charset="0"/>
              </a:rPr>
              <a:t> the standard for </a:t>
            </a:r>
            <a:r>
              <a:rPr lang="fr-FR" dirty="0" err="1">
                <a:latin typeface="Arial" pitchFamily="34" charset="0"/>
                <a:cs typeface="Arial" pitchFamily="34" charset="0"/>
              </a:rPr>
              <a:t>determining</a:t>
            </a:r>
            <a:r>
              <a:rPr lang="fr-FR" dirty="0">
                <a:latin typeface="Arial" pitchFamily="34" charset="0"/>
                <a:cs typeface="Arial" pitchFamily="34" charset="0"/>
              </a:rPr>
              <a:t> </a:t>
            </a:r>
            <a:r>
              <a:rPr lang="fr-FR" dirty="0" err="1">
                <a:latin typeface="Arial" pitchFamily="34" charset="0"/>
                <a:cs typeface="Arial" pitchFamily="34" charset="0"/>
              </a:rPr>
              <a:t>when</a:t>
            </a:r>
            <a:endParaRPr lang="fr-FR" dirty="0">
              <a:latin typeface="Arial" pitchFamily="34" charset="0"/>
              <a:cs typeface="Arial" pitchFamily="34" charset="0"/>
            </a:endParaRPr>
          </a:p>
          <a:p>
            <a:pPr marL="342900" indent="-342900" algn="just"/>
            <a:r>
              <a:rPr lang="fr-FR" dirty="0">
                <a:latin typeface="Arial" pitchFamily="34" charset="0"/>
                <a:cs typeface="Arial" pitchFamily="34" charset="0"/>
              </a:rPr>
              <a:t>single-</a:t>
            </a:r>
            <a:r>
              <a:rPr lang="fr-FR" dirty="0" err="1">
                <a:latin typeface="Arial" pitchFamily="34" charset="0"/>
                <a:cs typeface="Arial" pitchFamily="34" charset="0"/>
              </a:rPr>
              <a:t>firm</a:t>
            </a:r>
            <a:r>
              <a:rPr lang="fr-FR" dirty="0">
                <a:latin typeface="Arial" pitchFamily="34" charset="0"/>
                <a:cs typeface="Arial" pitchFamily="34" charset="0"/>
              </a:rPr>
              <a:t> </a:t>
            </a:r>
            <a:r>
              <a:rPr lang="fr-FR" dirty="0" err="1">
                <a:latin typeface="Arial" pitchFamily="34" charset="0"/>
                <a:cs typeface="Arial" pitchFamily="34" charset="0"/>
              </a:rPr>
              <a:t>conduct</a:t>
            </a:r>
            <a:r>
              <a:rPr lang="fr-FR" dirty="0">
                <a:latin typeface="Arial" pitchFamily="34" charset="0"/>
                <a:cs typeface="Arial" pitchFamily="34" charset="0"/>
              </a:rPr>
              <a:t> </a:t>
            </a:r>
            <a:r>
              <a:rPr lang="fr-FR" dirty="0" err="1">
                <a:latin typeface="Arial" pitchFamily="34" charset="0"/>
                <a:cs typeface="Arial" pitchFamily="34" charset="0"/>
              </a:rPr>
              <a:t>is</a:t>
            </a:r>
            <a:r>
              <a:rPr lang="fr-FR" dirty="0">
                <a:latin typeface="Arial" pitchFamily="34" charset="0"/>
                <a:cs typeface="Arial" pitchFamily="34" charset="0"/>
              </a:rPr>
              <a:t> </a:t>
            </a:r>
            <a:r>
              <a:rPr lang="fr-FR" dirty="0" err="1">
                <a:latin typeface="Arial" pitchFamily="34" charset="0"/>
                <a:cs typeface="Arial" pitchFamily="34" charset="0"/>
              </a:rPr>
              <a:t>exclusionary</a:t>
            </a:r>
            <a:r>
              <a:rPr lang="fr-FR" dirty="0">
                <a:latin typeface="Arial" pitchFamily="34" charset="0"/>
                <a:cs typeface="Arial" pitchFamily="34" charset="0"/>
              </a:rPr>
              <a:t> </a:t>
            </a:r>
            <a:r>
              <a:rPr lang="fr-FR" dirty="0">
                <a:solidFill>
                  <a:srgbClr val="FF0000"/>
                </a:solidFill>
                <a:latin typeface="Arial" pitchFamily="34" charset="0"/>
                <a:cs typeface="Arial" pitchFamily="34" charset="0"/>
              </a:rPr>
              <a:t>in the </a:t>
            </a:r>
            <a:r>
              <a:rPr lang="fr-FR" dirty="0" err="1">
                <a:solidFill>
                  <a:srgbClr val="FF0000"/>
                </a:solidFill>
                <a:latin typeface="Arial" pitchFamily="34" charset="0"/>
                <a:cs typeface="Arial" pitchFamily="34" charset="0"/>
              </a:rPr>
              <a:t>Trinko</a:t>
            </a:r>
            <a:r>
              <a:rPr lang="fr-FR" dirty="0">
                <a:solidFill>
                  <a:srgbClr val="FF0000"/>
                </a:solidFill>
                <a:latin typeface="Arial" pitchFamily="34" charset="0"/>
                <a:cs typeface="Arial" pitchFamily="34" charset="0"/>
              </a:rPr>
              <a:t> case(1</a:t>
            </a:r>
            <a:r>
              <a:rPr lang="fr-FR" dirty="0">
                <a:latin typeface="Arial" pitchFamily="34" charset="0"/>
                <a:cs typeface="Arial" pitchFamily="34" charset="0"/>
              </a:rPr>
              <a:t>). </a:t>
            </a:r>
          </a:p>
          <a:p>
            <a:pPr marL="342900" indent="-342900" algn="just"/>
            <a:endParaRPr lang="fr-FR" dirty="0">
              <a:latin typeface="Arial" pitchFamily="34" charset="0"/>
              <a:cs typeface="Arial" pitchFamily="34" charset="0"/>
            </a:endParaRPr>
          </a:p>
          <a:p>
            <a:pPr marL="342900" indent="-342900" algn="just"/>
            <a:r>
              <a:rPr lang="fr-FR" dirty="0">
                <a:latin typeface="Arial" pitchFamily="34" charset="0"/>
                <a:cs typeface="Arial" pitchFamily="34" charset="0"/>
              </a:rPr>
              <a:t>In </a:t>
            </a:r>
            <a:r>
              <a:rPr lang="fr-FR" dirty="0" err="1">
                <a:latin typeface="Arial" pitchFamily="34" charset="0"/>
                <a:cs typeface="Arial" pitchFamily="34" charset="0"/>
              </a:rPr>
              <a:t>that</a:t>
            </a:r>
            <a:r>
              <a:rPr lang="fr-FR" dirty="0">
                <a:latin typeface="Arial" pitchFamily="34" charset="0"/>
                <a:cs typeface="Arial" pitchFamily="34" charset="0"/>
              </a:rPr>
              <a:t> case the </a:t>
            </a:r>
            <a:r>
              <a:rPr lang="fr-FR" dirty="0" err="1">
                <a:solidFill>
                  <a:srgbClr val="FF0000"/>
                </a:solidFill>
                <a:latin typeface="Arial" pitchFamily="34" charset="0"/>
                <a:cs typeface="Arial" pitchFamily="34" charset="0"/>
              </a:rPr>
              <a:t>DoJ</a:t>
            </a:r>
            <a:r>
              <a:rPr lang="fr-FR" dirty="0">
                <a:solidFill>
                  <a:srgbClr val="FF0000"/>
                </a:solidFill>
                <a:latin typeface="Arial" pitchFamily="34" charset="0"/>
                <a:cs typeface="Arial" pitchFamily="34" charset="0"/>
              </a:rPr>
              <a:t> and the FTC </a:t>
            </a:r>
            <a:r>
              <a:rPr lang="fr-FR" dirty="0" err="1">
                <a:solidFill>
                  <a:srgbClr val="FF0000"/>
                </a:solidFill>
                <a:latin typeface="Arial" pitchFamily="34" charset="0"/>
                <a:cs typeface="Arial" pitchFamily="34" charset="0"/>
              </a:rPr>
              <a:t>advocated</a:t>
            </a:r>
            <a:r>
              <a:rPr lang="fr-FR" dirty="0">
                <a:solidFill>
                  <a:srgbClr val="FF0000"/>
                </a:solidFill>
                <a:latin typeface="Arial" pitchFamily="34" charset="0"/>
                <a:cs typeface="Arial" pitchFamily="34" charset="0"/>
              </a:rPr>
              <a:t> a standard </a:t>
            </a:r>
            <a:r>
              <a:rPr lang="fr-FR" dirty="0" err="1">
                <a:solidFill>
                  <a:srgbClr val="FF0000"/>
                </a:solidFill>
                <a:latin typeface="Arial" pitchFamily="34" charset="0"/>
                <a:cs typeface="Arial" pitchFamily="34" charset="0"/>
              </a:rPr>
              <a:t>under</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which</a:t>
            </a:r>
            <a:r>
              <a:rPr lang="fr-FR" dirty="0">
                <a:solidFill>
                  <a:srgbClr val="FF0000"/>
                </a:solidFill>
                <a:latin typeface="Arial" pitchFamily="34" charset="0"/>
                <a:cs typeface="Arial" pitchFamily="34" charset="0"/>
              </a:rPr>
              <a:t> a </a:t>
            </a:r>
            <a:r>
              <a:rPr lang="fr-FR" dirty="0" err="1">
                <a:solidFill>
                  <a:srgbClr val="FF0000"/>
                </a:solidFill>
                <a:latin typeface="Arial" pitchFamily="34" charset="0"/>
                <a:cs typeface="Arial" pitchFamily="34" charset="0"/>
              </a:rPr>
              <a:t>refusal</a:t>
            </a:r>
            <a:r>
              <a:rPr lang="fr-FR" dirty="0">
                <a:solidFill>
                  <a:srgbClr val="FF0000"/>
                </a:solidFill>
                <a:latin typeface="Arial" pitchFamily="34" charset="0"/>
                <a:cs typeface="Arial" pitchFamily="34" charset="0"/>
              </a:rPr>
              <a:t> to </a:t>
            </a:r>
          </a:p>
          <a:p>
            <a:pPr marL="342900" indent="-342900" algn="just"/>
            <a:r>
              <a:rPr lang="fr-FR" dirty="0" err="1">
                <a:solidFill>
                  <a:srgbClr val="FF0000"/>
                </a:solidFill>
                <a:latin typeface="Arial" pitchFamily="34" charset="0"/>
                <a:cs typeface="Arial" pitchFamily="34" charset="0"/>
              </a:rPr>
              <a:t>assist</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rivals</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cannot</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be</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exclusionary</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unless</a:t>
            </a:r>
            <a:r>
              <a:rPr lang="fr-FR" dirty="0">
                <a:solidFill>
                  <a:srgbClr val="FF0000"/>
                </a:solidFill>
                <a:latin typeface="Arial" pitchFamily="34" charset="0"/>
                <a:cs typeface="Arial" pitchFamily="34" charset="0"/>
              </a:rPr>
              <a:t> the </a:t>
            </a:r>
            <a:r>
              <a:rPr lang="fr-FR" dirty="0" err="1">
                <a:solidFill>
                  <a:srgbClr val="FF0000"/>
                </a:solidFill>
                <a:latin typeface="Arial" pitchFamily="34" charset="0"/>
                <a:cs typeface="Arial" pitchFamily="34" charset="0"/>
              </a:rPr>
              <a:t>conduct</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makes</a:t>
            </a:r>
            <a:r>
              <a:rPr lang="fr-FR" dirty="0">
                <a:solidFill>
                  <a:srgbClr val="FF0000"/>
                </a:solidFill>
                <a:latin typeface="Arial" pitchFamily="34" charset="0"/>
                <a:cs typeface="Arial" pitchFamily="34" charset="0"/>
              </a:rPr>
              <a:t> no </a:t>
            </a:r>
            <a:r>
              <a:rPr lang="fr-FR" dirty="0" err="1" smtClean="0">
                <a:solidFill>
                  <a:srgbClr val="FF0000"/>
                </a:solidFill>
                <a:latin typeface="Arial" pitchFamily="34" charset="0"/>
                <a:cs typeface="Arial" pitchFamily="34" charset="0"/>
              </a:rPr>
              <a:t>economic</a:t>
            </a:r>
            <a:endParaRPr lang="fr-FR" dirty="0">
              <a:solidFill>
                <a:srgbClr val="FF0000"/>
              </a:solidFill>
              <a:latin typeface="Arial" pitchFamily="34" charset="0"/>
              <a:cs typeface="Arial" pitchFamily="34" charset="0"/>
            </a:endParaRPr>
          </a:p>
          <a:p>
            <a:pPr marL="342900" indent="-342900" algn="just"/>
            <a:r>
              <a:rPr lang="fr-FR" dirty="0" err="1" smtClean="0">
                <a:solidFill>
                  <a:srgbClr val="FF0000"/>
                </a:solidFill>
                <a:latin typeface="Arial" pitchFamily="34" charset="0"/>
                <a:cs typeface="Arial" pitchFamily="34" charset="0"/>
              </a:rPr>
              <a:t>sense</a:t>
            </a:r>
            <a:r>
              <a:rPr lang="fr-FR" dirty="0" smtClean="0">
                <a:solidFill>
                  <a:srgbClr val="FF0000"/>
                </a:solidFill>
                <a:latin typeface="Arial" pitchFamily="34" charset="0"/>
                <a:cs typeface="Arial" pitchFamily="34" charset="0"/>
              </a:rPr>
              <a:t> </a:t>
            </a:r>
            <a:r>
              <a:rPr lang="fr-FR" dirty="0">
                <a:solidFill>
                  <a:srgbClr val="FF0000"/>
                </a:solidFill>
                <a:latin typeface="Arial" pitchFamily="34" charset="0"/>
                <a:cs typeface="Arial" pitchFamily="34" charset="0"/>
              </a:rPr>
              <a:t> </a:t>
            </a:r>
            <a:r>
              <a:rPr lang="fr-FR" dirty="0" smtClean="0">
                <a:solidFill>
                  <a:srgbClr val="FF0000"/>
                </a:solidFill>
                <a:latin typeface="Arial" pitchFamily="34" charset="0"/>
                <a:cs typeface="Arial" pitchFamily="34" charset="0"/>
              </a:rPr>
              <a:t>but </a:t>
            </a:r>
            <a:r>
              <a:rPr lang="fr-FR" dirty="0">
                <a:solidFill>
                  <a:srgbClr val="FF0000"/>
                </a:solidFill>
                <a:latin typeface="Arial" pitchFamily="34" charset="0"/>
                <a:cs typeface="Arial" pitchFamily="34" charset="0"/>
              </a:rPr>
              <a:t>for </a:t>
            </a:r>
            <a:r>
              <a:rPr lang="fr-FR" dirty="0" err="1">
                <a:solidFill>
                  <a:srgbClr val="FF0000"/>
                </a:solidFill>
                <a:latin typeface="Arial" pitchFamily="34" charset="0"/>
                <a:cs typeface="Arial" pitchFamily="34" charset="0"/>
              </a:rPr>
              <a:t>its</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tendency</a:t>
            </a:r>
            <a:r>
              <a:rPr lang="fr-FR" dirty="0">
                <a:solidFill>
                  <a:srgbClr val="FF0000"/>
                </a:solidFill>
                <a:latin typeface="Arial" pitchFamily="34" charset="0"/>
                <a:cs typeface="Arial" pitchFamily="34" charset="0"/>
              </a:rPr>
              <a:t> to </a:t>
            </a:r>
            <a:r>
              <a:rPr lang="fr-FR" dirty="0" err="1">
                <a:solidFill>
                  <a:srgbClr val="FF0000"/>
                </a:solidFill>
                <a:latin typeface="Arial" pitchFamily="34" charset="0"/>
                <a:cs typeface="Arial" pitchFamily="34" charset="0"/>
              </a:rPr>
              <a:t>reduce</a:t>
            </a:r>
            <a:r>
              <a:rPr lang="fr-FR" dirty="0">
                <a:solidFill>
                  <a:srgbClr val="FF0000"/>
                </a:solidFill>
                <a:latin typeface="Arial" pitchFamily="34" charset="0"/>
                <a:cs typeface="Arial" pitchFamily="34" charset="0"/>
              </a:rPr>
              <a:t> or </a:t>
            </a:r>
            <a:r>
              <a:rPr lang="fr-FR" dirty="0" err="1">
                <a:solidFill>
                  <a:srgbClr val="FF0000"/>
                </a:solidFill>
                <a:latin typeface="Arial" pitchFamily="34" charset="0"/>
                <a:cs typeface="Arial" pitchFamily="34" charset="0"/>
              </a:rPr>
              <a:t>eliminate</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competition</a:t>
            </a:r>
            <a:r>
              <a:rPr lang="fr-FR" dirty="0">
                <a:solidFill>
                  <a:srgbClr val="FF0000"/>
                </a:solidFill>
                <a:latin typeface="Arial" pitchFamily="34" charset="0"/>
                <a:cs typeface="Arial" pitchFamily="34" charset="0"/>
              </a:rPr>
              <a:t> (the no </a:t>
            </a:r>
            <a:r>
              <a:rPr lang="fr-FR" dirty="0" err="1" smtClean="0">
                <a:solidFill>
                  <a:srgbClr val="FF0000"/>
                </a:solidFill>
                <a:latin typeface="Arial" pitchFamily="34" charset="0"/>
                <a:cs typeface="Arial" pitchFamily="34" charset="0"/>
              </a:rPr>
              <a:t>economic</a:t>
            </a:r>
            <a:endParaRPr lang="fr-FR" dirty="0">
              <a:solidFill>
                <a:srgbClr val="FF0000"/>
              </a:solidFill>
              <a:latin typeface="Arial" pitchFamily="34" charset="0"/>
              <a:cs typeface="Arial" pitchFamily="34" charset="0"/>
            </a:endParaRPr>
          </a:p>
          <a:p>
            <a:pPr marL="342900" indent="-342900" algn="just"/>
            <a:r>
              <a:rPr lang="fr-FR" dirty="0" err="1" smtClean="0">
                <a:solidFill>
                  <a:srgbClr val="FF0000"/>
                </a:solidFill>
                <a:latin typeface="Arial" pitchFamily="34" charset="0"/>
                <a:cs typeface="Arial" pitchFamily="34" charset="0"/>
              </a:rPr>
              <a:t>sense</a:t>
            </a:r>
            <a:r>
              <a:rPr lang="fr-FR" dirty="0" smtClean="0">
                <a:solidFill>
                  <a:srgbClr val="FF0000"/>
                </a:solidFill>
                <a:latin typeface="Arial" pitchFamily="34" charset="0"/>
                <a:cs typeface="Arial" pitchFamily="34" charset="0"/>
              </a:rPr>
              <a:t> </a:t>
            </a:r>
            <a:r>
              <a:rPr lang="fr-FR" dirty="0">
                <a:solidFill>
                  <a:srgbClr val="FF0000"/>
                </a:solidFill>
                <a:latin typeface="Arial" pitchFamily="34" charset="0"/>
                <a:cs typeface="Arial" pitchFamily="34" charset="0"/>
              </a:rPr>
              <a:t>test</a:t>
            </a:r>
            <a:r>
              <a:rPr lang="fr-FR" dirty="0">
                <a:latin typeface="Arial" pitchFamily="34" charset="0"/>
                <a:cs typeface="Arial" pitchFamily="34" charset="0"/>
              </a:rPr>
              <a:t>).</a:t>
            </a:r>
          </a:p>
          <a:p>
            <a:pPr marL="342900" indent="-342900" algn="just"/>
            <a:endParaRPr lang="fr-FR" dirty="0">
              <a:latin typeface="Arial" pitchFamily="34" charset="0"/>
              <a:cs typeface="Arial" pitchFamily="34" charset="0"/>
            </a:endParaRPr>
          </a:p>
          <a:p>
            <a:pPr marL="342900" indent="-342900" algn="just"/>
            <a:r>
              <a:rPr lang="fr-FR" dirty="0" err="1">
                <a:latin typeface="Arial" pitchFamily="34" charset="0"/>
                <a:cs typeface="Arial" pitchFamily="34" charset="0"/>
              </a:rPr>
              <a:t>Although</a:t>
            </a:r>
            <a:r>
              <a:rPr lang="fr-FR" dirty="0">
                <a:latin typeface="Arial" pitchFamily="34" charset="0"/>
                <a:cs typeface="Arial" pitchFamily="34" charset="0"/>
              </a:rPr>
              <a:t> the US </a:t>
            </a:r>
            <a:r>
              <a:rPr lang="fr-FR" dirty="0" err="1">
                <a:latin typeface="Arial" pitchFamily="34" charset="0"/>
                <a:cs typeface="Arial" pitchFamily="34" charset="0"/>
              </a:rPr>
              <a:t>Supreme</a:t>
            </a:r>
            <a:r>
              <a:rPr lang="fr-FR" dirty="0">
                <a:latin typeface="Arial" pitchFamily="34" charset="0"/>
                <a:cs typeface="Arial" pitchFamily="34" charset="0"/>
              </a:rPr>
              <a:t> court </a:t>
            </a:r>
            <a:r>
              <a:rPr lang="fr-FR" dirty="0" err="1">
                <a:latin typeface="Arial" pitchFamily="34" charset="0"/>
                <a:cs typeface="Arial" pitchFamily="34" charset="0"/>
              </a:rPr>
              <a:t>did</a:t>
            </a:r>
            <a:r>
              <a:rPr lang="fr-FR" dirty="0">
                <a:latin typeface="Arial" pitchFamily="34" charset="0"/>
                <a:cs typeface="Arial" pitchFamily="34" charset="0"/>
              </a:rPr>
              <a:t> not </a:t>
            </a:r>
            <a:r>
              <a:rPr lang="fr-FR" dirty="0" err="1">
                <a:latin typeface="Arial" pitchFamily="34" charset="0"/>
                <a:cs typeface="Arial" pitchFamily="34" charset="0"/>
              </a:rPr>
              <a:t>explicitly</a:t>
            </a:r>
            <a:r>
              <a:rPr lang="fr-FR" dirty="0">
                <a:latin typeface="Arial" pitchFamily="34" charset="0"/>
                <a:cs typeface="Arial" pitchFamily="34" charset="0"/>
              </a:rPr>
              <a:t> </a:t>
            </a:r>
            <a:r>
              <a:rPr lang="fr-FR" dirty="0" err="1">
                <a:latin typeface="Arial" pitchFamily="34" charset="0"/>
                <a:cs typeface="Arial" pitchFamily="34" charset="0"/>
              </a:rPr>
              <a:t>adopt</a:t>
            </a:r>
            <a:r>
              <a:rPr lang="fr-FR" dirty="0">
                <a:latin typeface="Arial" pitchFamily="34" charset="0"/>
                <a:cs typeface="Arial" pitchFamily="34" charset="0"/>
              </a:rPr>
              <a:t> </a:t>
            </a:r>
            <a:r>
              <a:rPr lang="fr-FR" dirty="0" err="1">
                <a:latin typeface="Arial" pitchFamily="34" charset="0"/>
                <a:cs typeface="Arial" pitchFamily="34" charset="0"/>
              </a:rPr>
              <a:t>this</a:t>
            </a:r>
            <a:r>
              <a:rPr lang="fr-FR" dirty="0">
                <a:latin typeface="Arial" pitchFamily="34" charset="0"/>
                <a:cs typeface="Arial" pitchFamily="34" charset="0"/>
              </a:rPr>
              <a:t> standard, the </a:t>
            </a:r>
            <a:r>
              <a:rPr lang="fr-FR" dirty="0" err="1">
                <a:solidFill>
                  <a:srgbClr val="FF0000"/>
                </a:solidFill>
                <a:latin typeface="Arial" pitchFamily="34" charset="0"/>
                <a:cs typeface="Arial" pitchFamily="34" charset="0"/>
              </a:rPr>
              <a:t>Court’s</a:t>
            </a:r>
            <a:r>
              <a:rPr lang="fr-FR" dirty="0">
                <a:solidFill>
                  <a:srgbClr val="FF0000"/>
                </a:solidFill>
                <a:latin typeface="Arial" pitchFamily="34" charset="0"/>
                <a:cs typeface="Arial" pitchFamily="34" charset="0"/>
              </a:rPr>
              <a:t> </a:t>
            </a:r>
          </a:p>
          <a:p>
            <a:pPr marL="342900" indent="-342900" algn="just"/>
            <a:r>
              <a:rPr lang="fr-FR" dirty="0" err="1">
                <a:solidFill>
                  <a:srgbClr val="FF0000"/>
                </a:solidFill>
                <a:latin typeface="Arial" pitchFamily="34" charset="0"/>
                <a:cs typeface="Arial" pitchFamily="34" charset="0"/>
              </a:rPr>
              <a:t>analysis</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was</a:t>
            </a:r>
            <a:r>
              <a:rPr lang="fr-FR" dirty="0">
                <a:solidFill>
                  <a:srgbClr val="FF0000"/>
                </a:solidFill>
                <a:latin typeface="Arial" pitchFamily="34" charset="0"/>
                <a:cs typeface="Arial" pitchFamily="34" charset="0"/>
              </a:rPr>
              <a:t> consistent </a:t>
            </a:r>
            <a:r>
              <a:rPr lang="fr-FR" dirty="0" err="1">
                <a:solidFill>
                  <a:srgbClr val="FF0000"/>
                </a:solidFill>
                <a:latin typeface="Arial" pitchFamily="34" charset="0"/>
                <a:cs typeface="Arial" pitchFamily="34" charset="0"/>
              </a:rPr>
              <a:t>with</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agencies’approach</a:t>
            </a:r>
            <a:r>
              <a:rPr lang="fr-FR" dirty="0">
                <a:latin typeface="Arial" pitchFamily="34" charset="0"/>
                <a:cs typeface="Arial" pitchFamily="34" charset="0"/>
              </a:rPr>
              <a:t> and </a:t>
            </a:r>
            <a:r>
              <a:rPr lang="fr-FR" dirty="0" err="1">
                <a:latin typeface="Arial" pitchFamily="34" charset="0"/>
                <a:cs typeface="Arial" pitchFamily="34" charset="0"/>
              </a:rPr>
              <a:t>provides</a:t>
            </a:r>
            <a:r>
              <a:rPr lang="fr-FR" dirty="0">
                <a:latin typeface="Arial" pitchFamily="34" charset="0"/>
                <a:cs typeface="Arial" pitchFamily="34" charset="0"/>
              </a:rPr>
              <a:t> important guidance </a:t>
            </a:r>
          </a:p>
          <a:p>
            <a:pPr marL="342900" indent="-342900" algn="just"/>
            <a:r>
              <a:rPr lang="fr-FR" dirty="0">
                <a:latin typeface="Arial" pitchFamily="34" charset="0"/>
                <a:cs typeface="Arial" pitchFamily="34" charset="0"/>
              </a:rPr>
              <a:t>on the </a:t>
            </a:r>
            <a:r>
              <a:rPr lang="fr-FR" dirty="0" err="1">
                <a:latin typeface="Arial" pitchFamily="34" charset="0"/>
                <a:cs typeface="Arial" pitchFamily="34" charset="0"/>
              </a:rPr>
              <a:t>fundamental</a:t>
            </a:r>
            <a:r>
              <a:rPr lang="fr-FR" dirty="0">
                <a:latin typeface="Arial" pitchFamily="34" charset="0"/>
                <a:cs typeface="Arial" pitchFamily="34" charset="0"/>
              </a:rPr>
              <a:t> </a:t>
            </a:r>
            <a:r>
              <a:rPr lang="fr-FR" dirty="0" err="1">
                <a:latin typeface="Arial" pitchFamily="34" charset="0"/>
                <a:cs typeface="Arial" pitchFamily="34" charset="0"/>
              </a:rPr>
              <a:t>principles</a:t>
            </a:r>
            <a:r>
              <a:rPr lang="fr-FR" dirty="0">
                <a:latin typeface="Arial" pitchFamily="34" charset="0"/>
                <a:cs typeface="Arial" pitchFamily="34" charset="0"/>
              </a:rPr>
              <a:t> of US </a:t>
            </a:r>
            <a:r>
              <a:rPr lang="fr-FR" dirty="0" err="1">
                <a:latin typeface="Arial" pitchFamily="34" charset="0"/>
                <a:cs typeface="Arial" pitchFamily="34" charset="0"/>
              </a:rPr>
              <a:t>monopolization</a:t>
            </a:r>
            <a:r>
              <a:rPr lang="fr-FR" dirty="0">
                <a:latin typeface="Arial" pitchFamily="34" charset="0"/>
                <a:cs typeface="Arial" pitchFamily="34" charset="0"/>
              </a:rPr>
              <a:t> </a:t>
            </a:r>
            <a:r>
              <a:rPr lang="fr-FR" dirty="0" err="1">
                <a:latin typeface="Arial" pitchFamily="34" charset="0"/>
                <a:cs typeface="Arial" pitchFamily="34" charset="0"/>
              </a:rPr>
              <a:t>law</a:t>
            </a:r>
            <a:r>
              <a:rPr lang="fr-FR" dirty="0">
                <a:latin typeface="Arial" pitchFamily="34" charset="0"/>
                <a:cs typeface="Arial" pitchFamily="34" charset="0"/>
              </a:rPr>
              <a:t> »(2).</a:t>
            </a:r>
          </a:p>
          <a:p>
            <a:pPr marL="342900" indent="-342900" algn="just"/>
            <a:endParaRPr lang="fr-FR" dirty="0">
              <a:latin typeface="Arial" pitchFamily="34" charset="0"/>
              <a:cs typeface="Arial" pitchFamily="34" charset="0"/>
            </a:endParaRPr>
          </a:p>
          <a:p>
            <a:pPr marL="342900" indent="-342900"/>
            <a:endParaRPr lang="fr-FR" b="1" dirty="0">
              <a:latin typeface="Times New Roman" pitchFamily="18" charset="0"/>
            </a:endParaRPr>
          </a:p>
          <a:p>
            <a:pPr marL="342900" indent="-342900"/>
            <a:r>
              <a:rPr lang="fr-FR" sz="1400" b="1" dirty="0">
                <a:latin typeface="Times New Roman" pitchFamily="18" charset="0"/>
              </a:rPr>
              <a:t>1)</a:t>
            </a:r>
            <a:r>
              <a:rPr lang="fr-FR" sz="1400" b="1" dirty="0" err="1">
                <a:latin typeface="Times New Roman" pitchFamily="18" charset="0"/>
              </a:rPr>
              <a:t>Verizon</a:t>
            </a:r>
            <a:r>
              <a:rPr lang="fr-FR" sz="1400" b="1" dirty="0">
                <a:latin typeface="Times New Roman" pitchFamily="18" charset="0"/>
              </a:rPr>
              <a:t> Communications </a:t>
            </a:r>
            <a:r>
              <a:rPr lang="fr-FR" sz="1400" b="1" dirty="0" err="1">
                <a:latin typeface="Times New Roman" pitchFamily="18" charset="0"/>
              </a:rPr>
              <a:t>Inc</a:t>
            </a:r>
            <a:r>
              <a:rPr lang="fr-FR" sz="1400" b="1" dirty="0">
                <a:latin typeface="Times New Roman" pitchFamily="18" charset="0"/>
              </a:rPr>
              <a:t> v. Law offices of Curtis V. </a:t>
            </a:r>
            <a:r>
              <a:rPr lang="fr-FR" sz="1400" b="1" dirty="0" err="1">
                <a:latin typeface="Times New Roman" pitchFamily="18" charset="0"/>
              </a:rPr>
              <a:t>Trinko</a:t>
            </a:r>
            <a:r>
              <a:rPr lang="fr-FR" sz="1400" b="1" dirty="0">
                <a:latin typeface="Times New Roman" pitchFamily="18" charset="0"/>
              </a:rPr>
              <a:t>, LLP, 540 US.398</a:t>
            </a:r>
          </a:p>
          <a:p>
            <a:pPr marL="342900" indent="-342900"/>
            <a:r>
              <a:rPr lang="fr-FR" sz="1400" b="1" dirty="0">
                <a:latin typeface="Times New Roman" pitchFamily="18" charset="0"/>
              </a:rPr>
              <a:t>(2004)</a:t>
            </a:r>
          </a:p>
          <a:p>
            <a:pPr marL="342900" indent="-342900"/>
            <a:endParaRPr lang="fr-FR" sz="1400" b="1" dirty="0">
              <a:latin typeface="Times New Roman" pitchFamily="18" charset="0"/>
            </a:endParaRPr>
          </a:p>
          <a:p>
            <a:pPr marL="342900" indent="-342900"/>
            <a:r>
              <a:rPr lang="fr-FR" sz="1400" b="1" dirty="0">
                <a:latin typeface="Times New Roman" pitchFamily="18" charset="0"/>
              </a:rPr>
              <a:t>2)R. Hewitt Pate « International trend of </a:t>
            </a:r>
            <a:r>
              <a:rPr lang="fr-FR" sz="1400" b="1" dirty="0" err="1">
                <a:latin typeface="Times New Roman" pitchFamily="18" charset="0"/>
              </a:rPr>
              <a:t>competition</a:t>
            </a:r>
            <a:r>
              <a:rPr lang="fr-FR" sz="1400" b="1" dirty="0">
                <a:latin typeface="Times New Roman" pitchFamily="18" charset="0"/>
              </a:rPr>
              <a:t> </a:t>
            </a:r>
            <a:r>
              <a:rPr lang="fr-FR" sz="1400" b="1" dirty="0" err="1">
                <a:latin typeface="Times New Roman" pitchFamily="18" charset="0"/>
              </a:rPr>
              <a:t>policy</a:t>
            </a:r>
            <a:r>
              <a:rPr lang="fr-FR" sz="1400" b="1" dirty="0">
                <a:latin typeface="Times New Roman" pitchFamily="18" charset="0"/>
              </a:rPr>
              <a:t>: </a:t>
            </a:r>
            <a:r>
              <a:rPr lang="fr-FR" sz="1400" b="1" dirty="0" err="1">
                <a:latin typeface="Times New Roman" pitchFamily="18" charset="0"/>
              </a:rPr>
              <a:t>enforcement</a:t>
            </a:r>
            <a:r>
              <a:rPr lang="fr-FR" sz="1400" b="1" dirty="0">
                <a:latin typeface="Times New Roman" pitchFamily="18" charset="0"/>
              </a:rPr>
              <a:t> trends  </a:t>
            </a:r>
            <a:r>
              <a:rPr lang="fr-FR" sz="1400" b="1" dirty="0" err="1">
                <a:latin typeface="Times New Roman" pitchFamily="18" charset="0"/>
              </a:rPr>
              <a:t>regarding</a:t>
            </a:r>
            <a:r>
              <a:rPr lang="fr-FR" sz="1400" b="1" dirty="0">
                <a:latin typeface="Times New Roman" pitchFamily="18" charset="0"/>
              </a:rPr>
              <a:t> cartels, single</a:t>
            </a:r>
          </a:p>
          <a:p>
            <a:pPr marL="342900" indent="-342900"/>
            <a:r>
              <a:rPr lang="fr-FR" sz="1400" b="1" dirty="0">
                <a:latin typeface="Times New Roman" pitchFamily="18" charset="0"/>
              </a:rPr>
              <a:t>dominance, single </a:t>
            </a:r>
            <a:r>
              <a:rPr lang="fr-FR" sz="1400" b="1" dirty="0" err="1">
                <a:latin typeface="Times New Roman" pitchFamily="18" charset="0"/>
              </a:rPr>
              <a:t>firm</a:t>
            </a:r>
            <a:r>
              <a:rPr lang="fr-FR" sz="1400" b="1" dirty="0">
                <a:latin typeface="Times New Roman" pitchFamily="18" charset="0"/>
              </a:rPr>
              <a:t> </a:t>
            </a:r>
            <a:r>
              <a:rPr lang="fr-FR" sz="1400" b="1" dirty="0" err="1">
                <a:latin typeface="Times New Roman" pitchFamily="18" charset="0"/>
              </a:rPr>
              <a:t>conduct</a:t>
            </a:r>
            <a:r>
              <a:rPr lang="fr-FR" sz="1400" b="1" dirty="0">
                <a:latin typeface="Times New Roman" pitchFamily="18" charset="0"/>
              </a:rPr>
              <a:t> and </a:t>
            </a:r>
            <a:r>
              <a:rPr lang="fr-FR" sz="1400" b="1" dirty="0" err="1">
                <a:latin typeface="Times New Roman" pitchFamily="18" charset="0"/>
              </a:rPr>
              <a:t>intellectual</a:t>
            </a:r>
            <a:r>
              <a:rPr lang="fr-FR" sz="1400" b="1" dirty="0">
                <a:latin typeface="Times New Roman" pitchFamily="18" charset="0"/>
              </a:rPr>
              <a:t> </a:t>
            </a:r>
            <a:r>
              <a:rPr lang="fr-FR" sz="1400" b="1" dirty="0" err="1">
                <a:latin typeface="Times New Roman" pitchFamily="18" charset="0"/>
              </a:rPr>
              <a:t>property</a:t>
            </a:r>
            <a:r>
              <a:rPr lang="fr-FR" sz="1400" b="1" dirty="0">
                <a:latin typeface="Times New Roman" pitchFamily="18" charset="0"/>
              </a:rPr>
              <a:t> </a:t>
            </a:r>
            <a:r>
              <a:rPr lang="fr-FR" sz="1400" b="1" dirty="0" err="1">
                <a:latin typeface="Times New Roman" pitchFamily="18" charset="0"/>
              </a:rPr>
              <a:t>rights</a:t>
            </a:r>
            <a:r>
              <a:rPr lang="fr-FR" sz="1400" b="1" dirty="0">
                <a:latin typeface="Times New Roman" pitchFamily="18" charset="0"/>
              </a:rPr>
              <a:t> »,Taiwan 2006 International </a:t>
            </a:r>
            <a:r>
              <a:rPr lang="fr-FR" sz="1400" b="1" dirty="0" err="1">
                <a:latin typeface="Times New Roman" pitchFamily="18" charset="0"/>
              </a:rPr>
              <a:t>Conference</a:t>
            </a:r>
            <a:r>
              <a:rPr lang="fr-FR" sz="1400" b="1" dirty="0">
                <a:latin typeface="Times New Roman" pitchFamily="18" charset="0"/>
              </a:rPr>
              <a:t> on </a:t>
            </a:r>
          </a:p>
          <a:p>
            <a:pPr marL="342900" indent="-342900"/>
            <a:r>
              <a:rPr lang="fr-FR" sz="1400" b="1" dirty="0" err="1">
                <a:latin typeface="Times New Roman" pitchFamily="18" charset="0"/>
              </a:rPr>
              <a:t>Competition</a:t>
            </a:r>
            <a:r>
              <a:rPr lang="fr-FR" sz="1400" b="1" dirty="0">
                <a:latin typeface="Times New Roman" pitchFamily="18" charset="0"/>
              </a:rPr>
              <a:t> </a:t>
            </a:r>
            <a:r>
              <a:rPr lang="fr-FR" sz="1400" b="1" dirty="0" err="1">
                <a:latin typeface="Times New Roman" pitchFamily="18" charset="0"/>
              </a:rPr>
              <a:t>Laws</a:t>
            </a:r>
            <a:r>
              <a:rPr lang="fr-FR" sz="1400" b="1" dirty="0">
                <a:latin typeface="Times New Roman" pitchFamily="18" charset="0"/>
              </a:rPr>
              <a:t>/</a:t>
            </a:r>
            <a:r>
              <a:rPr lang="fr-FR" sz="1400" b="1" dirty="0" err="1">
                <a:latin typeface="Times New Roman" pitchFamily="18" charset="0"/>
              </a:rPr>
              <a:t>Policies</a:t>
            </a:r>
            <a:r>
              <a:rPr lang="fr-FR" sz="1400" b="1" dirty="0">
                <a:latin typeface="Times New Roman" pitchFamily="18" charset="0"/>
              </a:rPr>
              <a:t>: The </a:t>
            </a:r>
            <a:r>
              <a:rPr lang="fr-FR" sz="1400" b="1" dirty="0" err="1">
                <a:latin typeface="Times New Roman" pitchFamily="18" charset="0"/>
              </a:rPr>
              <a:t>Role</a:t>
            </a:r>
            <a:r>
              <a:rPr lang="fr-FR" sz="1400" b="1" dirty="0">
                <a:latin typeface="Times New Roman" pitchFamily="18" charset="0"/>
              </a:rPr>
              <a:t> of </a:t>
            </a:r>
            <a:r>
              <a:rPr lang="fr-FR" sz="1400" b="1" dirty="0" err="1">
                <a:latin typeface="Times New Roman" pitchFamily="18" charset="0"/>
              </a:rPr>
              <a:t>Competition</a:t>
            </a:r>
            <a:r>
              <a:rPr lang="fr-FR" sz="1400" b="1" dirty="0">
                <a:latin typeface="Times New Roman" pitchFamily="18" charset="0"/>
              </a:rPr>
              <a:t> Law/Policy in the </a:t>
            </a:r>
            <a:r>
              <a:rPr lang="fr-FR" sz="1400" b="1" dirty="0" err="1">
                <a:latin typeface="Times New Roman" pitchFamily="18" charset="0"/>
              </a:rPr>
              <a:t>Socio-Economic</a:t>
            </a:r>
            <a:r>
              <a:rPr lang="fr-FR" sz="1400" b="1" dirty="0">
                <a:latin typeface="Times New Roman" pitchFamily="18" charset="0"/>
              </a:rPr>
              <a:t> </a:t>
            </a:r>
            <a:r>
              <a:rPr lang="fr-FR" sz="1400" b="1" dirty="0" err="1">
                <a:latin typeface="Times New Roman" pitchFamily="18" charset="0"/>
              </a:rPr>
              <a:t>Development</a:t>
            </a:r>
            <a:r>
              <a:rPr lang="fr-FR" sz="1400" b="1" dirty="0">
                <a:latin typeface="Times New Roman" pitchFamily="18" charset="0"/>
              </a:rPr>
              <a:t>, Taipei</a:t>
            </a:r>
          </a:p>
          <a:p>
            <a:pPr marL="342900" indent="-342900"/>
            <a:r>
              <a:rPr lang="fr-FR" sz="1400" b="1" dirty="0" err="1">
                <a:latin typeface="Times New Roman" pitchFamily="18" charset="0"/>
              </a:rPr>
              <a:t>June</a:t>
            </a:r>
            <a:r>
              <a:rPr lang="fr-FR" sz="1400" b="1" dirty="0">
                <a:latin typeface="Times New Roman" pitchFamily="18" charset="0"/>
              </a:rPr>
              <a:t> 20-21, 2006</a:t>
            </a:r>
          </a:p>
          <a:p>
            <a:pPr marL="342900" indent="-342900"/>
            <a:endParaRPr lang="fr-FR" sz="1400" b="1" dirty="0">
              <a:latin typeface="Times New Roman" pitchFamily="18" charset="0"/>
            </a:endParaRPr>
          </a:p>
          <a:p>
            <a:pPr marL="342900" indent="-342900"/>
            <a:endParaRPr lang="fr-FR" b="1" dirty="0">
              <a:latin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Number Placeholder 4"/>
          <p:cNvSpPr>
            <a:spLocks noGrp="1"/>
          </p:cNvSpPr>
          <p:nvPr>
            <p:ph type="sldNum" sz="quarter" idx="12"/>
          </p:nvPr>
        </p:nvSpPr>
        <p:spPr>
          <a:noFill/>
        </p:spPr>
        <p:txBody>
          <a:bodyPr/>
          <a:lstStyle/>
          <a:p>
            <a:fld id="{554542FF-8133-4BCD-B0DA-3859CC73BB3F}" type="slidenum">
              <a:rPr lang="fr-FR">
                <a:latin typeface="Arial" pitchFamily="34" charset="0"/>
              </a:rPr>
              <a:pPr/>
              <a:t>27</a:t>
            </a:fld>
            <a:endParaRPr lang="fr-FR">
              <a:latin typeface="Arial" pitchFamily="34" charset="0"/>
            </a:endParaRPr>
          </a:p>
        </p:txBody>
      </p:sp>
      <p:sp>
        <p:nvSpPr>
          <p:cNvPr id="84995" name="Rectangle 2"/>
          <p:cNvSpPr>
            <a:spLocks noGrp="1" noChangeArrowheads="1"/>
          </p:cNvSpPr>
          <p:nvPr>
            <p:ph type="title"/>
          </p:nvPr>
        </p:nvSpPr>
        <p:spPr>
          <a:xfrm>
            <a:off x="395288" y="0"/>
            <a:ext cx="8229600" cy="1143000"/>
          </a:xfrm>
        </p:spPr>
        <p:txBody>
          <a:bodyPr>
            <a:normAutofit fontScale="90000"/>
          </a:bodyPr>
          <a:lstStyle/>
          <a:p>
            <a:pPr eaLnBrk="1" hangingPunct="1"/>
            <a:r>
              <a:rPr lang="fr-FR" sz="3600" b="1" dirty="0" smtClean="0">
                <a:solidFill>
                  <a:srgbClr val="C00000"/>
                </a:solidFill>
                <a:latin typeface="Arial" pitchFamily="34" charset="0"/>
                <a:cs typeface="Arial" pitchFamily="34" charset="0"/>
              </a:rPr>
              <a:t>Relevant </a:t>
            </a:r>
            <a:r>
              <a:rPr lang="fr-FR" sz="3600" b="1" dirty="0" smtClean="0">
                <a:solidFill>
                  <a:srgbClr val="C00000"/>
                </a:solidFill>
                <a:latin typeface="Arial" pitchFamily="34" charset="0"/>
                <a:cs typeface="Arial" pitchFamily="34" charset="0"/>
              </a:rPr>
              <a:t>tests </a:t>
            </a:r>
            <a:r>
              <a:rPr lang="fr-FR" sz="3600" b="1" dirty="0" smtClean="0">
                <a:solidFill>
                  <a:srgbClr val="C00000"/>
                </a:solidFill>
                <a:latin typeface="Arial" pitchFamily="34" charset="0"/>
                <a:cs typeface="Arial" pitchFamily="34" charset="0"/>
              </a:rPr>
              <a:t>for </a:t>
            </a:r>
            <a:r>
              <a:rPr lang="fr-FR" sz="3600" b="1" dirty="0" err="1" smtClean="0">
                <a:solidFill>
                  <a:srgbClr val="C00000"/>
                </a:solidFill>
                <a:latin typeface="Arial" pitchFamily="34" charset="0"/>
                <a:cs typeface="Arial" pitchFamily="34" charset="0"/>
              </a:rPr>
              <a:t>exclusionary</a:t>
            </a:r>
            <a:r>
              <a:rPr lang="fr-FR" sz="3600" b="1" dirty="0" smtClean="0">
                <a:solidFill>
                  <a:srgbClr val="C00000"/>
                </a:solidFill>
                <a:latin typeface="Arial" pitchFamily="34" charset="0"/>
                <a:cs typeface="Arial" pitchFamily="34" charset="0"/>
              </a:rPr>
              <a:t> practices</a:t>
            </a:r>
            <a:r>
              <a:rPr lang="fr-FR" sz="3600" b="1" dirty="0" smtClean="0">
                <a:solidFill>
                  <a:srgbClr val="C00000"/>
                </a:solidFill>
                <a:latin typeface="Arial" pitchFamily="34" charset="0"/>
                <a:cs typeface="Arial" pitchFamily="34" charset="0"/>
              </a:rPr>
              <a:t>:</a:t>
            </a:r>
            <a:r>
              <a:rPr lang="fr-FR" sz="3600" b="1" dirty="0" smtClean="0">
                <a:solidFill>
                  <a:srgbClr val="C00000"/>
                </a:solidFill>
                <a:latin typeface="Arial" pitchFamily="34" charset="0"/>
                <a:cs typeface="Arial" pitchFamily="34" charset="0"/>
              </a:rPr>
              <a:t/>
            </a:r>
            <a:br>
              <a:rPr lang="fr-FR" sz="3600" b="1" dirty="0" smtClean="0">
                <a:solidFill>
                  <a:srgbClr val="C00000"/>
                </a:solidFill>
                <a:latin typeface="Arial" pitchFamily="34" charset="0"/>
                <a:cs typeface="Arial" pitchFamily="34" charset="0"/>
              </a:rPr>
            </a:br>
            <a:r>
              <a:rPr lang="fr-FR" sz="3600" b="1" dirty="0" smtClean="0">
                <a:solidFill>
                  <a:srgbClr val="C00000"/>
                </a:solidFill>
                <a:latin typeface="Arial" pitchFamily="34" charset="0"/>
                <a:cs typeface="Arial" pitchFamily="34" charset="0"/>
              </a:rPr>
              <a:t>the </a:t>
            </a:r>
            <a:r>
              <a:rPr lang="fr-FR" sz="3600" b="1" dirty="0" err="1">
                <a:solidFill>
                  <a:srgbClr val="C00000"/>
                </a:solidFill>
                <a:latin typeface="Arial" pitchFamily="34" charset="0"/>
                <a:cs typeface="Arial" pitchFamily="34" charset="0"/>
              </a:rPr>
              <a:t>e</a:t>
            </a:r>
            <a:r>
              <a:rPr lang="fr-FR" sz="3600" b="1" dirty="0" err="1" smtClean="0">
                <a:solidFill>
                  <a:srgbClr val="C00000"/>
                </a:solidFill>
                <a:latin typeface="Arial" pitchFamily="34" charset="0"/>
                <a:cs typeface="Arial" pitchFamily="34" charset="0"/>
              </a:rPr>
              <a:t>qually</a:t>
            </a:r>
            <a:r>
              <a:rPr lang="fr-FR" sz="3600" b="1" dirty="0" smtClean="0">
                <a:solidFill>
                  <a:srgbClr val="C00000"/>
                </a:solidFill>
                <a:latin typeface="Arial" pitchFamily="34" charset="0"/>
                <a:cs typeface="Arial" pitchFamily="34" charset="0"/>
              </a:rPr>
              <a:t> </a:t>
            </a:r>
            <a:r>
              <a:rPr lang="fr-FR" sz="3600" b="1" dirty="0">
                <a:solidFill>
                  <a:srgbClr val="C00000"/>
                </a:solidFill>
                <a:latin typeface="Arial" pitchFamily="34" charset="0"/>
                <a:cs typeface="Arial" pitchFamily="34" charset="0"/>
              </a:rPr>
              <a:t>e</a:t>
            </a:r>
            <a:r>
              <a:rPr lang="fr-FR" sz="3600" b="1" dirty="0" smtClean="0">
                <a:solidFill>
                  <a:srgbClr val="C00000"/>
                </a:solidFill>
                <a:latin typeface="Arial" pitchFamily="34" charset="0"/>
                <a:cs typeface="Arial" pitchFamily="34" charset="0"/>
              </a:rPr>
              <a:t>fficient </a:t>
            </a:r>
            <a:r>
              <a:rPr lang="fr-FR" sz="3600" b="1" dirty="0" err="1">
                <a:solidFill>
                  <a:srgbClr val="C00000"/>
                </a:solidFill>
                <a:latin typeface="Arial" pitchFamily="34" charset="0"/>
                <a:cs typeface="Arial" pitchFamily="34" charset="0"/>
              </a:rPr>
              <a:t>f</a:t>
            </a:r>
            <a:r>
              <a:rPr lang="fr-FR" sz="3600" b="1" dirty="0" err="1" smtClean="0">
                <a:solidFill>
                  <a:srgbClr val="C00000"/>
                </a:solidFill>
                <a:latin typeface="Arial" pitchFamily="34" charset="0"/>
                <a:cs typeface="Arial" pitchFamily="34" charset="0"/>
              </a:rPr>
              <a:t>irm</a:t>
            </a:r>
            <a:r>
              <a:rPr lang="fr-FR" sz="3600" b="1" dirty="0" smtClean="0">
                <a:solidFill>
                  <a:srgbClr val="C00000"/>
                </a:solidFill>
                <a:latin typeface="Arial" pitchFamily="34" charset="0"/>
                <a:cs typeface="Arial" pitchFamily="34" charset="0"/>
              </a:rPr>
              <a:t> </a:t>
            </a:r>
            <a:r>
              <a:rPr lang="fr-FR" sz="3600" b="1" dirty="0">
                <a:solidFill>
                  <a:srgbClr val="C00000"/>
                </a:solidFill>
                <a:latin typeface="Arial" pitchFamily="34" charset="0"/>
                <a:cs typeface="Arial" pitchFamily="34" charset="0"/>
              </a:rPr>
              <a:t>t</a:t>
            </a:r>
            <a:r>
              <a:rPr lang="fr-FR" sz="3600" b="1" dirty="0" smtClean="0">
                <a:solidFill>
                  <a:srgbClr val="C00000"/>
                </a:solidFill>
                <a:latin typeface="Arial" pitchFamily="34" charset="0"/>
                <a:cs typeface="Arial" pitchFamily="34" charset="0"/>
              </a:rPr>
              <a:t>est</a:t>
            </a:r>
            <a:endParaRPr lang="fr-FR" sz="3600" b="1" dirty="0" smtClean="0">
              <a:solidFill>
                <a:srgbClr val="C00000"/>
              </a:solidFill>
              <a:latin typeface="Arial" pitchFamily="34" charset="0"/>
              <a:cs typeface="Arial" pitchFamily="34" charset="0"/>
            </a:endParaRPr>
          </a:p>
        </p:txBody>
      </p:sp>
      <p:sp>
        <p:nvSpPr>
          <p:cNvPr id="84996" name="Text Box 3"/>
          <p:cNvSpPr txBox="1">
            <a:spLocks noChangeArrowheads="1"/>
          </p:cNvSpPr>
          <p:nvPr/>
        </p:nvSpPr>
        <p:spPr bwMode="auto">
          <a:xfrm>
            <a:off x="179388" y="1628775"/>
            <a:ext cx="8804275" cy="3970318"/>
          </a:xfrm>
          <a:prstGeom prst="rect">
            <a:avLst/>
          </a:prstGeom>
          <a:noFill/>
          <a:ln w="9525">
            <a:noFill/>
            <a:miter lim="800000"/>
            <a:headEnd/>
            <a:tailEnd/>
          </a:ln>
        </p:spPr>
        <p:txBody>
          <a:bodyPr>
            <a:spAutoFit/>
          </a:bodyPr>
          <a:lstStyle/>
          <a:p>
            <a:pPr algn="just"/>
            <a:r>
              <a:rPr lang="en-GB" altLang="zh-CN" dirty="0">
                <a:latin typeface="Arial" pitchFamily="34" charset="0"/>
                <a:ea typeface="宋体" charset="-122"/>
                <a:cs typeface="Arial" pitchFamily="34" charset="0"/>
              </a:rPr>
              <a:t>The equally efficient firm (“EEF”) test aims to identify dominant firm conduct that harms competition by asking whether the conduct would be likely to exclude rivals that are at least as efficient as the dominant firm. </a:t>
            </a:r>
          </a:p>
          <a:p>
            <a:pPr algn="just"/>
            <a:endParaRPr lang="en-GB" altLang="zh-CN" dirty="0">
              <a:latin typeface="Arial" pitchFamily="34" charset="0"/>
              <a:ea typeface="宋体" charset="-122"/>
              <a:cs typeface="Arial" pitchFamily="34" charset="0"/>
            </a:endParaRPr>
          </a:p>
          <a:p>
            <a:pPr algn="just"/>
            <a:r>
              <a:rPr lang="en-GB" altLang="zh-CN" dirty="0">
                <a:solidFill>
                  <a:srgbClr val="FF0000"/>
                </a:solidFill>
                <a:latin typeface="Arial" pitchFamily="34" charset="0"/>
                <a:ea typeface="宋体" charset="-122"/>
                <a:cs typeface="Arial" pitchFamily="34" charset="0"/>
              </a:rPr>
              <a:t>If the answer is that EEFs would probably be excluded, then the conduct is considered harmful to competition. Otherwise, the conduct is considered lawful. </a:t>
            </a:r>
          </a:p>
          <a:p>
            <a:pPr algn="just"/>
            <a:endParaRPr lang="en-GB" altLang="zh-CN" dirty="0">
              <a:solidFill>
                <a:srgbClr val="FF0000"/>
              </a:solidFill>
              <a:latin typeface="Arial" pitchFamily="34" charset="0"/>
              <a:ea typeface="宋体" charset="-122"/>
              <a:cs typeface="Arial" pitchFamily="34" charset="0"/>
            </a:endParaRPr>
          </a:p>
          <a:p>
            <a:pPr algn="just"/>
            <a:r>
              <a:rPr lang="en-GB" altLang="zh-CN" dirty="0">
                <a:latin typeface="Arial" pitchFamily="34" charset="0"/>
                <a:ea typeface="宋体" charset="-122"/>
                <a:cs typeface="Arial" pitchFamily="34" charset="0"/>
              </a:rPr>
              <a:t>This test guards against the danger of protecting competitors rather than competition because, under competitive conditions, a market will be served only by the most efficient firms. Therefore, </a:t>
            </a:r>
            <a:r>
              <a:rPr lang="en-GB" altLang="zh-CN" dirty="0">
                <a:solidFill>
                  <a:srgbClr val="FF0000"/>
                </a:solidFill>
                <a:latin typeface="Arial" pitchFamily="34" charset="0"/>
                <a:ea typeface="宋体" charset="-122"/>
                <a:cs typeface="Arial" pitchFamily="34" charset="0"/>
              </a:rPr>
              <a:t>it is not considered harmful for less efficient firms to be driven out</a:t>
            </a:r>
            <a:r>
              <a:rPr lang="en-GB" altLang="zh-CN" dirty="0">
                <a:latin typeface="Arial" pitchFamily="34" charset="0"/>
                <a:ea typeface="宋体" charset="-122"/>
                <a:cs typeface="Arial" pitchFamily="34" charset="0"/>
              </a:rPr>
              <a:t>.</a:t>
            </a:r>
          </a:p>
          <a:p>
            <a:pPr algn="just"/>
            <a:endParaRPr lang="en-GB" altLang="zh-CN" dirty="0">
              <a:latin typeface="Arial" pitchFamily="34" charset="0"/>
              <a:ea typeface="宋体" charset="-122"/>
              <a:cs typeface="Arial" pitchFamily="34" charset="0"/>
            </a:endParaRPr>
          </a:p>
          <a:p>
            <a:pPr algn="just"/>
            <a:endParaRPr lang="en-GB" altLang="zh-CN" dirty="0">
              <a:latin typeface="Arial" pitchFamily="34" charset="0"/>
              <a:ea typeface="宋体" charset="-122"/>
              <a:cs typeface="Arial" pitchFamily="34" charset="0"/>
            </a:endParaRPr>
          </a:p>
          <a:p>
            <a:pPr algn="just"/>
            <a:endParaRPr lang="fr-F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Number Placeholder 4"/>
          <p:cNvSpPr>
            <a:spLocks noGrp="1"/>
          </p:cNvSpPr>
          <p:nvPr>
            <p:ph type="sldNum" sz="quarter" idx="12"/>
          </p:nvPr>
        </p:nvSpPr>
        <p:spPr>
          <a:noFill/>
        </p:spPr>
        <p:txBody>
          <a:bodyPr/>
          <a:lstStyle/>
          <a:p>
            <a:fld id="{89331BA2-9306-4A42-990E-9BA3ADA33E8B}" type="slidenum">
              <a:rPr lang="fr-FR">
                <a:latin typeface="Arial" pitchFamily="34" charset="0"/>
              </a:rPr>
              <a:pPr/>
              <a:t>28</a:t>
            </a:fld>
            <a:endParaRPr lang="fr-FR">
              <a:latin typeface="Arial" pitchFamily="34" charset="0"/>
            </a:endParaRPr>
          </a:p>
        </p:txBody>
      </p:sp>
      <p:sp>
        <p:nvSpPr>
          <p:cNvPr id="86019" name="Rectangle 2"/>
          <p:cNvSpPr>
            <a:spLocks noGrp="1" noChangeArrowheads="1"/>
          </p:cNvSpPr>
          <p:nvPr>
            <p:ph type="title"/>
          </p:nvPr>
        </p:nvSpPr>
        <p:spPr/>
        <p:txBody>
          <a:bodyPr>
            <a:normAutofit/>
          </a:bodyPr>
          <a:lstStyle/>
          <a:p>
            <a:pPr eaLnBrk="1" hangingPunct="1"/>
            <a:r>
              <a:rPr lang="fr-FR" sz="3200" b="1" dirty="0" smtClean="0">
                <a:solidFill>
                  <a:srgbClr val="C00000"/>
                </a:solidFill>
                <a:latin typeface="Arial" pitchFamily="34" charset="0"/>
                <a:cs typeface="Arial" pitchFamily="34" charset="0"/>
              </a:rPr>
              <a:t>The </a:t>
            </a:r>
            <a:r>
              <a:rPr lang="fr-FR" sz="3200" b="1" dirty="0" err="1">
                <a:solidFill>
                  <a:srgbClr val="C00000"/>
                </a:solidFill>
                <a:latin typeface="Arial" pitchFamily="34" charset="0"/>
                <a:cs typeface="Arial" pitchFamily="34" charset="0"/>
              </a:rPr>
              <a:t>e</a:t>
            </a:r>
            <a:r>
              <a:rPr lang="fr-FR" sz="3200" b="1" dirty="0" err="1" smtClean="0">
                <a:solidFill>
                  <a:srgbClr val="C00000"/>
                </a:solidFill>
                <a:latin typeface="Arial" pitchFamily="34" charset="0"/>
                <a:cs typeface="Arial" pitchFamily="34" charset="0"/>
              </a:rPr>
              <a:t>qually</a:t>
            </a:r>
            <a:r>
              <a:rPr lang="fr-FR" sz="3200" b="1" dirty="0" smtClean="0">
                <a:solidFill>
                  <a:srgbClr val="C00000"/>
                </a:solidFill>
                <a:latin typeface="Arial" pitchFamily="34" charset="0"/>
                <a:cs typeface="Arial" pitchFamily="34" charset="0"/>
              </a:rPr>
              <a:t> </a:t>
            </a:r>
            <a:r>
              <a:rPr lang="fr-FR" sz="3200" b="1" dirty="0">
                <a:solidFill>
                  <a:srgbClr val="C00000"/>
                </a:solidFill>
                <a:latin typeface="Arial" pitchFamily="34" charset="0"/>
                <a:cs typeface="Arial" pitchFamily="34" charset="0"/>
              </a:rPr>
              <a:t>e</a:t>
            </a:r>
            <a:r>
              <a:rPr lang="fr-FR" sz="3200" b="1" dirty="0" smtClean="0">
                <a:solidFill>
                  <a:srgbClr val="C00000"/>
                </a:solidFill>
                <a:latin typeface="Arial" pitchFamily="34" charset="0"/>
                <a:cs typeface="Arial" pitchFamily="34" charset="0"/>
              </a:rPr>
              <a:t>fficient </a:t>
            </a:r>
            <a:r>
              <a:rPr lang="fr-FR" sz="3200" b="1" dirty="0" err="1" smtClean="0">
                <a:solidFill>
                  <a:srgbClr val="C00000"/>
                </a:solidFill>
                <a:latin typeface="Arial" pitchFamily="34" charset="0"/>
                <a:cs typeface="Arial" pitchFamily="34" charset="0"/>
              </a:rPr>
              <a:t>f</a:t>
            </a:r>
            <a:r>
              <a:rPr lang="fr-FR" sz="3200" b="1" dirty="0" err="1" smtClean="0">
                <a:solidFill>
                  <a:srgbClr val="C00000"/>
                </a:solidFill>
                <a:latin typeface="Arial" pitchFamily="34" charset="0"/>
                <a:cs typeface="Arial" pitchFamily="34" charset="0"/>
              </a:rPr>
              <a:t>irm</a:t>
            </a:r>
            <a:r>
              <a:rPr lang="fr-FR" sz="3200" b="1" dirty="0" smtClean="0">
                <a:solidFill>
                  <a:srgbClr val="C00000"/>
                </a:solidFill>
                <a:latin typeface="Arial" pitchFamily="34" charset="0"/>
                <a:cs typeface="Arial" pitchFamily="34" charset="0"/>
              </a:rPr>
              <a:t> </a:t>
            </a:r>
            <a:r>
              <a:rPr lang="fr-FR" sz="3200" b="1" dirty="0">
                <a:solidFill>
                  <a:srgbClr val="C00000"/>
                </a:solidFill>
                <a:latin typeface="Arial" pitchFamily="34" charset="0"/>
                <a:cs typeface="Arial" pitchFamily="34" charset="0"/>
              </a:rPr>
              <a:t>t</a:t>
            </a:r>
            <a:r>
              <a:rPr lang="fr-FR" sz="3200" b="1" dirty="0" smtClean="0">
                <a:solidFill>
                  <a:srgbClr val="C00000"/>
                </a:solidFill>
                <a:latin typeface="Arial" pitchFamily="34" charset="0"/>
                <a:cs typeface="Arial" pitchFamily="34" charset="0"/>
              </a:rPr>
              <a:t>est</a:t>
            </a:r>
            <a:endParaRPr lang="fr-FR" sz="3200" b="1" dirty="0" smtClean="0">
              <a:solidFill>
                <a:srgbClr val="C00000"/>
              </a:solidFill>
              <a:latin typeface="Arial" pitchFamily="34" charset="0"/>
              <a:cs typeface="Arial" pitchFamily="34" charset="0"/>
            </a:endParaRPr>
          </a:p>
        </p:txBody>
      </p:sp>
      <p:pic>
        <p:nvPicPr>
          <p:cNvPr id="86020" name="Picture 3"/>
          <p:cNvPicPr>
            <a:picLocks noChangeAspect="1" noChangeArrowheads="1"/>
          </p:cNvPicPr>
          <p:nvPr/>
        </p:nvPicPr>
        <p:blipFill>
          <a:blip r:embed="rId2" cstate="print"/>
          <a:srcRect/>
          <a:stretch>
            <a:fillRect/>
          </a:stretch>
        </p:blipFill>
        <p:spPr bwMode="auto">
          <a:xfrm>
            <a:off x="1619250" y="1628775"/>
            <a:ext cx="6019800" cy="5229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p:txBody>
          <a:bodyPr>
            <a:normAutofit fontScale="90000"/>
          </a:bodyPr>
          <a:lstStyle/>
          <a:p>
            <a:r>
              <a:rPr lang="fr-FR" sz="3200" b="1" dirty="0" err="1" smtClean="0">
                <a:solidFill>
                  <a:srgbClr val="C00000"/>
                </a:solidFill>
                <a:latin typeface="Arial" charset="0"/>
                <a:cs typeface="Arial" charset="0"/>
              </a:rPr>
              <a:t>Example</a:t>
            </a:r>
            <a:r>
              <a:rPr lang="fr-FR" sz="3200" b="1" dirty="0" smtClean="0">
                <a:solidFill>
                  <a:srgbClr val="C00000"/>
                </a:solidFill>
                <a:latin typeface="Arial" charset="0"/>
                <a:cs typeface="Arial" charset="0"/>
              </a:rPr>
              <a:t>  of </a:t>
            </a:r>
            <a:r>
              <a:rPr lang="fr-FR" sz="3200" b="1" dirty="0" err="1" smtClean="0">
                <a:solidFill>
                  <a:srgbClr val="C00000"/>
                </a:solidFill>
                <a:latin typeface="Arial" charset="0"/>
                <a:cs typeface="Arial" charset="0"/>
              </a:rPr>
              <a:t>equally</a:t>
            </a:r>
            <a:r>
              <a:rPr lang="fr-FR" sz="3200" b="1" dirty="0" smtClean="0">
                <a:solidFill>
                  <a:srgbClr val="C00000"/>
                </a:solidFill>
                <a:latin typeface="Arial" charset="0"/>
                <a:cs typeface="Arial" charset="0"/>
              </a:rPr>
              <a:t> efficient test:</a:t>
            </a:r>
            <a:br>
              <a:rPr lang="fr-FR" sz="3200" b="1" dirty="0" smtClean="0">
                <a:solidFill>
                  <a:srgbClr val="C00000"/>
                </a:solidFill>
                <a:latin typeface="Arial" charset="0"/>
                <a:cs typeface="Arial" charset="0"/>
              </a:rPr>
            </a:br>
            <a:r>
              <a:rPr lang="fr-FR" sz="3200" b="1" dirty="0" err="1" smtClean="0">
                <a:solidFill>
                  <a:srgbClr val="C00000"/>
                </a:solidFill>
                <a:latin typeface="Arial" charset="0"/>
                <a:cs typeface="Arial" charset="0"/>
              </a:rPr>
              <a:t>Margin</a:t>
            </a:r>
            <a:r>
              <a:rPr lang="fr-FR" sz="3200" b="1" dirty="0" smtClean="0">
                <a:solidFill>
                  <a:srgbClr val="C00000"/>
                </a:solidFill>
                <a:latin typeface="Arial" charset="0"/>
                <a:cs typeface="Arial" charset="0"/>
              </a:rPr>
              <a:t> </a:t>
            </a:r>
            <a:r>
              <a:rPr lang="fr-FR" sz="3200" b="1" dirty="0" smtClean="0">
                <a:solidFill>
                  <a:srgbClr val="C00000"/>
                </a:solidFill>
                <a:latin typeface="Arial" charset="0"/>
                <a:cs typeface="Arial" charset="0"/>
              </a:rPr>
              <a:t>squeeze </a:t>
            </a:r>
            <a:r>
              <a:rPr lang="fr-FR" sz="3200" b="1" dirty="0" smtClean="0">
                <a:solidFill>
                  <a:srgbClr val="C00000"/>
                </a:solidFill>
                <a:latin typeface="Arial" charset="0"/>
                <a:cs typeface="Arial" charset="0"/>
              </a:rPr>
              <a:t> and the ECJ </a:t>
            </a:r>
            <a:r>
              <a:rPr lang="fr-FR" sz="3200" b="1" dirty="0" smtClean="0">
                <a:solidFill>
                  <a:srgbClr val="C00000"/>
                </a:solidFill>
                <a:latin typeface="Arial" charset="0"/>
                <a:cs typeface="Arial" charset="0"/>
              </a:rPr>
              <a:t>Deutsche Telekom 2011</a:t>
            </a:r>
          </a:p>
        </p:txBody>
      </p:sp>
      <p:sp>
        <p:nvSpPr>
          <p:cNvPr id="46082" name="TextBox 2"/>
          <p:cNvSpPr txBox="1">
            <a:spLocks noChangeArrowheads="1"/>
          </p:cNvSpPr>
          <p:nvPr/>
        </p:nvSpPr>
        <p:spPr bwMode="auto">
          <a:xfrm>
            <a:off x="539750" y="1773238"/>
            <a:ext cx="8208963" cy="4247317"/>
          </a:xfrm>
          <a:prstGeom prst="rect">
            <a:avLst/>
          </a:prstGeom>
          <a:noFill/>
          <a:ln w="9525">
            <a:noFill/>
            <a:miter lim="800000"/>
            <a:headEnd/>
            <a:tailEnd/>
          </a:ln>
        </p:spPr>
        <p:txBody>
          <a:bodyPr>
            <a:spAutoFit/>
          </a:bodyPr>
          <a:lstStyle/>
          <a:p>
            <a:pPr algn="just"/>
            <a:r>
              <a:rPr lang="en-US" dirty="0">
                <a:latin typeface="Arial" pitchFamily="34" charset="0"/>
                <a:cs typeface="Arial" pitchFamily="34" charset="0"/>
              </a:rPr>
              <a:t>A </a:t>
            </a:r>
            <a:r>
              <a:rPr lang="en-US" b="1" dirty="0">
                <a:solidFill>
                  <a:srgbClr val="FF0000"/>
                </a:solidFill>
                <a:latin typeface="Arial" pitchFamily="34" charset="0"/>
                <a:cs typeface="Arial" pitchFamily="34" charset="0"/>
              </a:rPr>
              <a:t>margin squeeze exists if the charges to be paid to DT for wholesale access are so expensive that competitors are forced to charge their end-users prices higher than the prices DT charges its own end-users for similar services;</a:t>
            </a:r>
          </a:p>
          <a:p>
            <a:pPr algn="just"/>
            <a:endParaRPr lang="en-US" dirty="0">
              <a:latin typeface="Arial" pitchFamily="34" charset="0"/>
              <a:cs typeface="Arial" pitchFamily="34" charset="0"/>
            </a:endParaRPr>
          </a:p>
          <a:p>
            <a:pPr algn="just"/>
            <a:r>
              <a:rPr lang="en-US" dirty="0">
                <a:latin typeface="Arial" pitchFamily="34" charset="0"/>
                <a:cs typeface="Arial" pitchFamily="34" charset="0"/>
              </a:rPr>
              <a:t>(…)</a:t>
            </a:r>
          </a:p>
          <a:p>
            <a:pPr algn="just"/>
            <a:endParaRPr lang="en-US" dirty="0">
              <a:latin typeface="Arial" pitchFamily="34" charset="0"/>
              <a:cs typeface="Arial" pitchFamily="34" charset="0"/>
            </a:endParaRPr>
          </a:p>
          <a:p>
            <a:pPr algn="just"/>
            <a:r>
              <a:rPr lang="en-US" dirty="0">
                <a:latin typeface="Arial" pitchFamily="34" charset="0"/>
                <a:cs typeface="Arial" pitchFamily="34" charset="0"/>
              </a:rPr>
              <a:t>A margin squeeze </a:t>
            </a:r>
            <a:r>
              <a:rPr lang="en-US" b="1" dirty="0">
                <a:solidFill>
                  <a:srgbClr val="FF0000"/>
                </a:solidFill>
                <a:latin typeface="Arial" pitchFamily="34" charset="0"/>
                <a:cs typeface="Arial" pitchFamily="34" charset="0"/>
              </a:rPr>
              <a:t>could also arise since the spread between upstream and downstream prices “does not allow a competitor which is as efficient as the undertaking to compete</a:t>
            </a:r>
            <a:r>
              <a:rPr lang="en-US" dirty="0">
                <a:latin typeface="Arial" pitchFamily="34" charset="0"/>
                <a:cs typeface="Arial" pitchFamily="34" charset="0"/>
              </a:rPr>
              <a:t> for the supply of those services to end user”.</a:t>
            </a:r>
          </a:p>
          <a:p>
            <a:pPr algn="just"/>
            <a:endParaRPr lang="en-US" dirty="0">
              <a:latin typeface="Arial" pitchFamily="34" charset="0"/>
              <a:cs typeface="Arial" pitchFamily="34" charset="0"/>
            </a:endParaRPr>
          </a:p>
          <a:p>
            <a:pPr algn="just"/>
            <a:r>
              <a:rPr lang="en-US" dirty="0">
                <a:latin typeface="Arial" pitchFamily="34" charset="0"/>
                <a:cs typeface="Arial" pitchFamily="34" charset="0"/>
              </a:rPr>
              <a:t>Such insufficient spread could either mean that the competitor could only operate at a loss on the retail market, or “at reduced level of profitability”</a:t>
            </a:r>
          </a:p>
          <a:p>
            <a:pPr algn="just"/>
            <a:endParaRPr lang="en-US" i="1" dirty="0">
              <a:latin typeface="Arial" pitchFamily="34" charset="0"/>
              <a:cs typeface="Arial" pitchFamily="34" charset="0"/>
            </a:endParaRPr>
          </a:p>
          <a:p>
            <a:pPr algn="just"/>
            <a:r>
              <a:rPr lang="en-US" b="1" dirty="0">
                <a:latin typeface="Arial" pitchFamily="34" charset="0"/>
                <a:cs typeface="Arial" pitchFamily="34" charset="0"/>
              </a:rPr>
              <a:t>Court of Justice, case 52-09, February 17th, 2011</a:t>
            </a:r>
            <a:r>
              <a:rPr lang="fr-FR" b="1" dirty="0">
                <a:latin typeface="Arial" pitchFamily="34" charset="0"/>
                <a:cs typeface="Arial" pitchFamily="34" charset="0"/>
              </a:rPr>
              <a:t>Deutsche Telekom 103</a:t>
            </a:r>
            <a:endParaRPr lang="en-US" b="1"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pPr>
              <a:defRPr/>
            </a:pPr>
            <a:fld id="{0F2E3F15-658A-467F-ADEC-676A54EE61F2}" type="slidenum">
              <a:rPr lang="fr-FR"/>
              <a:pPr>
                <a:defRPr/>
              </a:pPr>
              <a:t>29</a:t>
            </a:fld>
            <a:endParaRPr lang="fr-F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200" b="1" dirty="0" err="1" smtClean="0">
                <a:solidFill>
                  <a:srgbClr val="C00000"/>
                </a:solidFill>
                <a:latin typeface="Arial" pitchFamily="34" charset="0"/>
                <a:cs typeface="Arial" pitchFamily="34" charset="0"/>
              </a:rPr>
              <a:t>Malaysian</a:t>
            </a:r>
            <a:r>
              <a:rPr lang="fr-FR" sz="3200" b="1" dirty="0" smtClean="0">
                <a:solidFill>
                  <a:srgbClr val="C00000"/>
                </a:solidFill>
                <a:latin typeface="Arial" pitchFamily="34" charset="0"/>
                <a:cs typeface="Arial" pitchFamily="34" charset="0"/>
              </a:rPr>
              <a:t> </a:t>
            </a:r>
            <a:r>
              <a:rPr lang="fr-FR" sz="3200" b="1" dirty="0" err="1">
                <a:solidFill>
                  <a:srgbClr val="C00000"/>
                </a:solidFill>
                <a:latin typeface="Arial" pitchFamily="34" charset="0"/>
                <a:cs typeface="Arial" pitchFamily="34" charset="0"/>
              </a:rPr>
              <a:t>c</a:t>
            </a:r>
            <a:r>
              <a:rPr lang="fr-FR" sz="3200" b="1" dirty="0" err="1" smtClean="0">
                <a:solidFill>
                  <a:srgbClr val="C00000"/>
                </a:solidFill>
                <a:latin typeface="Arial" pitchFamily="34" charset="0"/>
                <a:cs typeface="Arial" pitchFamily="34" charset="0"/>
              </a:rPr>
              <a:t>ompetition</a:t>
            </a:r>
            <a:r>
              <a:rPr lang="fr-FR" sz="3200" b="1" dirty="0" smtClean="0">
                <a:solidFill>
                  <a:srgbClr val="C00000"/>
                </a:solidFill>
                <a:latin typeface="Arial" pitchFamily="34" charset="0"/>
                <a:cs typeface="Arial" pitchFamily="34" charset="0"/>
              </a:rPr>
              <a:t> </a:t>
            </a:r>
            <a:r>
              <a:rPr lang="fr-FR" sz="3200" b="1" dirty="0" err="1" smtClean="0">
                <a:solidFill>
                  <a:srgbClr val="C00000"/>
                </a:solidFill>
                <a:latin typeface="Arial" pitchFamily="34" charset="0"/>
                <a:cs typeface="Arial" pitchFamily="34" charset="0"/>
              </a:rPr>
              <a:t>law</a:t>
            </a:r>
            <a:r>
              <a:rPr lang="fr-FR" sz="3200" b="1" dirty="0" smtClean="0">
                <a:solidFill>
                  <a:srgbClr val="C00000"/>
                </a:solidFill>
                <a:latin typeface="Arial" pitchFamily="34" charset="0"/>
                <a:cs typeface="Arial" pitchFamily="34" charset="0"/>
              </a:rPr>
              <a:t>: abuse of dominance</a:t>
            </a:r>
            <a:endParaRPr lang="fr-FR" b="1" dirty="0">
              <a:solidFill>
                <a:srgbClr val="C00000"/>
              </a:solidFill>
              <a:latin typeface="Arial" pitchFamily="34" charset="0"/>
              <a:cs typeface="Arial" pitchFamily="34" charset="0"/>
            </a:endParaRPr>
          </a:p>
        </p:txBody>
      </p:sp>
      <p:sp>
        <p:nvSpPr>
          <p:cNvPr id="3" name="TextBox 2"/>
          <p:cNvSpPr txBox="1"/>
          <p:nvPr/>
        </p:nvSpPr>
        <p:spPr>
          <a:xfrm>
            <a:off x="467544" y="1484784"/>
            <a:ext cx="8208912" cy="5355312"/>
          </a:xfrm>
          <a:prstGeom prst="rect">
            <a:avLst/>
          </a:prstGeom>
          <a:noFill/>
        </p:spPr>
        <p:txBody>
          <a:bodyPr wrap="square" rtlCol="0">
            <a:spAutoFit/>
          </a:bodyPr>
          <a:lstStyle/>
          <a:p>
            <a:pPr algn="just"/>
            <a:r>
              <a:rPr lang="en-US" dirty="0" smtClean="0">
                <a:latin typeface="Arial" pitchFamily="34" charset="0"/>
                <a:cs typeface="Arial" pitchFamily="34" charset="0"/>
              </a:rPr>
              <a:t>10. (1) An enterprise is prohibited from engaging, whether independently or collectively, in any conduct which amounts to an </a:t>
            </a:r>
            <a:r>
              <a:rPr lang="en-US" b="1" dirty="0" smtClean="0">
                <a:solidFill>
                  <a:srgbClr val="FF0000"/>
                </a:solidFill>
                <a:latin typeface="Arial" pitchFamily="34" charset="0"/>
                <a:cs typeface="Arial" pitchFamily="34" charset="0"/>
              </a:rPr>
              <a:t>abuse of a dominant position </a:t>
            </a:r>
            <a:r>
              <a:rPr lang="en-US" dirty="0" smtClean="0">
                <a:latin typeface="Arial" pitchFamily="34" charset="0"/>
                <a:cs typeface="Arial" pitchFamily="34" charset="0"/>
              </a:rPr>
              <a:t>in any market for goods or services.</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2) Without prejudice to the generality of subsection (1), an abuse of a dominant position may include—</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(a) directly or indirectly </a:t>
            </a:r>
            <a:r>
              <a:rPr lang="en-US" b="1" dirty="0" smtClean="0">
                <a:solidFill>
                  <a:srgbClr val="FF0000"/>
                </a:solidFill>
                <a:latin typeface="Arial" pitchFamily="34" charset="0"/>
                <a:cs typeface="Arial" pitchFamily="34" charset="0"/>
              </a:rPr>
              <a:t>imposing unfair purchase or selling price or other unfair trading condition on any supplier or customer;</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(b) limiting or controlling—</a:t>
            </a:r>
          </a:p>
          <a:p>
            <a:pPr algn="just"/>
            <a:r>
              <a:rPr lang="en-US" dirty="0" smtClean="0">
                <a:latin typeface="Arial" pitchFamily="34" charset="0"/>
                <a:cs typeface="Arial" pitchFamily="34" charset="0"/>
              </a:rPr>
              <a:t>(</a:t>
            </a:r>
            <a:r>
              <a:rPr lang="en-US" dirty="0" err="1" smtClean="0">
                <a:latin typeface="Arial" pitchFamily="34" charset="0"/>
                <a:cs typeface="Arial" pitchFamily="34" charset="0"/>
              </a:rPr>
              <a:t>i</a:t>
            </a:r>
            <a:r>
              <a:rPr lang="en-US" dirty="0" smtClean="0">
                <a:latin typeface="Arial" pitchFamily="34" charset="0"/>
                <a:cs typeface="Arial" pitchFamily="34" charset="0"/>
              </a:rPr>
              <a:t>) production;</a:t>
            </a:r>
          </a:p>
          <a:p>
            <a:pPr algn="just"/>
            <a:r>
              <a:rPr lang="en-US" dirty="0" smtClean="0">
                <a:latin typeface="Arial" pitchFamily="34" charset="0"/>
                <a:cs typeface="Arial" pitchFamily="34" charset="0"/>
              </a:rPr>
              <a:t>(ii) market outlets or market access;</a:t>
            </a:r>
          </a:p>
          <a:p>
            <a:pPr algn="just"/>
            <a:r>
              <a:rPr lang="en-US" dirty="0" smtClean="0">
                <a:latin typeface="Arial" pitchFamily="34" charset="0"/>
                <a:cs typeface="Arial" pitchFamily="34" charset="0"/>
              </a:rPr>
              <a:t>(iii) technical or technological development; or</a:t>
            </a:r>
          </a:p>
          <a:p>
            <a:pPr algn="just"/>
            <a:r>
              <a:rPr lang="en-US" dirty="0" smtClean="0">
                <a:latin typeface="Arial" pitchFamily="34" charset="0"/>
                <a:cs typeface="Arial" pitchFamily="34" charset="0"/>
              </a:rPr>
              <a:t>(iv) investment,</a:t>
            </a:r>
          </a:p>
          <a:p>
            <a:pPr algn="just"/>
            <a:r>
              <a:rPr lang="en-US" dirty="0" smtClean="0">
                <a:latin typeface="Arial" pitchFamily="34" charset="0"/>
                <a:cs typeface="Arial" pitchFamily="34" charset="0"/>
              </a:rPr>
              <a:t>to the prejudice of consumers;</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(c) </a:t>
            </a:r>
            <a:r>
              <a:rPr lang="en-US" b="1" dirty="0" smtClean="0">
                <a:solidFill>
                  <a:srgbClr val="FF0000"/>
                </a:solidFill>
                <a:latin typeface="Arial" pitchFamily="34" charset="0"/>
                <a:cs typeface="Arial" pitchFamily="34" charset="0"/>
              </a:rPr>
              <a:t>refusing to supply </a:t>
            </a:r>
            <a:r>
              <a:rPr lang="en-US" dirty="0" smtClean="0">
                <a:latin typeface="Arial" pitchFamily="34" charset="0"/>
                <a:cs typeface="Arial" pitchFamily="34" charset="0"/>
              </a:rPr>
              <a:t>to a particular enterprise or group or category of enterprises;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Number Placeholder 4"/>
          <p:cNvSpPr>
            <a:spLocks noGrp="1"/>
          </p:cNvSpPr>
          <p:nvPr>
            <p:ph type="sldNum" sz="quarter" idx="12"/>
          </p:nvPr>
        </p:nvSpPr>
        <p:spPr>
          <a:noFill/>
        </p:spPr>
        <p:txBody>
          <a:bodyPr/>
          <a:lstStyle/>
          <a:p>
            <a:fld id="{51A7D107-1CB1-41CC-B305-1D3D620D250E}" type="slidenum">
              <a:rPr lang="fr-FR">
                <a:latin typeface="Arial" pitchFamily="34" charset="0"/>
              </a:rPr>
              <a:pPr/>
              <a:t>30</a:t>
            </a:fld>
            <a:endParaRPr lang="fr-FR">
              <a:latin typeface="Arial" pitchFamily="34" charset="0"/>
            </a:endParaRPr>
          </a:p>
        </p:txBody>
      </p:sp>
      <p:sp>
        <p:nvSpPr>
          <p:cNvPr id="87043" name="Rectangle 2"/>
          <p:cNvSpPr>
            <a:spLocks noGrp="1" noChangeArrowheads="1"/>
          </p:cNvSpPr>
          <p:nvPr>
            <p:ph type="title"/>
          </p:nvPr>
        </p:nvSpPr>
        <p:spPr>
          <a:xfrm>
            <a:off x="468313" y="0"/>
            <a:ext cx="8229600" cy="1143000"/>
          </a:xfrm>
        </p:spPr>
        <p:txBody>
          <a:bodyPr>
            <a:normAutofit/>
          </a:bodyPr>
          <a:lstStyle/>
          <a:p>
            <a:pPr eaLnBrk="1" hangingPunct="1"/>
            <a:r>
              <a:rPr lang="fr-FR" sz="3200" b="1" dirty="0" err="1" smtClean="0">
                <a:solidFill>
                  <a:srgbClr val="C00000"/>
                </a:solidFill>
                <a:latin typeface="Arial" pitchFamily="34" charset="0"/>
                <a:cs typeface="Arial" pitchFamily="34" charset="0"/>
              </a:rPr>
              <a:t>Limits</a:t>
            </a:r>
            <a:r>
              <a:rPr lang="fr-FR" sz="3200" b="1" dirty="0" smtClean="0">
                <a:solidFill>
                  <a:srgbClr val="C00000"/>
                </a:solidFill>
                <a:latin typeface="Arial" pitchFamily="34" charset="0"/>
                <a:cs typeface="Arial" pitchFamily="34" charset="0"/>
              </a:rPr>
              <a:t> of the </a:t>
            </a:r>
            <a:r>
              <a:rPr lang="fr-FR" sz="3200" b="1" dirty="0" err="1">
                <a:solidFill>
                  <a:srgbClr val="C00000"/>
                </a:solidFill>
                <a:latin typeface="Arial" pitchFamily="34" charset="0"/>
                <a:cs typeface="Arial" pitchFamily="34" charset="0"/>
              </a:rPr>
              <a:t>e</a:t>
            </a:r>
            <a:r>
              <a:rPr lang="fr-FR" sz="3200" b="1" dirty="0" err="1" smtClean="0">
                <a:solidFill>
                  <a:srgbClr val="C00000"/>
                </a:solidFill>
                <a:latin typeface="Arial" pitchFamily="34" charset="0"/>
                <a:cs typeface="Arial" pitchFamily="34" charset="0"/>
              </a:rPr>
              <a:t>qually</a:t>
            </a:r>
            <a:r>
              <a:rPr lang="fr-FR" sz="3200" b="1" dirty="0" smtClean="0">
                <a:solidFill>
                  <a:srgbClr val="C00000"/>
                </a:solidFill>
                <a:latin typeface="Arial" pitchFamily="34" charset="0"/>
                <a:cs typeface="Arial" pitchFamily="34" charset="0"/>
              </a:rPr>
              <a:t> </a:t>
            </a:r>
            <a:r>
              <a:rPr lang="fr-FR" sz="3200" b="1" dirty="0">
                <a:solidFill>
                  <a:srgbClr val="C00000"/>
                </a:solidFill>
                <a:latin typeface="Arial" pitchFamily="34" charset="0"/>
                <a:cs typeface="Arial" pitchFamily="34" charset="0"/>
              </a:rPr>
              <a:t>e</a:t>
            </a:r>
            <a:r>
              <a:rPr lang="fr-FR" sz="3200" b="1" dirty="0" smtClean="0">
                <a:solidFill>
                  <a:srgbClr val="C00000"/>
                </a:solidFill>
                <a:latin typeface="Arial" pitchFamily="34" charset="0"/>
                <a:cs typeface="Arial" pitchFamily="34" charset="0"/>
              </a:rPr>
              <a:t>fficient </a:t>
            </a:r>
            <a:r>
              <a:rPr lang="fr-FR" sz="3200" b="1" dirty="0" err="1">
                <a:solidFill>
                  <a:srgbClr val="C00000"/>
                </a:solidFill>
                <a:latin typeface="Arial" pitchFamily="34" charset="0"/>
                <a:cs typeface="Arial" pitchFamily="34" charset="0"/>
              </a:rPr>
              <a:t>f</a:t>
            </a:r>
            <a:r>
              <a:rPr lang="fr-FR" sz="3200" b="1" dirty="0" err="1" smtClean="0">
                <a:solidFill>
                  <a:srgbClr val="C00000"/>
                </a:solidFill>
                <a:latin typeface="Arial" pitchFamily="34" charset="0"/>
                <a:cs typeface="Arial" pitchFamily="34" charset="0"/>
              </a:rPr>
              <a:t>irm</a:t>
            </a:r>
            <a:r>
              <a:rPr lang="fr-FR" sz="3200" b="1" dirty="0" smtClean="0">
                <a:solidFill>
                  <a:srgbClr val="C00000"/>
                </a:solidFill>
                <a:latin typeface="Arial" pitchFamily="34" charset="0"/>
                <a:cs typeface="Arial" pitchFamily="34" charset="0"/>
              </a:rPr>
              <a:t> </a:t>
            </a:r>
            <a:r>
              <a:rPr lang="fr-FR" sz="3200" b="1" dirty="0">
                <a:solidFill>
                  <a:srgbClr val="C00000"/>
                </a:solidFill>
                <a:latin typeface="Arial" pitchFamily="34" charset="0"/>
                <a:cs typeface="Arial" pitchFamily="34" charset="0"/>
              </a:rPr>
              <a:t>t</a:t>
            </a:r>
            <a:r>
              <a:rPr lang="fr-FR" sz="3200" b="1" dirty="0" smtClean="0">
                <a:solidFill>
                  <a:srgbClr val="C00000"/>
                </a:solidFill>
                <a:latin typeface="Arial" pitchFamily="34" charset="0"/>
                <a:cs typeface="Arial" pitchFamily="34" charset="0"/>
              </a:rPr>
              <a:t>est</a:t>
            </a:r>
            <a:endParaRPr lang="fr-FR" sz="3200" b="1" dirty="0" smtClean="0">
              <a:solidFill>
                <a:srgbClr val="C00000"/>
              </a:solidFill>
              <a:latin typeface="Arial" pitchFamily="34" charset="0"/>
              <a:cs typeface="Arial" pitchFamily="34" charset="0"/>
            </a:endParaRPr>
          </a:p>
        </p:txBody>
      </p:sp>
      <p:sp>
        <p:nvSpPr>
          <p:cNvPr id="87044" name="Text Box 3"/>
          <p:cNvSpPr txBox="1">
            <a:spLocks noChangeArrowheads="1"/>
          </p:cNvSpPr>
          <p:nvPr/>
        </p:nvSpPr>
        <p:spPr bwMode="auto">
          <a:xfrm>
            <a:off x="179388" y="1052513"/>
            <a:ext cx="8589962" cy="5355312"/>
          </a:xfrm>
          <a:prstGeom prst="rect">
            <a:avLst/>
          </a:prstGeom>
          <a:noFill/>
          <a:ln w="9525">
            <a:noFill/>
            <a:miter lim="800000"/>
            <a:headEnd/>
            <a:tailEnd/>
          </a:ln>
        </p:spPr>
        <p:txBody>
          <a:bodyPr>
            <a:spAutoFit/>
          </a:bodyPr>
          <a:lstStyle/>
          <a:p>
            <a:pPr algn="just"/>
            <a:r>
              <a:rPr lang="fr-FR" dirty="0">
                <a:latin typeface="Arial" pitchFamily="34" charset="0"/>
                <a:cs typeface="Arial" pitchFamily="34" charset="0"/>
              </a:rPr>
              <a:t>The </a:t>
            </a:r>
            <a:r>
              <a:rPr lang="fr-FR" dirty="0" err="1">
                <a:latin typeface="Arial" pitchFamily="34" charset="0"/>
                <a:cs typeface="Arial" pitchFamily="34" charset="0"/>
              </a:rPr>
              <a:t>equally</a:t>
            </a:r>
            <a:r>
              <a:rPr lang="fr-FR" dirty="0">
                <a:latin typeface="Arial" pitchFamily="34" charset="0"/>
                <a:cs typeface="Arial" pitchFamily="34" charset="0"/>
              </a:rPr>
              <a:t> efficient </a:t>
            </a:r>
            <a:r>
              <a:rPr lang="fr-FR" dirty="0" err="1">
                <a:latin typeface="Arial" pitchFamily="34" charset="0"/>
                <a:cs typeface="Arial" pitchFamily="34" charset="0"/>
              </a:rPr>
              <a:t>firm</a:t>
            </a:r>
            <a:r>
              <a:rPr lang="fr-FR" dirty="0">
                <a:latin typeface="Arial" pitchFamily="34" charset="0"/>
                <a:cs typeface="Arial" pitchFamily="34" charset="0"/>
              </a:rPr>
              <a:t> test </a:t>
            </a:r>
            <a:r>
              <a:rPr lang="fr-FR" b="1" dirty="0" err="1">
                <a:solidFill>
                  <a:srgbClr val="FF0000"/>
                </a:solidFill>
                <a:latin typeface="Arial" pitchFamily="34" charset="0"/>
                <a:cs typeface="Arial" pitchFamily="34" charset="0"/>
              </a:rPr>
              <a:t>may</a:t>
            </a:r>
            <a:r>
              <a:rPr lang="fr-FR" b="1" dirty="0">
                <a:solidFill>
                  <a:srgbClr val="FF0000"/>
                </a:solidFill>
                <a:latin typeface="Arial" pitchFamily="34" charset="0"/>
                <a:cs typeface="Arial" pitchFamily="34" charset="0"/>
              </a:rPr>
              <a:t> </a:t>
            </a:r>
            <a:r>
              <a:rPr lang="fr-FR" b="1" dirty="0" err="1">
                <a:solidFill>
                  <a:srgbClr val="FF0000"/>
                </a:solidFill>
                <a:latin typeface="Arial" pitchFamily="34" charset="0"/>
                <a:cs typeface="Arial" pitchFamily="34" charset="0"/>
              </a:rPr>
              <a:t>treat</a:t>
            </a:r>
            <a:r>
              <a:rPr lang="fr-FR" b="1" dirty="0">
                <a:solidFill>
                  <a:srgbClr val="FF0000"/>
                </a:solidFill>
                <a:latin typeface="Arial" pitchFamily="34" charset="0"/>
                <a:cs typeface="Arial" pitchFamily="34" charset="0"/>
              </a:rPr>
              <a:t> dominant </a:t>
            </a:r>
            <a:r>
              <a:rPr lang="fr-FR" b="1" dirty="0" err="1">
                <a:solidFill>
                  <a:srgbClr val="FF0000"/>
                </a:solidFill>
                <a:latin typeface="Arial" pitchFamily="34" charset="0"/>
                <a:cs typeface="Arial" pitchFamily="34" charset="0"/>
              </a:rPr>
              <a:t>firms</a:t>
            </a:r>
            <a:r>
              <a:rPr lang="fr-FR" b="1" dirty="0">
                <a:solidFill>
                  <a:srgbClr val="FF0000"/>
                </a:solidFill>
                <a:latin typeface="Arial" pitchFamily="34" charset="0"/>
                <a:cs typeface="Arial" pitchFamily="34" charset="0"/>
              </a:rPr>
              <a:t> </a:t>
            </a:r>
            <a:r>
              <a:rPr lang="fr-FR" b="1" dirty="0" err="1">
                <a:solidFill>
                  <a:srgbClr val="FF0000"/>
                </a:solidFill>
                <a:latin typeface="Arial" pitchFamily="34" charset="0"/>
                <a:cs typeface="Arial" pitchFamily="34" charset="0"/>
              </a:rPr>
              <a:t>too</a:t>
            </a:r>
            <a:r>
              <a:rPr lang="fr-FR" b="1" dirty="0">
                <a:solidFill>
                  <a:srgbClr val="FF0000"/>
                </a:solidFill>
                <a:latin typeface="Arial" pitchFamily="34" charset="0"/>
                <a:cs typeface="Arial" pitchFamily="34" charset="0"/>
              </a:rPr>
              <a:t> </a:t>
            </a:r>
            <a:r>
              <a:rPr lang="fr-FR" b="1" dirty="0" err="1">
                <a:solidFill>
                  <a:srgbClr val="FF0000"/>
                </a:solidFill>
                <a:latin typeface="Arial" pitchFamily="34" charset="0"/>
                <a:cs typeface="Arial" pitchFamily="34" charset="0"/>
              </a:rPr>
              <a:t>leniently</a:t>
            </a:r>
            <a:r>
              <a:rPr lang="fr-FR" b="1" dirty="0">
                <a:latin typeface="Arial" pitchFamily="34" charset="0"/>
                <a:cs typeface="Arial" pitchFamily="34" charset="0"/>
              </a:rPr>
              <a:t>. </a:t>
            </a:r>
          </a:p>
          <a:p>
            <a:pPr algn="just"/>
            <a:endParaRPr lang="fr-FR" dirty="0">
              <a:latin typeface="Arial" pitchFamily="34" charset="0"/>
              <a:cs typeface="Arial" pitchFamily="34" charset="0"/>
            </a:endParaRPr>
          </a:p>
          <a:p>
            <a:pPr algn="just"/>
            <a:r>
              <a:rPr lang="fr-FR" dirty="0" err="1">
                <a:latin typeface="Arial" pitchFamily="34" charset="0"/>
                <a:cs typeface="Arial" pitchFamily="34" charset="0"/>
              </a:rPr>
              <a:t>Some</a:t>
            </a:r>
            <a:r>
              <a:rPr lang="fr-FR" dirty="0">
                <a:latin typeface="Arial" pitchFamily="34" charset="0"/>
                <a:cs typeface="Arial" pitchFamily="34" charset="0"/>
              </a:rPr>
              <a:t> argue </a:t>
            </a:r>
            <a:r>
              <a:rPr lang="fr-FR" dirty="0" err="1">
                <a:latin typeface="Arial" pitchFamily="34" charset="0"/>
                <a:cs typeface="Arial" pitchFamily="34" charset="0"/>
              </a:rPr>
              <a:t>that</a:t>
            </a:r>
            <a:r>
              <a:rPr lang="fr-FR" dirty="0">
                <a:latin typeface="Arial" pitchFamily="34" charset="0"/>
                <a:cs typeface="Arial" pitchFamily="34" charset="0"/>
              </a:rPr>
              <a:t> </a:t>
            </a:r>
            <a:r>
              <a:rPr lang="fr-FR" dirty="0" err="1">
                <a:latin typeface="Arial" pitchFamily="34" charset="0"/>
                <a:cs typeface="Arial" pitchFamily="34" charset="0"/>
              </a:rPr>
              <a:t>even</a:t>
            </a:r>
            <a:r>
              <a:rPr lang="fr-FR" dirty="0">
                <a:latin typeface="Arial" pitchFamily="34" charset="0"/>
                <a:cs typeface="Arial" pitchFamily="34" charset="0"/>
              </a:rPr>
              <a:t> </a:t>
            </a:r>
            <a:r>
              <a:rPr lang="fr-FR" dirty="0" err="1">
                <a:solidFill>
                  <a:srgbClr val="FF0000"/>
                </a:solidFill>
                <a:latin typeface="Arial" pitchFamily="34" charset="0"/>
                <a:cs typeface="Arial" pitchFamily="34" charset="0"/>
              </a:rPr>
              <a:t>when</a:t>
            </a:r>
            <a:r>
              <a:rPr lang="fr-FR" dirty="0">
                <a:solidFill>
                  <a:srgbClr val="FF0000"/>
                </a:solidFill>
                <a:latin typeface="Arial" pitchFamily="34" charset="0"/>
                <a:cs typeface="Arial" pitchFamily="34" charset="0"/>
              </a:rPr>
              <a:t> an entrant </a:t>
            </a:r>
            <a:r>
              <a:rPr lang="fr-FR" dirty="0" err="1">
                <a:solidFill>
                  <a:srgbClr val="FF0000"/>
                </a:solidFill>
                <a:latin typeface="Arial" pitchFamily="34" charset="0"/>
                <a:cs typeface="Arial" pitchFamily="34" charset="0"/>
              </a:rPr>
              <a:t>is</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less</a:t>
            </a:r>
            <a:r>
              <a:rPr lang="fr-FR" dirty="0">
                <a:solidFill>
                  <a:srgbClr val="FF0000"/>
                </a:solidFill>
                <a:latin typeface="Arial" pitchFamily="34" charset="0"/>
                <a:cs typeface="Arial" pitchFamily="34" charset="0"/>
              </a:rPr>
              <a:t>-efficient </a:t>
            </a:r>
            <a:r>
              <a:rPr lang="fr-FR" dirty="0" err="1">
                <a:solidFill>
                  <a:srgbClr val="FF0000"/>
                </a:solidFill>
                <a:latin typeface="Arial" pitchFamily="34" charset="0"/>
                <a:cs typeface="Arial" pitchFamily="34" charset="0"/>
              </a:rPr>
              <a:t>than</a:t>
            </a:r>
            <a:r>
              <a:rPr lang="fr-FR" dirty="0">
                <a:solidFill>
                  <a:srgbClr val="FF0000"/>
                </a:solidFill>
                <a:latin typeface="Arial" pitchFamily="34" charset="0"/>
                <a:cs typeface="Arial" pitchFamily="34" charset="0"/>
              </a:rPr>
              <a:t> the </a:t>
            </a:r>
            <a:r>
              <a:rPr lang="fr-FR" dirty="0" err="1">
                <a:solidFill>
                  <a:srgbClr val="FF0000"/>
                </a:solidFill>
                <a:latin typeface="Arial" pitchFamily="34" charset="0"/>
                <a:cs typeface="Arial" pitchFamily="34" charset="0"/>
              </a:rPr>
              <a:t>incumbent</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firm</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it</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may</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still</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improve</a:t>
            </a:r>
            <a:r>
              <a:rPr lang="fr-FR" dirty="0">
                <a:solidFill>
                  <a:srgbClr val="FF0000"/>
                </a:solidFill>
                <a:latin typeface="Arial" pitchFamily="34" charset="0"/>
                <a:cs typeface="Arial" pitchFamily="34" charset="0"/>
              </a:rPr>
              <a:t> social </a:t>
            </a:r>
            <a:r>
              <a:rPr lang="fr-FR" dirty="0" err="1">
                <a:solidFill>
                  <a:srgbClr val="FF0000"/>
                </a:solidFill>
                <a:latin typeface="Arial" pitchFamily="34" charset="0"/>
                <a:cs typeface="Arial" pitchFamily="34" charset="0"/>
              </a:rPr>
              <a:t>welfare</a:t>
            </a:r>
            <a:r>
              <a:rPr lang="fr-FR" dirty="0">
                <a:solidFill>
                  <a:srgbClr val="FF0000"/>
                </a:solidFill>
                <a:latin typeface="Arial" pitchFamily="34" charset="0"/>
                <a:cs typeface="Arial" pitchFamily="34" charset="0"/>
              </a:rPr>
              <a:t> by forcing the </a:t>
            </a:r>
            <a:r>
              <a:rPr lang="fr-FR" dirty="0" err="1">
                <a:solidFill>
                  <a:srgbClr val="FF0000"/>
                </a:solidFill>
                <a:latin typeface="Arial" pitchFamily="34" charset="0"/>
                <a:cs typeface="Arial" pitchFamily="34" charset="0"/>
              </a:rPr>
              <a:t>market</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price</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downward</a:t>
            </a:r>
            <a:r>
              <a:rPr lang="fr-FR" dirty="0">
                <a:latin typeface="Arial" pitchFamily="34" charset="0"/>
                <a:cs typeface="Arial" pitchFamily="34" charset="0"/>
              </a:rPr>
              <a:t> (and </a:t>
            </a:r>
            <a:r>
              <a:rPr lang="fr-FR" dirty="0" err="1">
                <a:latin typeface="Arial" pitchFamily="34" charset="0"/>
                <a:cs typeface="Arial" pitchFamily="34" charset="0"/>
              </a:rPr>
              <a:t>quantity</a:t>
            </a:r>
            <a:r>
              <a:rPr lang="fr-FR" dirty="0">
                <a:latin typeface="Arial" pitchFamily="34" charset="0"/>
                <a:cs typeface="Arial" pitchFamily="34" charset="0"/>
              </a:rPr>
              <a:t> </a:t>
            </a:r>
            <a:r>
              <a:rPr lang="fr-FR" dirty="0" err="1">
                <a:latin typeface="Arial" pitchFamily="34" charset="0"/>
                <a:cs typeface="Arial" pitchFamily="34" charset="0"/>
              </a:rPr>
              <a:t>upward</a:t>
            </a:r>
            <a:r>
              <a:rPr lang="fr-FR" dirty="0">
                <a:latin typeface="Arial" pitchFamily="34" charset="0"/>
                <a:cs typeface="Arial" pitchFamily="34" charset="0"/>
              </a:rPr>
              <a:t>). If the </a:t>
            </a:r>
            <a:r>
              <a:rPr lang="fr-FR" dirty="0" err="1">
                <a:latin typeface="Arial" pitchFamily="34" charset="0"/>
                <a:cs typeface="Arial" pitchFamily="34" charset="0"/>
              </a:rPr>
              <a:t>allocative</a:t>
            </a:r>
            <a:r>
              <a:rPr lang="fr-FR" dirty="0">
                <a:latin typeface="Arial" pitchFamily="34" charset="0"/>
                <a:cs typeface="Arial" pitchFamily="34" charset="0"/>
              </a:rPr>
              <a:t> </a:t>
            </a:r>
            <a:r>
              <a:rPr lang="fr-FR" dirty="0" err="1">
                <a:latin typeface="Arial" pitchFamily="34" charset="0"/>
                <a:cs typeface="Arial" pitchFamily="34" charset="0"/>
              </a:rPr>
              <a:t>efficiency</a:t>
            </a:r>
            <a:r>
              <a:rPr lang="fr-FR" dirty="0">
                <a:latin typeface="Arial" pitchFamily="34" charset="0"/>
                <a:cs typeface="Arial" pitchFamily="34" charset="0"/>
              </a:rPr>
              <a:t> gain </a:t>
            </a:r>
            <a:r>
              <a:rPr lang="fr-FR" dirty="0" err="1">
                <a:latin typeface="Arial" pitchFamily="34" charset="0"/>
                <a:cs typeface="Arial" pitchFamily="34" charset="0"/>
              </a:rPr>
              <a:t>from</a:t>
            </a:r>
            <a:r>
              <a:rPr lang="fr-FR" dirty="0">
                <a:latin typeface="Arial" pitchFamily="34" charset="0"/>
                <a:cs typeface="Arial" pitchFamily="34" charset="0"/>
              </a:rPr>
              <a:t> </a:t>
            </a:r>
            <a:r>
              <a:rPr lang="fr-FR" dirty="0" err="1">
                <a:latin typeface="Arial" pitchFamily="34" charset="0"/>
                <a:cs typeface="Arial" pitchFamily="34" charset="0"/>
              </a:rPr>
              <a:t>lower</a:t>
            </a:r>
            <a:r>
              <a:rPr lang="fr-FR" dirty="0">
                <a:latin typeface="Arial" pitchFamily="34" charset="0"/>
                <a:cs typeface="Arial" pitchFamily="34" charset="0"/>
              </a:rPr>
              <a:t> </a:t>
            </a:r>
            <a:r>
              <a:rPr lang="fr-FR" dirty="0" err="1">
                <a:latin typeface="Arial" pitchFamily="34" charset="0"/>
                <a:cs typeface="Arial" pitchFamily="34" charset="0"/>
              </a:rPr>
              <a:t>pricing</a:t>
            </a:r>
            <a:r>
              <a:rPr lang="fr-FR" dirty="0">
                <a:latin typeface="Arial" pitchFamily="34" charset="0"/>
                <a:cs typeface="Arial" pitchFamily="34" charset="0"/>
              </a:rPr>
              <a:t>/</a:t>
            </a:r>
            <a:r>
              <a:rPr lang="fr-FR" dirty="0" err="1">
                <a:latin typeface="Arial" pitchFamily="34" charset="0"/>
                <a:cs typeface="Arial" pitchFamily="34" charset="0"/>
              </a:rPr>
              <a:t>higher</a:t>
            </a:r>
            <a:r>
              <a:rPr lang="fr-FR" dirty="0">
                <a:latin typeface="Arial" pitchFamily="34" charset="0"/>
                <a:cs typeface="Arial" pitchFamily="34" charset="0"/>
              </a:rPr>
              <a:t> </a:t>
            </a:r>
            <a:r>
              <a:rPr lang="fr-FR" dirty="0" err="1">
                <a:latin typeface="Arial" pitchFamily="34" charset="0"/>
                <a:cs typeface="Arial" pitchFamily="34" charset="0"/>
              </a:rPr>
              <a:t>quantity</a:t>
            </a:r>
            <a:r>
              <a:rPr lang="fr-FR" dirty="0">
                <a:latin typeface="Arial" pitchFamily="34" charset="0"/>
                <a:cs typeface="Arial" pitchFamily="34" charset="0"/>
              </a:rPr>
              <a:t> </a:t>
            </a:r>
            <a:r>
              <a:rPr lang="fr-FR" dirty="0" err="1">
                <a:latin typeface="Arial" pitchFamily="34" charset="0"/>
                <a:cs typeface="Arial" pitchFamily="34" charset="0"/>
              </a:rPr>
              <a:t>outweighs</a:t>
            </a:r>
            <a:r>
              <a:rPr lang="fr-FR" dirty="0">
                <a:latin typeface="Arial" pitchFamily="34" charset="0"/>
                <a:cs typeface="Arial" pitchFamily="34" charset="0"/>
              </a:rPr>
              <a:t> the </a:t>
            </a:r>
            <a:r>
              <a:rPr lang="fr-FR" dirty="0" err="1">
                <a:latin typeface="Arial" pitchFamily="34" charset="0"/>
                <a:cs typeface="Arial" pitchFamily="34" charset="0"/>
              </a:rPr>
              <a:t>reduction</a:t>
            </a:r>
            <a:r>
              <a:rPr lang="fr-FR" dirty="0">
                <a:latin typeface="Arial" pitchFamily="34" charset="0"/>
                <a:cs typeface="Arial" pitchFamily="34" charset="0"/>
              </a:rPr>
              <a:t> in productive </a:t>
            </a:r>
            <a:r>
              <a:rPr lang="fr-FR" dirty="0" err="1">
                <a:latin typeface="Arial" pitchFamily="34" charset="0"/>
                <a:cs typeface="Arial" pitchFamily="34" charset="0"/>
              </a:rPr>
              <a:t>efficiency</a:t>
            </a:r>
            <a:r>
              <a:rPr lang="fr-FR" dirty="0">
                <a:latin typeface="Arial" pitchFamily="34" charset="0"/>
                <a:cs typeface="Arial" pitchFamily="34" charset="0"/>
              </a:rPr>
              <a:t> due to the </a:t>
            </a:r>
            <a:r>
              <a:rPr lang="fr-FR" dirty="0" err="1">
                <a:latin typeface="Arial" pitchFamily="34" charset="0"/>
                <a:cs typeface="Arial" pitchFamily="34" charset="0"/>
              </a:rPr>
              <a:t>presence</a:t>
            </a:r>
            <a:r>
              <a:rPr lang="fr-FR" dirty="0">
                <a:latin typeface="Arial" pitchFamily="34" charset="0"/>
                <a:cs typeface="Arial" pitchFamily="34" charset="0"/>
              </a:rPr>
              <a:t> of the </a:t>
            </a:r>
            <a:r>
              <a:rPr lang="fr-FR" dirty="0" err="1">
                <a:latin typeface="Arial" pitchFamily="34" charset="0"/>
                <a:cs typeface="Arial" pitchFamily="34" charset="0"/>
              </a:rPr>
              <a:t>higher</a:t>
            </a:r>
            <a:r>
              <a:rPr lang="fr-FR" dirty="0">
                <a:latin typeface="Arial" pitchFamily="34" charset="0"/>
                <a:cs typeface="Arial" pitchFamily="34" charset="0"/>
              </a:rPr>
              <a:t>-</a:t>
            </a:r>
            <a:r>
              <a:rPr lang="fr-FR" dirty="0" err="1">
                <a:latin typeface="Arial" pitchFamily="34" charset="0"/>
                <a:cs typeface="Arial" pitchFamily="34" charset="0"/>
              </a:rPr>
              <a:t>cost</a:t>
            </a:r>
            <a:r>
              <a:rPr lang="fr-FR" dirty="0">
                <a:latin typeface="Arial" pitchFamily="34" charset="0"/>
                <a:cs typeface="Arial" pitchFamily="34" charset="0"/>
              </a:rPr>
              <a:t> entrant, </a:t>
            </a:r>
            <a:r>
              <a:rPr lang="fr-FR" dirty="0" err="1">
                <a:latin typeface="Arial" pitchFamily="34" charset="0"/>
                <a:cs typeface="Arial" pitchFamily="34" charset="0"/>
              </a:rPr>
              <a:t>these</a:t>
            </a:r>
            <a:r>
              <a:rPr lang="fr-FR" dirty="0">
                <a:latin typeface="Arial" pitchFamily="34" charset="0"/>
                <a:cs typeface="Arial" pitchFamily="34" charset="0"/>
              </a:rPr>
              <a:t> </a:t>
            </a:r>
            <a:r>
              <a:rPr lang="fr-FR" dirty="0" err="1">
                <a:latin typeface="Arial" pitchFamily="34" charset="0"/>
                <a:cs typeface="Arial" pitchFamily="34" charset="0"/>
              </a:rPr>
              <a:t>critics</a:t>
            </a:r>
            <a:r>
              <a:rPr lang="fr-FR" dirty="0">
                <a:latin typeface="Arial" pitchFamily="34" charset="0"/>
                <a:cs typeface="Arial" pitchFamily="34" charset="0"/>
              </a:rPr>
              <a:t> note, </a:t>
            </a:r>
            <a:r>
              <a:rPr lang="fr-FR" dirty="0" err="1">
                <a:latin typeface="Arial" pitchFamily="34" charset="0"/>
                <a:cs typeface="Arial" pitchFamily="34" charset="0"/>
              </a:rPr>
              <a:t>then</a:t>
            </a:r>
            <a:r>
              <a:rPr lang="fr-FR" dirty="0">
                <a:latin typeface="Arial" pitchFamily="34" charset="0"/>
                <a:cs typeface="Arial" pitchFamily="34" charset="0"/>
              </a:rPr>
              <a:t> </a:t>
            </a:r>
            <a:r>
              <a:rPr lang="fr-FR" dirty="0" err="1">
                <a:latin typeface="Arial" pitchFamily="34" charset="0"/>
                <a:cs typeface="Arial" pitchFamily="34" charset="0"/>
              </a:rPr>
              <a:t>it</a:t>
            </a:r>
            <a:r>
              <a:rPr lang="fr-FR" dirty="0">
                <a:latin typeface="Arial" pitchFamily="34" charset="0"/>
                <a:cs typeface="Arial" pitchFamily="34" charset="0"/>
              </a:rPr>
              <a:t> </a:t>
            </a:r>
            <a:r>
              <a:rPr lang="fr-FR" dirty="0" err="1">
                <a:latin typeface="Arial" pitchFamily="34" charset="0"/>
                <a:cs typeface="Arial" pitchFamily="34" charset="0"/>
              </a:rPr>
              <a:t>is</a:t>
            </a:r>
            <a:r>
              <a:rPr lang="fr-FR" dirty="0">
                <a:latin typeface="Arial" pitchFamily="34" charset="0"/>
                <a:cs typeface="Arial" pitchFamily="34" charset="0"/>
              </a:rPr>
              <a:t> </a:t>
            </a:r>
            <a:r>
              <a:rPr lang="fr-FR" dirty="0" err="1">
                <a:latin typeface="Arial" pitchFamily="34" charset="0"/>
                <a:cs typeface="Arial" pitchFamily="34" charset="0"/>
              </a:rPr>
              <a:t>better</a:t>
            </a:r>
            <a:r>
              <a:rPr lang="fr-FR" dirty="0">
                <a:latin typeface="Arial" pitchFamily="34" charset="0"/>
                <a:cs typeface="Arial" pitchFamily="34" charset="0"/>
              </a:rPr>
              <a:t> to use a </a:t>
            </a:r>
            <a:r>
              <a:rPr lang="fr-FR" dirty="0" err="1">
                <a:latin typeface="Arial" pitchFamily="34" charset="0"/>
                <a:cs typeface="Arial" pitchFamily="34" charset="0"/>
              </a:rPr>
              <a:t>stricter</a:t>
            </a:r>
            <a:r>
              <a:rPr lang="fr-FR" dirty="0">
                <a:latin typeface="Arial" pitchFamily="34" charset="0"/>
                <a:cs typeface="Arial" pitchFamily="34" charset="0"/>
              </a:rPr>
              <a:t> test to </a:t>
            </a:r>
            <a:r>
              <a:rPr lang="fr-FR" dirty="0" err="1">
                <a:latin typeface="Arial" pitchFamily="34" charset="0"/>
                <a:cs typeface="Arial" pitchFamily="34" charset="0"/>
              </a:rPr>
              <a:t>protect</a:t>
            </a:r>
            <a:r>
              <a:rPr lang="fr-FR" dirty="0">
                <a:latin typeface="Arial" pitchFamily="34" charset="0"/>
                <a:cs typeface="Arial" pitchFamily="34" charset="0"/>
              </a:rPr>
              <a:t> </a:t>
            </a:r>
            <a:r>
              <a:rPr lang="fr-FR" dirty="0" err="1">
                <a:latin typeface="Arial" pitchFamily="34" charset="0"/>
                <a:cs typeface="Arial" pitchFamily="34" charset="0"/>
              </a:rPr>
              <a:t>that</a:t>
            </a:r>
            <a:r>
              <a:rPr lang="fr-FR" dirty="0">
                <a:latin typeface="Arial" pitchFamily="34" charset="0"/>
                <a:cs typeface="Arial" pitchFamily="34" charset="0"/>
              </a:rPr>
              <a:t> entrant. </a:t>
            </a:r>
            <a:r>
              <a:rPr lang="fr-FR" dirty="0" err="1">
                <a:latin typeface="Arial" pitchFamily="34" charset="0"/>
                <a:cs typeface="Arial" pitchFamily="34" charset="0"/>
              </a:rPr>
              <a:t>However</a:t>
            </a:r>
            <a:r>
              <a:rPr lang="fr-FR" dirty="0">
                <a:latin typeface="Arial" pitchFamily="34" charset="0"/>
                <a:cs typeface="Arial" pitchFamily="34" charset="0"/>
              </a:rPr>
              <a:t> </a:t>
            </a:r>
            <a:r>
              <a:rPr lang="fr-FR" dirty="0" err="1">
                <a:latin typeface="Arial" pitchFamily="34" charset="0"/>
                <a:cs typeface="Arial" pitchFamily="34" charset="0"/>
              </a:rPr>
              <a:t>this</a:t>
            </a:r>
            <a:r>
              <a:rPr lang="fr-FR" dirty="0">
                <a:latin typeface="Arial" pitchFamily="34" charset="0"/>
                <a:cs typeface="Arial" pitchFamily="34" charset="0"/>
              </a:rPr>
              <a:t> </a:t>
            </a:r>
            <a:r>
              <a:rPr lang="fr-FR" dirty="0" err="1">
                <a:latin typeface="Arial" pitchFamily="34" charset="0"/>
                <a:cs typeface="Arial" pitchFamily="34" charset="0"/>
              </a:rPr>
              <a:t>view</a:t>
            </a:r>
            <a:r>
              <a:rPr lang="fr-FR" dirty="0">
                <a:latin typeface="Arial" pitchFamily="34" charset="0"/>
                <a:cs typeface="Arial" pitchFamily="34" charset="0"/>
              </a:rPr>
              <a:t> </a:t>
            </a:r>
            <a:r>
              <a:rPr lang="fr-FR" dirty="0" err="1">
                <a:latin typeface="Arial" pitchFamily="34" charset="0"/>
                <a:cs typeface="Arial" pitchFamily="34" charset="0"/>
              </a:rPr>
              <a:t>is</a:t>
            </a:r>
            <a:r>
              <a:rPr lang="fr-FR" dirty="0">
                <a:latin typeface="Arial" pitchFamily="34" charset="0"/>
                <a:cs typeface="Arial" pitchFamily="34" charset="0"/>
              </a:rPr>
              <a:t> </a:t>
            </a:r>
            <a:r>
              <a:rPr lang="fr-FR" dirty="0" err="1">
                <a:latin typeface="Arial" pitchFamily="34" charset="0"/>
                <a:cs typeface="Arial" pitchFamily="34" charset="0"/>
              </a:rPr>
              <a:t>disputed</a:t>
            </a:r>
            <a:r>
              <a:rPr lang="fr-FR" dirty="0">
                <a:latin typeface="Arial" pitchFamily="34" charset="0"/>
                <a:cs typeface="Arial" pitchFamily="34" charset="0"/>
              </a:rPr>
              <a:t>.</a:t>
            </a:r>
          </a:p>
          <a:p>
            <a:pPr algn="just"/>
            <a:endParaRPr lang="fr-FR" dirty="0">
              <a:latin typeface="Arial" pitchFamily="34" charset="0"/>
              <a:cs typeface="Arial" pitchFamily="34" charset="0"/>
            </a:endParaRPr>
          </a:p>
          <a:p>
            <a:pPr algn="just"/>
            <a:r>
              <a:rPr lang="fr-FR" dirty="0">
                <a:latin typeface="Arial" pitchFamily="34" charset="0"/>
                <a:cs typeface="Arial" pitchFamily="34" charset="0"/>
              </a:rPr>
              <a:t>A </a:t>
            </a:r>
            <a:r>
              <a:rPr lang="fr-FR" dirty="0" err="1">
                <a:solidFill>
                  <a:srgbClr val="FF0000"/>
                </a:solidFill>
                <a:latin typeface="Arial" pitchFamily="34" charset="0"/>
                <a:cs typeface="Arial" pitchFamily="34" charset="0"/>
              </a:rPr>
              <a:t>difficult</a:t>
            </a:r>
            <a:r>
              <a:rPr lang="fr-FR" dirty="0">
                <a:solidFill>
                  <a:srgbClr val="FF0000"/>
                </a:solidFill>
                <a:latin typeface="Arial" pitchFamily="34" charset="0"/>
                <a:cs typeface="Arial" pitchFamily="34" charset="0"/>
              </a:rPr>
              <a:t> question to </a:t>
            </a:r>
            <a:r>
              <a:rPr lang="fr-FR" dirty="0" err="1">
                <a:solidFill>
                  <a:srgbClr val="FF0000"/>
                </a:solidFill>
                <a:latin typeface="Arial" pitchFamily="34" charset="0"/>
                <a:cs typeface="Arial" pitchFamily="34" charset="0"/>
              </a:rPr>
              <a:t>be</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answered</a:t>
            </a:r>
            <a:r>
              <a:rPr lang="fr-FR" dirty="0">
                <a:solidFill>
                  <a:srgbClr val="FF0000"/>
                </a:solidFill>
                <a:latin typeface="Arial" pitchFamily="34" charset="0"/>
                <a:cs typeface="Arial" pitchFamily="34" charset="0"/>
              </a:rPr>
              <a:t> regards the </a:t>
            </a:r>
            <a:r>
              <a:rPr lang="fr-FR" dirty="0" err="1">
                <a:solidFill>
                  <a:srgbClr val="FF0000"/>
                </a:solidFill>
                <a:latin typeface="Arial" pitchFamily="34" charset="0"/>
                <a:cs typeface="Arial" pitchFamily="34" charset="0"/>
              </a:rPr>
              <a:t>scale</a:t>
            </a:r>
            <a:r>
              <a:rPr lang="fr-FR" dirty="0">
                <a:solidFill>
                  <a:srgbClr val="FF0000"/>
                </a:solidFill>
                <a:latin typeface="Arial" pitchFamily="34" charset="0"/>
                <a:cs typeface="Arial" pitchFamily="34" charset="0"/>
              </a:rPr>
              <a:t> of </a:t>
            </a:r>
            <a:r>
              <a:rPr lang="fr-FR" dirty="0" err="1">
                <a:solidFill>
                  <a:srgbClr val="FF0000"/>
                </a:solidFill>
                <a:latin typeface="Arial" pitchFamily="34" charset="0"/>
                <a:cs typeface="Arial" pitchFamily="34" charset="0"/>
              </a:rPr>
              <a:t>operation</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at</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which</a:t>
            </a:r>
            <a:r>
              <a:rPr lang="fr-FR" dirty="0">
                <a:solidFill>
                  <a:srgbClr val="FF0000"/>
                </a:solidFill>
                <a:latin typeface="Arial" pitchFamily="34" charset="0"/>
                <a:cs typeface="Arial" pitchFamily="34" charset="0"/>
              </a:rPr>
              <a:t> one </a:t>
            </a:r>
            <a:r>
              <a:rPr lang="fr-FR" dirty="0" err="1">
                <a:solidFill>
                  <a:srgbClr val="FF0000"/>
                </a:solidFill>
                <a:latin typeface="Arial" pitchFamily="34" charset="0"/>
                <a:cs typeface="Arial" pitchFamily="34" charset="0"/>
              </a:rPr>
              <a:t>should</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assess</a:t>
            </a:r>
            <a:r>
              <a:rPr lang="fr-FR" dirty="0">
                <a:solidFill>
                  <a:srgbClr val="FF0000"/>
                </a:solidFill>
                <a:latin typeface="Arial" pitchFamily="34" charset="0"/>
                <a:cs typeface="Arial" pitchFamily="34" charset="0"/>
              </a:rPr>
              <a:t> the </a:t>
            </a:r>
            <a:r>
              <a:rPr lang="fr-FR" dirty="0" err="1">
                <a:solidFill>
                  <a:srgbClr val="FF0000"/>
                </a:solidFill>
                <a:latin typeface="Arial" pitchFamily="34" charset="0"/>
                <a:cs typeface="Arial" pitchFamily="34" charset="0"/>
              </a:rPr>
              <a:t>hypothetical</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equally</a:t>
            </a:r>
            <a:r>
              <a:rPr lang="fr-FR" dirty="0">
                <a:solidFill>
                  <a:srgbClr val="FF0000"/>
                </a:solidFill>
                <a:latin typeface="Arial" pitchFamily="34" charset="0"/>
                <a:cs typeface="Arial" pitchFamily="34" charset="0"/>
              </a:rPr>
              <a:t> efficient </a:t>
            </a:r>
            <a:r>
              <a:rPr lang="fr-FR" dirty="0" err="1">
                <a:solidFill>
                  <a:srgbClr val="FF0000"/>
                </a:solidFill>
                <a:latin typeface="Arial" pitchFamily="34" charset="0"/>
                <a:cs typeface="Arial" pitchFamily="34" charset="0"/>
              </a:rPr>
              <a:t>firm’s</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efficiency</a:t>
            </a:r>
            <a:r>
              <a:rPr lang="fr-FR" dirty="0">
                <a:latin typeface="Arial" pitchFamily="34" charset="0"/>
                <a:cs typeface="Arial" pitchFamily="34" charset="0"/>
              </a:rPr>
              <a:t>. New entrants tend to enter </a:t>
            </a:r>
            <a:r>
              <a:rPr lang="fr-FR" dirty="0" err="1">
                <a:latin typeface="Arial" pitchFamily="34" charset="0"/>
                <a:cs typeface="Arial" pitchFamily="34" charset="0"/>
              </a:rPr>
              <a:t>at</a:t>
            </a:r>
            <a:r>
              <a:rPr lang="fr-FR" dirty="0">
                <a:latin typeface="Arial" pitchFamily="34" charset="0"/>
                <a:cs typeface="Arial" pitchFamily="34" charset="0"/>
              </a:rPr>
              <a:t> a </a:t>
            </a:r>
            <a:r>
              <a:rPr lang="fr-FR" dirty="0" err="1">
                <a:latin typeface="Arial" pitchFamily="34" charset="0"/>
                <a:cs typeface="Arial" pitchFamily="34" charset="0"/>
              </a:rPr>
              <a:t>relatively</a:t>
            </a:r>
            <a:r>
              <a:rPr lang="fr-FR" dirty="0">
                <a:latin typeface="Arial" pitchFamily="34" charset="0"/>
                <a:cs typeface="Arial" pitchFamily="34" charset="0"/>
              </a:rPr>
              <a:t> </a:t>
            </a:r>
            <a:r>
              <a:rPr lang="fr-FR" dirty="0" err="1">
                <a:latin typeface="Arial" pitchFamily="34" charset="0"/>
                <a:cs typeface="Arial" pitchFamily="34" charset="0"/>
              </a:rPr>
              <a:t>small</a:t>
            </a:r>
            <a:r>
              <a:rPr lang="fr-FR" dirty="0">
                <a:latin typeface="Arial" pitchFamily="34" charset="0"/>
                <a:cs typeface="Arial" pitchFamily="34" charset="0"/>
              </a:rPr>
              <a:t> </a:t>
            </a:r>
            <a:r>
              <a:rPr lang="fr-FR" dirty="0" err="1">
                <a:latin typeface="Arial" pitchFamily="34" charset="0"/>
                <a:cs typeface="Arial" pitchFamily="34" charset="0"/>
              </a:rPr>
              <a:t>scale</a:t>
            </a:r>
            <a:r>
              <a:rPr lang="fr-FR" dirty="0">
                <a:latin typeface="Arial" pitchFamily="34" charset="0"/>
                <a:cs typeface="Arial" pitchFamily="34" charset="0"/>
              </a:rPr>
              <a:t> and </a:t>
            </a:r>
            <a:r>
              <a:rPr lang="fr-FR" dirty="0" err="1">
                <a:latin typeface="Arial" pitchFamily="34" charset="0"/>
                <a:cs typeface="Arial" pitchFamily="34" charset="0"/>
              </a:rPr>
              <a:t>therefore</a:t>
            </a:r>
            <a:r>
              <a:rPr lang="fr-FR" dirty="0">
                <a:latin typeface="Arial" pitchFamily="34" charset="0"/>
                <a:cs typeface="Arial" pitchFamily="34" charset="0"/>
              </a:rPr>
              <a:t> have not </a:t>
            </a:r>
            <a:r>
              <a:rPr lang="fr-FR" dirty="0" err="1">
                <a:latin typeface="Arial" pitchFamily="34" charset="0"/>
                <a:cs typeface="Arial" pitchFamily="34" charset="0"/>
              </a:rPr>
              <a:t>worked</a:t>
            </a:r>
            <a:r>
              <a:rPr lang="fr-FR" dirty="0">
                <a:latin typeface="Arial" pitchFamily="34" charset="0"/>
                <a:cs typeface="Arial" pitchFamily="34" charset="0"/>
              </a:rPr>
              <a:t> </a:t>
            </a:r>
            <a:r>
              <a:rPr lang="fr-FR" dirty="0" err="1">
                <a:latin typeface="Arial" pitchFamily="34" charset="0"/>
                <a:cs typeface="Arial" pitchFamily="34" charset="0"/>
              </a:rPr>
              <a:t>their</a:t>
            </a:r>
            <a:r>
              <a:rPr lang="fr-FR" dirty="0">
                <a:latin typeface="Arial" pitchFamily="34" charset="0"/>
                <a:cs typeface="Arial" pitchFamily="34" charset="0"/>
              </a:rPr>
              <a:t> </a:t>
            </a:r>
            <a:r>
              <a:rPr lang="fr-FR" dirty="0" err="1">
                <a:latin typeface="Arial" pitchFamily="34" charset="0"/>
                <a:cs typeface="Arial" pitchFamily="34" charset="0"/>
              </a:rPr>
              <a:t>way</a:t>
            </a:r>
            <a:r>
              <a:rPr lang="fr-FR" dirty="0">
                <a:latin typeface="Arial" pitchFamily="34" charset="0"/>
                <a:cs typeface="Arial" pitchFamily="34" charset="0"/>
              </a:rPr>
              <a:t> down the marginal </a:t>
            </a:r>
            <a:r>
              <a:rPr lang="fr-FR" dirty="0" err="1">
                <a:latin typeface="Arial" pitchFamily="34" charset="0"/>
                <a:cs typeface="Arial" pitchFamily="34" charset="0"/>
              </a:rPr>
              <a:t>cost</a:t>
            </a:r>
            <a:r>
              <a:rPr lang="fr-FR" dirty="0">
                <a:latin typeface="Arial" pitchFamily="34" charset="0"/>
                <a:cs typeface="Arial" pitchFamily="34" charset="0"/>
              </a:rPr>
              <a:t> </a:t>
            </a:r>
            <a:r>
              <a:rPr lang="fr-FR" dirty="0" err="1">
                <a:latin typeface="Arial" pitchFamily="34" charset="0"/>
                <a:cs typeface="Arial" pitchFamily="34" charset="0"/>
              </a:rPr>
              <a:t>curve</a:t>
            </a:r>
            <a:r>
              <a:rPr lang="fr-FR" dirty="0">
                <a:latin typeface="Arial" pitchFamily="34" charset="0"/>
                <a:cs typeface="Arial" pitchFamily="34" charset="0"/>
              </a:rPr>
              <a:t> </a:t>
            </a:r>
            <a:r>
              <a:rPr lang="fr-FR" dirty="0" err="1">
                <a:latin typeface="Arial" pitchFamily="34" charset="0"/>
                <a:cs typeface="Arial" pitchFamily="34" charset="0"/>
              </a:rPr>
              <a:t>yet</a:t>
            </a:r>
            <a:r>
              <a:rPr lang="fr-FR" dirty="0">
                <a:latin typeface="Arial" pitchFamily="34" charset="0"/>
                <a:cs typeface="Arial" pitchFamily="34" charset="0"/>
              </a:rPr>
              <a:t>. </a:t>
            </a:r>
            <a:r>
              <a:rPr lang="fr-FR" dirty="0" err="1">
                <a:latin typeface="Arial" pitchFamily="34" charset="0"/>
                <a:cs typeface="Arial" pitchFamily="34" charset="0"/>
              </a:rPr>
              <a:t>Consequently</a:t>
            </a:r>
            <a:r>
              <a:rPr lang="fr-FR" dirty="0">
                <a:latin typeface="Arial" pitchFamily="34" charset="0"/>
                <a:cs typeface="Arial" pitchFamily="34" charset="0"/>
              </a:rPr>
              <a:t>, </a:t>
            </a:r>
            <a:r>
              <a:rPr lang="fr-FR" dirty="0" err="1">
                <a:latin typeface="Arial" pitchFamily="34" charset="0"/>
                <a:cs typeface="Arial" pitchFamily="34" charset="0"/>
              </a:rPr>
              <a:t>they</a:t>
            </a:r>
            <a:r>
              <a:rPr lang="fr-FR" dirty="0">
                <a:latin typeface="Arial" pitchFamily="34" charset="0"/>
                <a:cs typeface="Arial" pitchFamily="34" charset="0"/>
              </a:rPr>
              <a:t> </a:t>
            </a:r>
            <a:r>
              <a:rPr lang="fr-FR" dirty="0" err="1">
                <a:latin typeface="Arial" pitchFamily="34" charset="0"/>
                <a:cs typeface="Arial" pitchFamily="34" charset="0"/>
              </a:rPr>
              <a:t>may</a:t>
            </a:r>
            <a:r>
              <a:rPr lang="fr-FR" dirty="0">
                <a:latin typeface="Arial" pitchFamily="34" charset="0"/>
                <a:cs typeface="Arial" pitchFamily="34" charset="0"/>
              </a:rPr>
              <a:t> </a:t>
            </a:r>
            <a:r>
              <a:rPr lang="fr-FR" dirty="0" err="1">
                <a:latin typeface="Arial" pitchFamily="34" charset="0"/>
                <a:cs typeface="Arial" pitchFamily="34" charset="0"/>
              </a:rPr>
              <a:t>be</a:t>
            </a:r>
            <a:r>
              <a:rPr lang="fr-FR" dirty="0">
                <a:latin typeface="Arial" pitchFamily="34" charset="0"/>
                <a:cs typeface="Arial" pitchFamily="34" charset="0"/>
              </a:rPr>
              <a:t> </a:t>
            </a:r>
            <a:r>
              <a:rPr lang="fr-FR" dirty="0" err="1">
                <a:latin typeface="Arial" pitchFamily="34" charset="0"/>
                <a:cs typeface="Arial" pitchFamily="34" charset="0"/>
              </a:rPr>
              <a:t>less</a:t>
            </a:r>
            <a:r>
              <a:rPr lang="fr-FR" dirty="0">
                <a:latin typeface="Arial" pitchFamily="34" charset="0"/>
                <a:cs typeface="Arial" pitchFamily="34" charset="0"/>
              </a:rPr>
              <a:t> efficient </a:t>
            </a:r>
            <a:r>
              <a:rPr lang="fr-FR" dirty="0" err="1">
                <a:latin typeface="Arial" pitchFamily="34" charset="0"/>
                <a:cs typeface="Arial" pitchFamily="34" charset="0"/>
              </a:rPr>
              <a:t>than</a:t>
            </a:r>
            <a:r>
              <a:rPr lang="fr-FR" dirty="0">
                <a:latin typeface="Arial" pitchFamily="34" charset="0"/>
                <a:cs typeface="Arial" pitchFamily="34" charset="0"/>
              </a:rPr>
              <a:t> the dominant </a:t>
            </a:r>
            <a:r>
              <a:rPr lang="fr-FR" dirty="0" err="1">
                <a:latin typeface="Arial" pitchFamily="34" charset="0"/>
                <a:cs typeface="Arial" pitchFamily="34" charset="0"/>
              </a:rPr>
              <a:t>firm</a:t>
            </a:r>
            <a:r>
              <a:rPr lang="fr-FR" dirty="0">
                <a:latin typeface="Arial" pitchFamily="34" charset="0"/>
                <a:cs typeface="Arial" pitchFamily="34" charset="0"/>
              </a:rPr>
              <a:t> in the short </a:t>
            </a:r>
            <a:r>
              <a:rPr lang="fr-FR" dirty="0" err="1">
                <a:latin typeface="Arial" pitchFamily="34" charset="0"/>
                <a:cs typeface="Arial" pitchFamily="34" charset="0"/>
              </a:rPr>
              <a:t>run</a:t>
            </a:r>
            <a:r>
              <a:rPr lang="fr-FR" dirty="0">
                <a:latin typeface="Arial" pitchFamily="34" charset="0"/>
                <a:cs typeface="Arial" pitchFamily="34" charset="0"/>
              </a:rPr>
              <a:t>, but if </a:t>
            </a:r>
            <a:r>
              <a:rPr lang="fr-FR" dirty="0" err="1">
                <a:latin typeface="Arial" pitchFamily="34" charset="0"/>
                <a:cs typeface="Arial" pitchFamily="34" charset="0"/>
              </a:rPr>
              <a:t>they</a:t>
            </a:r>
            <a:r>
              <a:rPr lang="fr-FR" dirty="0">
                <a:latin typeface="Arial" pitchFamily="34" charset="0"/>
                <a:cs typeface="Arial" pitchFamily="34" charset="0"/>
              </a:rPr>
              <a:t> </a:t>
            </a:r>
            <a:r>
              <a:rPr lang="fr-FR" dirty="0" err="1">
                <a:latin typeface="Arial" pitchFamily="34" charset="0"/>
                <a:cs typeface="Arial" pitchFamily="34" charset="0"/>
              </a:rPr>
              <a:t>were</a:t>
            </a:r>
            <a:r>
              <a:rPr lang="fr-FR" dirty="0">
                <a:latin typeface="Arial" pitchFamily="34" charset="0"/>
                <a:cs typeface="Arial" pitchFamily="34" charset="0"/>
              </a:rPr>
              <a:t> able to survive long </a:t>
            </a:r>
            <a:r>
              <a:rPr lang="fr-FR" dirty="0" err="1">
                <a:latin typeface="Arial" pitchFamily="34" charset="0"/>
                <a:cs typeface="Arial" pitchFamily="34" charset="0"/>
              </a:rPr>
              <a:t>enough</a:t>
            </a:r>
            <a:r>
              <a:rPr lang="fr-FR" dirty="0">
                <a:latin typeface="Arial" pitchFamily="34" charset="0"/>
                <a:cs typeface="Arial" pitchFamily="34" charset="0"/>
              </a:rPr>
              <a:t> </a:t>
            </a:r>
            <a:r>
              <a:rPr lang="fr-FR" dirty="0" err="1">
                <a:latin typeface="Arial" pitchFamily="34" charset="0"/>
                <a:cs typeface="Arial" pitchFamily="34" charset="0"/>
              </a:rPr>
              <a:t>they</a:t>
            </a:r>
            <a:r>
              <a:rPr lang="fr-FR" dirty="0">
                <a:latin typeface="Arial" pitchFamily="34" charset="0"/>
                <a:cs typeface="Arial" pitchFamily="34" charset="0"/>
              </a:rPr>
              <a:t> </a:t>
            </a:r>
            <a:r>
              <a:rPr lang="fr-FR" dirty="0" err="1">
                <a:latin typeface="Arial" pitchFamily="34" charset="0"/>
                <a:cs typeface="Arial" pitchFamily="34" charset="0"/>
              </a:rPr>
              <a:t>might</a:t>
            </a:r>
            <a:r>
              <a:rPr lang="fr-FR" dirty="0">
                <a:latin typeface="Arial" pitchFamily="34" charset="0"/>
                <a:cs typeface="Arial" pitchFamily="34" charset="0"/>
              </a:rPr>
              <a:t> </a:t>
            </a:r>
            <a:r>
              <a:rPr lang="fr-FR" dirty="0" err="1">
                <a:latin typeface="Arial" pitchFamily="34" charset="0"/>
                <a:cs typeface="Arial" pitchFamily="34" charset="0"/>
              </a:rPr>
              <a:t>become</a:t>
            </a:r>
            <a:r>
              <a:rPr lang="fr-FR" dirty="0">
                <a:latin typeface="Arial" pitchFamily="34" charset="0"/>
                <a:cs typeface="Arial" pitchFamily="34" charset="0"/>
              </a:rPr>
              <a:t> </a:t>
            </a:r>
            <a:r>
              <a:rPr lang="fr-FR" dirty="0" err="1">
                <a:latin typeface="Arial" pitchFamily="34" charset="0"/>
                <a:cs typeface="Arial" pitchFamily="34" charset="0"/>
              </a:rPr>
              <a:t>equally</a:t>
            </a:r>
            <a:r>
              <a:rPr lang="fr-FR" dirty="0">
                <a:latin typeface="Arial" pitchFamily="34" charset="0"/>
                <a:cs typeface="Arial" pitchFamily="34" charset="0"/>
              </a:rPr>
              <a:t> or </a:t>
            </a:r>
            <a:r>
              <a:rPr lang="fr-FR" dirty="0" err="1">
                <a:latin typeface="Arial" pitchFamily="34" charset="0"/>
                <a:cs typeface="Arial" pitchFamily="34" charset="0"/>
              </a:rPr>
              <a:t>even</a:t>
            </a:r>
            <a:r>
              <a:rPr lang="fr-FR" dirty="0">
                <a:latin typeface="Arial" pitchFamily="34" charset="0"/>
                <a:cs typeface="Arial" pitchFamily="34" charset="0"/>
              </a:rPr>
              <a:t> more efficient. </a:t>
            </a:r>
          </a:p>
          <a:p>
            <a:pPr algn="just"/>
            <a:endParaRPr lang="fr-FR" dirty="0">
              <a:latin typeface="Arial" pitchFamily="34" charset="0"/>
              <a:cs typeface="Arial" pitchFamily="34" charset="0"/>
            </a:endParaRPr>
          </a:p>
          <a:p>
            <a:pPr algn="just"/>
            <a:r>
              <a:rPr lang="fr-FR" dirty="0">
                <a:latin typeface="Arial" pitchFamily="34" charset="0"/>
                <a:cs typeface="Arial" pitchFamily="34" charset="0"/>
              </a:rPr>
              <a:t>This </a:t>
            </a:r>
            <a:r>
              <a:rPr lang="fr-FR" dirty="0" err="1">
                <a:latin typeface="Arial" pitchFamily="34" charset="0"/>
                <a:cs typeface="Arial" pitchFamily="34" charset="0"/>
              </a:rPr>
              <a:t>tendency</a:t>
            </a:r>
            <a:r>
              <a:rPr lang="fr-FR" dirty="0">
                <a:latin typeface="Arial" pitchFamily="34" charset="0"/>
                <a:cs typeface="Arial" pitchFamily="34" charset="0"/>
              </a:rPr>
              <a:t> of the test to </a:t>
            </a:r>
            <a:r>
              <a:rPr lang="fr-FR" dirty="0" err="1">
                <a:latin typeface="Arial" pitchFamily="34" charset="0"/>
                <a:cs typeface="Arial" pitchFamily="34" charset="0"/>
              </a:rPr>
              <a:t>give</a:t>
            </a:r>
            <a:r>
              <a:rPr lang="fr-FR" dirty="0">
                <a:latin typeface="Arial" pitchFamily="34" charset="0"/>
                <a:cs typeface="Arial" pitchFamily="34" charset="0"/>
              </a:rPr>
              <a:t> false </a:t>
            </a:r>
            <a:r>
              <a:rPr lang="fr-FR" dirty="0" err="1">
                <a:latin typeface="Arial" pitchFamily="34" charset="0"/>
                <a:cs typeface="Arial" pitchFamily="34" charset="0"/>
              </a:rPr>
              <a:t>negatives</a:t>
            </a:r>
            <a:r>
              <a:rPr lang="fr-FR" dirty="0">
                <a:latin typeface="Arial" pitchFamily="34" charset="0"/>
                <a:cs typeface="Arial" pitchFamily="34" charset="0"/>
              </a:rPr>
              <a:t> </a:t>
            </a:r>
            <a:r>
              <a:rPr lang="fr-FR" dirty="0" err="1">
                <a:latin typeface="Arial" pitchFamily="34" charset="0"/>
                <a:cs typeface="Arial" pitchFamily="34" charset="0"/>
              </a:rPr>
              <a:t>appears</a:t>
            </a:r>
            <a:r>
              <a:rPr lang="fr-FR" dirty="0">
                <a:latin typeface="Arial" pitchFamily="34" charset="0"/>
                <a:cs typeface="Arial" pitchFamily="34" charset="0"/>
              </a:rPr>
              <a:t> to </a:t>
            </a:r>
            <a:r>
              <a:rPr lang="fr-FR" dirty="0" err="1">
                <a:latin typeface="Arial" pitchFamily="34" charset="0"/>
                <a:cs typeface="Arial" pitchFamily="34" charset="0"/>
              </a:rPr>
              <a:t>be</a:t>
            </a:r>
            <a:r>
              <a:rPr lang="fr-FR" dirty="0">
                <a:latin typeface="Arial" pitchFamily="34" charset="0"/>
                <a:cs typeface="Arial" pitchFamily="34" charset="0"/>
              </a:rPr>
              <a:t> a </a:t>
            </a:r>
            <a:r>
              <a:rPr lang="fr-FR" dirty="0" err="1">
                <a:latin typeface="Arial" pitchFamily="34" charset="0"/>
                <a:cs typeface="Arial" pitchFamily="34" charset="0"/>
              </a:rPr>
              <a:t>serious</a:t>
            </a:r>
            <a:r>
              <a:rPr lang="fr-FR" dirty="0">
                <a:latin typeface="Arial" pitchFamily="34" charset="0"/>
                <a:cs typeface="Arial" pitchFamily="34" charset="0"/>
              </a:rPr>
              <a:t> drawback.</a:t>
            </a:r>
          </a:p>
          <a:p>
            <a:pPr algn="just"/>
            <a:endParaRPr lang="fr-FR" dirty="0">
              <a:latin typeface="Arial" pitchFamily="34" charset="0"/>
              <a:cs typeface="Arial" pitchFamily="34" charset="0"/>
            </a:endParaRPr>
          </a:p>
          <a:p>
            <a:pPr algn="just"/>
            <a:endParaRPr lang="fr-F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200" b="1" dirty="0" smtClean="0">
                <a:solidFill>
                  <a:srgbClr val="C00000"/>
                </a:solidFill>
                <a:latin typeface="Arial" pitchFamily="34" charset="0"/>
                <a:cs typeface="Arial" pitchFamily="34" charset="0"/>
              </a:rPr>
              <a:t>Issues to </a:t>
            </a:r>
            <a:r>
              <a:rPr lang="fr-FR" sz="3200" b="1" dirty="0" err="1" smtClean="0">
                <a:solidFill>
                  <a:srgbClr val="C00000"/>
                </a:solidFill>
                <a:latin typeface="Arial" pitchFamily="34" charset="0"/>
                <a:cs typeface="Arial" pitchFamily="34" charset="0"/>
              </a:rPr>
              <a:t>be</a:t>
            </a:r>
            <a:r>
              <a:rPr lang="fr-FR" sz="3200" b="1" dirty="0" smtClean="0">
                <a:solidFill>
                  <a:srgbClr val="C00000"/>
                </a:solidFill>
                <a:latin typeface="Arial" pitchFamily="34" charset="0"/>
                <a:cs typeface="Arial" pitchFamily="34" charset="0"/>
              </a:rPr>
              <a:t> </a:t>
            </a:r>
            <a:r>
              <a:rPr lang="fr-FR" sz="3200" b="1" dirty="0" err="1" smtClean="0">
                <a:solidFill>
                  <a:srgbClr val="C00000"/>
                </a:solidFill>
                <a:latin typeface="Arial" pitchFamily="34" charset="0"/>
                <a:cs typeface="Arial" pitchFamily="34" charset="0"/>
              </a:rPr>
              <a:t>considered</a:t>
            </a:r>
            <a:endParaRPr lang="fr-FR" b="1" dirty="0">
              <a:solidFill>
                <a:srgbClr val="C00000"/>
              </a:solidFill>
              <a:latin typeface="Arial" pitchFamily="34" charset="0"/>
              <a:cs typeface="Arial" pitchFamily="34" charset="0"/>
            </a:endParaRPr>
          </a:p>
        </p:txBody>
      </p:sp>
      <p:sp>
        <p:nvSpPr>
          <p:cNvPr id="3" name="TextBox 2"/>
          <p:cNvSpPr txBox="1"/>
          <p:nvPr/>
        </p:nvSpPr>
        <p:spPr>
          <a:xfrm>
            <a:off x="899592" y="1844824"/>
            <a:ext cx="7272808" cy="2862322"/>
          </a:xfrm>
          <a:prstGeom prst="rect">
            <a:avLst/>
          </a:prstGeom>
          <a:noFill/>
        </p:spPr>
        <p:txBody>
          <a:bodyPr wrap="square" rtlCol="0">
            <a:spAutoFit/>
          </a:bodyPr>
          <a:lstStyle/>
          <a:p>
            <a:r>
              <a:rPr lang="fr-FR" dirty="0" smtClean="0">
                <a:latin typeface="Arial" pitchFamily="34" charset="0"/>
                <a:cs typeface="Arial" pitchFamily="34" charset="0"/>
              </a:rPr>
              <a:t>-US , EU , Malaysia </a:t>
            </a:r>
            <a:r>
              <a:rPr lang="fr-FR" dirty="0" err="1" smtClean="0">
                <a:latin typeface="Arial" pitchFamily="34" charset="0"/>
                <a:cs typeface="Arial" pitchFamily="34" charset="0"/>
              </a:rPr>
              <a:t>laws</a:t>
            </a:r>
            <a:r>
              <a:rPr lang="fr-FR" dirty="0" smtClean="0">
                <a:latin typeface="Arial" pitchFamily="34" charset="0"/>
                <a:cs typeface="Arial" pitchFamily="34" charset="0"/>
              </a:rPr>
              <a:t> on abuse of dominance and </a:t>
            </a:r>
            <a:r>
              <a:rPr lang="fr-FR" dirty="0" err="1" smtClean="0">
                <a:latin typeface="Arial" pitchFamily="34" charset="0"/>
                <a:cs typeface="Arial" pitchFamily="34" charset="0"/>
              </a:rPr>
              <a:t>monopolization</a:t>
            </a:r>
            <a:endParaRPr lang="fr-FR" dirty="0" smtClean="0">
              <a:latin typeface="Arial" pitchFamily="34" charset="0"/>
              <a:cs typeface="Arial" pitchFamily="34" charset="0"/>
            </a:endParaRPr>
          </a:p>
          <a:p>
            <a:endParaRPr lang="fr-FR" dirty="0">
              <a:latin typeface="Arial" pitchFamily="34" charset="0"/>
              <a:cs typeface="Arial" pitchFamily="34" charset="0"/>
            </a:endParaRPr>
          </a:p>
          <a:p>
            <a:pPr>
              <a:buFontTx/>
              <a:buChar char="-"/>
            </a:pPr>
            <a:r>
              <a:rPr lang="fr-FR" dirty="0" err="1" smtClean="0">
                <a:latin typeface="Arial" pitchFamily="34" charset="0"/>
                <a:cs typeface="Arial" pitchFamily="34" charset="0"/>
              </a:rPr>
              <a:t>Assessing</a:t>
            </a:r>
            <a:r>
              <a:rPr lang="fr-FR" dirty="0" smtClean="0">
                <a:latin typeface="Arial" pitchFamily="34" charset="0"/>
                <a:cs typeface="Arial" pitchFamily="34" charset="0"/>
              </a:rPr>
              <a:t> dominance: use of </a:t>
            </a:r>
            <a:r>
              <a:rPr lang="fr-FR" dirty="0" err="1" smtClean="0">
                <a:latin typeface="Arial" pitchFamily="34" charset="0"/>
                <a:cs typeface="Arial" pitchFamily="34" charset="0"/>
              </a:rPr>
              <a:t>market</a:t>
            </a:r>
            <a:r>
              <a:rPr lang="fr-FR" dirty="0" smtClean="0">
                <a:latin typeface="Arial" pitchFamily="34" charset="0"/>
                <a:cs typeface="Arial" pitchFamily="34" charset="0"/>
              </a:rPr>
              <a:t> </a:t>
            </a:r>
            <a:r>
              <a:rPr lang="fr-FR" dirty="0" err="1" smtClean="0">
                <a:latin typeface="Arial" pitchFamily="34" charset="0"/>
                <a:cs typeface="Arial" pitchFamily="34" charset="0"/>
              </a:rPr>
              <a:t>shares</a:t>
            </a:r>
            <a:endParaRPr lang="fr-FR" dirty="0" smtClean="0">
              <a:latin typeface="Arial" pitchFamily="34" charset="0"/>
              <a:cs typeface="Arial" pitchFamily="34" charset="0"/>
            </a:endParaRPr>
          </a:p>
          <a:p>
            <a:pPr>
              <a:buFontTx/>
              <a:buChar char="-"/>
            </a:pPr>
            <a:endParaRPr lang="fr-FR" dirty="0">
              <a:latin typeface="Arial" pitchFamily="34" charset="0"/>
              <a:cs typeface="Arial" pitchFamily="34" charset="0"/>
            </a:endParaRPr>
          </a:p>
          <a:p>
            <a:pPr>
              <a:buFontTx/>
              <a:buChar char="-"/>
            </a:pPr>
            <a:r>
              <a:rPr lang="fr-FR" dirty="0" err="1" smtClean="0">
                <a:latin typeface="Arial" pitchFamily="34" charset="0"/>
                <a:cs typeface="Arial" pitchFamily="34" charset="0"/>
              </a:rPr>
              <a:t>Necessity</a:t>
            </a:r>
            <a:r>
              <a:rPr lang="fr-FR" dirty="0" smtClean="0">
                <a:latin typeface="Arial" pitchFamily="34" charset="0"/>
                <a:cs typeface="Arial" pitchFamily="34" charset="0"/>
              </a:rPr>
              <a:t> of a test for </a:t>
            </a:r>
            <a:r>
              <a:rPr lang="fr-FR" dirty="0" err="1" smtClean="0">
                <a:latin typeface="Arial" pitchFamily="34" charset="0"/>
                <a:cs typeface="Arial" pitchFamily="34" charset="0"/>
              </a:rPr>
              <a:t>anticompetitive</a:t>
            </a:r>
            <a:r>
              <a:rPr lang="fr-FR" dirty="0" smtClean="0">
                <a:latin typeface="Arial" pitchFamily="34" charset="0"/>
                <a:cs typeface="Arial" pitchFamily="34" charset="0"/>
              </a:rPr>
              <a:t> abuses of dominance</a:t>
            </a:r>
          </a:p>
          <a:p>
            <a:pPr>
              <a:buFontTx/>
              <a:buChar char="-"/>
            </a:pPr>
            <a:endParaRPr lang="fr-FR" dirty="0">
              <a:latin typeface="Arial" pitchFamily="34" charset="0"/>
              <a:cs typeface="Arial" pitchFamily="34" charset="0"/>
            </a:endParaRPr>
          </a:p>
          <a:p>
            <a:pPr>
              <a:buFontTx/>
              <a:buChar char="-"/>
            </a:pPr>
            <a:r>
              <a:rPr lang="fr-FR" dirty="0" err="1" smtClean="0">
                <a:latin typeface="Arial" pitchFamily="34" charset="0"/>
                <a:cs typeface="Arial" pitchFamily="34" charset="0"/>
              </a:rPr>
              <a:t>Exclusionary</a:t>
            </a:r>
            <a:r>
              <a:rPr lang="fr-FR" dirty="0" smtClean="0">
                <a:latin typeface="Arial" pitchFamily="34" charset="0"/>
                <a:cs typeface="Arial" pitchFamily="34" charset="0"/>
              </a:rPr>
              <a:t> practices and test for </a:t>
            </a:r>
            <a:r>
              <a:rPr lang="fr-FR" dirty="0" err="1" smtClean="0">
                <a:latin typeface="Arial" pitchFamily="34" charset="0"/>
                <a:cs typeface="Arial" pitchFamily="34" charset="0"/>
              </a:rPr>
              <a:t>exclusionary</a:t>
            </a:r>
            <a:r>
              <a:rPr lang="fr-FR" dirty="0" smtClean="0">
                <a:latin typeface="Arial" pitchFamily="34" charset="0"/>
                <a:cs typeface="Arial" pitchFamily="34" charset="0"/>
              </a:rPr>
              <a:t> practices</a:t>
            </a:r>
          </a:p>
          <a:p>
            <a:pPr>
              <a:buFontTx/>
              <a:buChar char="-"/>
            </a:pPr>
            <a:endParaRPr lang="fr-FR" dirty="0">
              <a:latin typeface="Arial" pitchFamily="34" charset="0"/>
              <a:cs typeface="Arial" pitchFamily="34" charset="0"/>
            </a:endParaRPr>
          </a:p>
          <a:p>
            <a:pPr>
              <a:buFontTx/>
              <a:buChar char="-"/>
            </a:pPr>
            <a:r>
              <a:rPr lang="fr-FR" b="1" dirty="0" err="1" smtClean="0">
                <a:solidFill>
                  <a:srgbClr val="FF0000"/>
                </a:solidFill>
                <a:latin typeface="Arial" pitchFamily="34" charset="0"/>
                <a:cs typeface="Arial" pitchFamily="34" charset="0"/>
              </a:rPr>
              <a:t>Exploitative</a:t>
            </a:r>
            <a:r>
              <a:rPr lang="fr-FR" b="1" dirty="0" smtClean="0">
                <a:solidFill>
                  <a:srgbClr val="FF0000"/>
                </a:solidFill>
                <a:latin typeface="Arial" pitchFamily="34" charset="0"/>
                <a:cs typeface="Arial" pitchFamily="34" charset="0"/>
              </a:rPr>
              <a:t> practices and test for </a:t>
            </a:r>
            <a:r>
              <a:rPr lang="fr-FR" b="1" dirty="0" err="1" smtClean="0">
                <a:solidFill>
                  <a:srgbClr val="FF0000"/>
                </a:solidFill>
                <a:latin typeface="Arial" pitchFamily="34" charset="0"/>
                <a:cs typeface="Arial" pitchFamily="34" charset="0"/>
              </a:rPr>
              <a:t>exploitative</a:t>
            </a:r>
            <a:r>
              <a:rPr lang="fr-FR" b="1" dirty="0" smtClean="0">
                <a:solidFill>
                  <a:srgbClr val="FF0000"/>
                </a:solidFill>
                <a:latin typeface="Arial" pitchFamily="34" charset="0"/>
                <a:cs typeface="Arial" pitchFamily="34" charset="0"/>
              </a:rPr>
              <a:t> practices: the case of excessive </a:t>
            </a:r>
            <a:r>
              <a:rPr lang="fr-FR" b="1" dirty="0" err="1" smtClean="0">
                <a:solidFill>
                  <a:srgbClr val="FF0000"/>
                </a:solidFill>
                <a:latin typeface="Arial" pitchFamily="34" charset="0"/>
                <a:cs typeface="Arial" pitchFamily="34" charset="0"/>
              </a:rPr>
              <a:t>pricing</a:t>
            </a:r>
            <a:r>
              <a:rPr lang="fr-FR" b="1" dirty="0" smtClean="0">
                <a:solidFill>
                  <a:srgbClr val="FF0000"/>
                </a:solidFill>
                <a:latin typeface="Arial" pitchFamily="34" charset="0"/>
                <a:cs typeface="Arial" pitchFamily="34" charset="0"/>
              </a:rPr>
              <a:t>  </a:t>
            </a:r>
            <a:endParaRPr lang="fr-FR" b="1" dirty="0">
              <a:solidFill>
                <a:srgbClr val="FF0000"/>
              </a:solidFill>
              <a:latin typeface="Arial" pitchFamily="34" charset="0"/>
              <a:cs typeface="Arial" pitchFamily="3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Number Placeholder 4"/>
          <p:cNvSpPr>
            <a:spLocks noGrp="1"/>
          </p:cNvSpPr>
          <p:nvPr>
            <p:ph type="sldNum" sz="quarter" idx="12"/>
          </p:nvPr>
        </p:nvSpPr>
        <p:spPr>
          <a:noFill/>
        </p:spPr>
        <p:txBody>
          <a:bodyPr/>
          <a:lstStyle/>
          <a:p>
            <a:fld id="{1713B7C6-A421-4F30-BACF-CC4AF901F66C}" type="slidenum">
              <a:rPr lang="fr-FR">
                <a:latin typeface="Arial" pitchFamily="34" charset="0"/>
              </a:rPr>
              <a:pPr/>
              <a:t>32</a:t>
            </a:fld>
            <a:endParaRPr lang="fr-FR">
              <a:latin typeface="Arial" pitchFamily="34" charset="0"/>
            </a:endParaRPr>
          </a:p>
        </p:txBody>
      </p:sp>
      <p:sp>
        <p:nvSpPr>
          <p:cNvPr id="90115" name="Rectangle 2"/>
          <p:cNvSpPr>
            <a:spLocks noGrp="1" noChangeArrowheads="1"/>
          </p:cNvSpPr>
          <p:nvPr>
            <p:ph type="title"/>
          </p:nvPr>
        </p:nvSpPr>
        <p:spPr/>
        <p:txBody>
          <a:bodyPr>
            <a:normAutofit fontScale="90000"/>
          </a:bodyPr>
          <a:lstStyle/>
          <a:p>
            <a:pPr eaLnBrk="1" hangingPunct="1"/>
            <a:r>
              <a:rPr lang="fr-FR" sz="3600" b="1" dirty="0" smtClean="0">
                <a:solidFill>
                  <a:srgbClr val="C00000"/>
                </a:solidFill>
                <a:latin typeface="Arial" pitchFamily="34" charset="0"/>
                <a:cs typeface="Arial" pitchFamily="34" charset="0"/>
              </a:rPr>
              <a:t>Relevant </a:t>
            </a:r>
            <a:r>
              <a:rPr lang="fr-FR" sz="3600" b="1" dirty="0" smtClean="0">
                <a:solidFill>
                  <a:srgbClr val="C00000"/>
                </a:solidFill>
                <a:latin typeface="Arial" pitchFamily="34" charset="0"/>
                <a:cs typeface="Arial" pitchFamily="34" charset="0"/>
              </a:rPr>
              <a:t>tests </a:t>
            </a:r>
            <a:r>
              <a:rPr lang="fr-FR" sz="3600" b="1" dirty="0" smtClean="0">
                <a:solidFill>
                  <a:srgbClr val="C00000"/>
                </a:solidFill>
                <a:latin typeface="Arial" pitchFamily="34" charset="0"/>
                <a:cs typeface="Arial" pitchFamily="34" charset="0"/>
              </a:rPr>
              <a:t>for </a:t>
            </a:r>
            <a:r>
              <a:rPr lang="fr-FR" sz="3600" b="1" dirty="0" err="1" smtClean="0">
                <a:solidFill>
                  <a:srgbClr val="C00000"/>
                </a:solidFill>
                <a:latin typeface="Arial" pitchFamily="34" charset="0"/>
                <a:cs typeface="Arial" pitchFamily="34" charset="0"/>
              </a:rPr>
              <a:t>exploitative</a:t>
            </a:r>
            <a:r>
              <a:rPr lang="fr-FR" sz="3600" b="1" dirty="0" smtClean="0">
                <a:solidFill>
                  <a:srgbClr val="C00000"/>
                </a:solidFill>
                <a:latin typeface="Arial" pitchFamily="34" charset="0"/>
                <a:cs typeface="Arial" pitchFamily="34" charset="0"/>
              </a:rPr>
              <a:t> abuses</a:t>
            </a:r>
            <a:r>
              <a:rPr lang="fr-FR" sz="3600" b="1" dirty="0" smtClean="0">
                <a:solidFill>
                  <a:srgbClr val="C00000"/>
                </a:solidFill>
                <a:latin typeface="Arial" pitchFamily="34" charset="0"/>
                <a:cs typeface="Arial" pitchFamily="34" charset="0"/>
              </a:rPr>
              <a:t>:</a:t>
            </a:r>
            <a:r>
              <a:rPr lang="fr-FR" sz="3600" b="1" dirty="0" smtClean="0">
                <a:solidFill>
                  <a:srgbClr val="C00000"/>
                </a:solidFill>
                <a:latin typeface="Arial" pitchFamily="34" charset="0"/>
                <a:cs typeface="Arial" pitchFamily="34" charset="0"/>
              </a:rPr>
              <a:t/>
            </a:r>
            <a:br>
              <a:rPr lang="fr-FR" sz="3600" b="1" dirty="0" smtClean="0">
                <a:solidFill>
                  <a:srgbClr val="C00000"/>
                </a:solidFill>
                <a:latin typeface="Arial" pitchFamily="34" charset="0"/>
                <a:cs typeface="Arial" pitchFamily="34" charset="0"/>
              </a:rPr>
            </a:br>
            <a:r>
              <a:rPr lang="fr-FR" sz="3600" b="1" dirty="0">
                <a:solidFill>
                  <a:srgbClr val="C00000"/>
                </a:solidFill>
                <a:latin typeface="Arial" pitchFamily="34" charset="0"/>
                <a:cs typeface="Arial" pitchFamily="34" charset="0"/>
              </a:rPr>
              <a:t>c</a:t>
            </a:r>
            <a:r>
              <a:rPr lang="fr-FR" sz="3600" b="1" dirty="0" smtClean="0">
                <a:solidFill>
                  <a:srgbClr val="C00000"/>
                </a:solidFill>
                <a:latin typeface="Arial" pitchFamily="34" charset="0"/>
                <a:cs typeface="Arial" pitchFamily="34" charset="0"/>
              </a:rPr>
              <a:t>onsumer </a:t>
            </a:r>
            <a:r>
              <a:rPr lang="fr-FR" sz="3600" b="1" dirty="0" err="1">
                <a:solidFill>
                  <a:srgbClr val="C00000"/>
                </a:solidFill>
                <a:latin typeface="Arial" pitchFamily="34" charset="0"/>
                <a:cs typeface="Arial" pitchFamily="34" charset="0"/>
              </a:rPr>
              <a:t>w</a:t>
            </a:r>
            <a:r>
              <a:rPr lang="fr-FR" sz="3600" b="1" dirty="0" err="1" smtClean="0">
                <a:solidFill>
                  <a:srgbClr val="C00000"/>
                </a:solidFill>
                <a:latin typeface="Arial" pitchFamily="34" charset="0"/>
                <a:cs typeface="Arial" pitchFamily="34" charset="0"/>
              </a:rPr>
              <a:t>elfare</a:t>
            </a:r>
            <a:r>
              <a:rPr lang="fr-FR" sz="3600" b="1" dirty="0" smtClean="0">
                <a:solidFill>
                  <a:srgbClr val="C00000"/>
                </a:solidFill>
                <a:latin typeface="Arial" pitchFamily="34" charset="0"/>
                <a:cs typeface="Arial" pitchFamily="34" charset="0"/>
              </a:rPr>
              <a:t> test</a:t>
            </a:r>
            <a:endParaRPr lang="fr-FR" sz="3600" b="1" dirty="0" smtClean="0">
              <a:solidFill>
                <a:srgbClr val="C00000"/>
              </a:solidFill>
              <a:latin typeface="Arial" pitchFamily="34" charset="0"/>
              <a:cs typeface="Arial" pitchFamily="34" charset="0"/>
            </a:endParaRPr>
          </a:p>
        </p:txBody>
      </p:sp>
      <p:sp>
        <p:nvSpPr>
          <p:cNvPr id="90116" name="Text Box 3"/>
          <p:cNvSpPr txBox="1">
            <a:spLocks noChangeArrowheads="1"/>
          </p:cNvSpPr>
          <p:nvPr/>
        </p:nvSpPr>
        <p:spPr bwMode="auto">
          <a:xfrm>
            <a:off x="250825" y="2103438"/>
            <a:ext cx="8516938" cy="3139321"/>
          </a:xfrm>
          <a:prstGeom prst="rect">
            <a:avLst/>
          </a:prstGeom>
          <a:noFill/>
          <a:ln w="9525">
            <a:noFill/>
            <a:miter lim="800000"/>
            <a:headEnd/>
            <a:tailEnd/>
          </a:ln>
        </p:spPr>
        <p:txBody>
          <a:bodyPr>
            <a:spAutoFit/>
          </a:bodyPr>
          <a:lstStyle/>
          <a:p>
            <a:pPr algn="just"/>
            <a:r>
              <a:rPr lang="en-GB" altLang="zh-CN" dirty="0">
                <a:solidFill>
                  <a:srgbClr val="FF0000"/>
                </a:solidFill>
                <a:latin typeface="Arial" pitchFamily="34" charset="0"/>
                <a:ea typeface="宋体" charset="-122"/>
                <a:cs typeface="Arial" pitchFamily="34" charset="0"/>
              </a:rPr>
              <a:t>There are several varieties of consumer welfare tests</a:t>
            </a:r>
            <a:r>
              <a:rPr lang="en-GB" altLang="zh-CN" dirty="0">
                <a:latin typeface="Arial" pitchFamily="34" charset="0"/>
                <a:ea typeface="宋体" charset="-122"/>
                <a:cs typeface="Arial" pitchFamily="34" charset="0"/>
              </a:rPr>
              <a:t>.  They all have a certain amount of appeal because they </a:t>
            </a:r>
            <a:r>
              <a:rPr lang="en-GB" altLang="zh-CN" dirty="0">
                <a:solidFill>
                  <a:srgbClr val="FF0000"/>
                </a:solidFill>
                <a:latin typeface="Arial" pitchFamily="34" charset="0"/>
                <a:ea typeface="宋体" charset="-122"/>
                <a:cs typeface="Arial" pitchFamily="34" charset="0"/>
              </a:rPr>
              <a:t>attempt to use consumer welfare effects themselves, rather than indirect factors such as profit sacrifice, as the gauge of dominant firm conduct</a:t>
            </a:r>
            <a:r>
              <a:rPr lang="en-GB" altLang="zh-CN" dirty="0">
                <a:latin typeface="Arial" pitchFamily="34" charset="0"/>
                <a:ea typeface="宋体" charset="-122"/>
                <a:cs typeface="Arial" pitchFamily="34" charset="0"/>
              </a:rPr>
              <a:t>.  Unfortunately, it is one thing to be able to tell whether conduct enhances or reduces consumer welfare, and quite another to try to measure the magnitude of those changes.  The latter can be extremely difficult, if not impossible.  Yet when conduct has both positive and negative effects on consumer welfare, a balancing step is necessary to determine which effect is stronger.  It is difficult to have confidence that balancing can be done accurately, objectively, and consistently.</a:t>
            </a:r>
            <a:endParaRPr lang="fr-FR" dirty="0">
              <a:latin typeface="Arial" pitchFamily="34" charset="0"/>
              <a:cs typeface="Arial" pitchFamily="34" charset="0"/>
            </a:endParaRPr>
          </a:p>
          <a:p>
            <a:pPr algn="just"/>
            <a:endParaRPr lang="fr-F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Number Placeholder 4"/>
          <p:cNvSpPr>
            <a:spLocks noGrp="1"/>
          </p:cNvSpPr>
          <p:nvPr>
            <p:ph type="sldNum" sz="quarter" idx="12"/>
          </p:nvPr>
        </p:nvSpPr>
        <p:spPr>
          <a:noFill/>
        </p:spPr>
        <p:txBody>
          <a:bodyPr/>
          <a:lstStyle/>
          <a:p>
            <a:fld id="{6A74D697-C25E-4BC0-841F-C7AF0A3C5BA2}" type="slidenum">
              <a:rPr lang="fr-FR">
                <a:latin typeface="Arial" pitchFamily="34" charset="0"/>
              </a:rPr>
              <a:pPr/>
              <a:t>33</a:t>
            </a:fld>
            <a:endParaRPr lang="fr-FR">
              <a:latin typeface="Arial" pitchFamily="34" charset="0"/>
            </a:endParaRPr>
          </a:p>
        </p:txBody>
      </p:sp>
      <p:sp>
        <p:nvSpPr>
          <p:cNvPr id="91139" name="Rectangle 2"/>
          <p:cNvSpPr>
            <a:spLocks noGrp="1" noChangeArrowheads="1"/>
          </p:cNvSpPr>
          <p:nvPr>
            <p:ph type="title"/>
          </p:nvPr>
        </p:nvSpPr>
        <p:spPr>
          <a:xfrm>
            <a:off x="468313" y="115888"/>
            <a:ext cx="8229600" cy="1143000"/>
          </a:xfrm>
        </p:spPr>
        <p:txBody>
          <a:bodyPr>
            <a:normAutofit/>
          </a:bodyPr>
          <a:lstStyle/>
          <a:p>
            <a:pPr eaLnBrk="1" hangingPunct="1"/>
            <a:r>
              <a:rPr lang="fr-FR" sz="3200" b="1" dirty="0" smtClean="0">
                <a:solidFill>
                  <a:srgbClr val="C00000"/>
                </a:solidFill>
                <a:latin typeface="Arial" pitchFamily="34" charset="0"/>
                <a:cs typeface="Arial" pitchFamily="34" charset="0"/>
              </a:rPr>
              <a:t>Consumer </a:t>
            </a:r>
            <a:r>
              <a:rPr lang="fr-FR" sz="3200" b="1" dirty="0" err="1">
                <a:solidFill>
                  <a:srgbClr val="C00000"/>
                </a:solidFill>
                <a:latin typeface="Arial" pitchFamily="34" charset="0"/>
                <a:cs typeface="Arial" pitchFamily="34" charset="0"/>
              </a:rPr>
              <a:t>w</a:t>
            </a:r>
            <a:r>
              <a:rPr lang="fr-FR" sz="3200" b="1" dirty="0" err="1" smtClean="0">
                <a:solidFill>
                  <a:srgbClr val="C00000"/>
                </a:solidFill>
                <a:latin typeface="Arial" pitchFamily="34" charset="0"/>
                <a:cs typeface="Arial" pitchFamily="34" charset="0"/>
              </a:rPr>
              <a:t>elfare</a:t>
            </a:r>
            <a:r>
              <a:rPr lang="fr-FR" sz="3200" b="1" dirty="0" smtClean="0">
                <a:solidFill>
                  <a:srgbClr val="C00000"/>
                </a:solidFill>
                <a:latin typeface="Arial" pitchFamily="34" charset="0"/>
                <a:cs typeface="Arial" pitchFamily="34" charset="0"/>
              </a:rPr>
              <a:t> </a:t>
            </a:r>
            <a:r>
              <a:rPr lang="fr-FR" sz="3200" b="1" dirty="0">
                <a:solidFill>
                  <a:srgbClr val="C00000"/>
                </a:solidFill>
                <a:latin typeface="Arial" pitchFamily="34" charset="0"/>
                <a:cs typeface="Arial" pitchFamily="34" charset="0"/>
              </a:rPr>
              <a:t>t</a:t>
            </a:r>
            <a:r>
              <a:rPr lang="fr-FR" sz="3200" b="1" dirty="0" smtClean="0">
                <a:solidFill>
                  <a:srgbClr val="C00000"/>
                </a:solidFill>
                <a:latin typeface="Arial" pitchFamily="34" charset="0"/>
                <a:cs typeface="Arial" pitchFamily="34" charset="0"/>
              </a:rPr>
              <a:t>est</a:t>
            </a:r>
            <a:endParaRPr lang="fr-FR" sz="3200" b="1" dirty="0" smtClean="0">
              <a:solidFill>
                <a:srgbClr val="C00000"/>
              </a:solidFill>
              <a:latin typeface="Arial" pitchFamily="34" charset="0"/>
              <a:cs typeface="Arial" pitchFamily="34" charset="0"/>
            </a:endParaRPr>
          </a:p>
        </p:txBody>
      </p:sp>
      <p:pic>
        <p:nvPicPr>
          <p:cNvPr id="91140" name="Picture 3"/>
          <p:cNvPicPr>
            <a:picLocks noChangeAspect="1" noChangeArrowheads="1"/>
          </p:cNvPicPr>
          <p:nvPr/>
        </p:nvPicPr>
        <p:blipFill>
          <a:blip r:embed="rId2" cstate="print"/>
          <a:srcRect/>
          <a:stretch>
            <a:fillRect/>
          </a:stretch>
        </p:blipFill>
        <p:spPr bwMode="auto">
          <a:xfrm>
            <a:off x="1692275" y="1341438"/>
            <a:ext cx="5543550" cy="5445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Number Placeholder 4"/>
          <p:cNvSpPr>
            <a:spLocks noGrp="1"/>
          </p:cNvSpPr>
          <p:nvPr>
            <p:ph type="sldNum" sz="quarter" idx="12"/>
          </p:nvPr>
        </p:nvSpPr>
        <p:spPr>
          <a:noFill/>
        </p:spPr>
        <p:txBody>
          <a:bodyPr/>
          <a:lstStyle/>
          <a:p>
            <a:fld id="{28F4DE59-9DC2-40D3-B44D-FA4FC38AEFE0}" type="slidenum">
              <a:rPr lang="fr-FR">
                <a:latin typeface="Arial" pitchFamily="34" charset="0"/>
              </a:rPr>
              <a:pPr/>
              <a:t>34</a:t>
            </a:fld>
            <a:endParaRPr lang="fr-FR">
              <a:latin typeface="Arial" pitchFamily="34" charset="0"/>
            </a:endParaRPr>
          </a:p>
        </p:txBody>
      </p:sp>
      <p:sp>
        <p:nvSpPr>
          <p:cNvPr id="92163" name="Rectangle 2"/>
          <p:cNvSpPr>
            <a:spLocks noGrp="1" noChangeArrowheads="1"/>
          </p:cNvSpPr>
          <p:nvPr>
            <p:ph type="title"/>
          </p:nvPr>
        </p:nvSpPr>
        <p:spPr/>
        <p:txBody>
          <a:bodyPr>
            <a:normAutofit/>
          </a:bodyPr>
          <a:lstStyle/>
          <a:p>
            <a:pPr eaLnBrk="1" hangingPunct="1"/>
            <a:r>
              <a:rPr lang="fr-FR" sz="3200" b="1" dirty="0" smtClean="0">
                <a:solidFill>
                  <a:srgbClr val="C00000"/>
                </a:solidFill>
                <a:latin typeface="Arial" pitchFamily="34" charset="0"/>
                <a:cs typeface="Arial" pitchFamily="34" charset="0"/>
              </a:rPr>
              <a:t>Consumer </a:t>
            </a:r>
            <a:r>
              <a:rPr lang="fr-FR" sz="3200" b="1" dirty="0" err="1">
                <a:solidFill>
                  <a:srgbClr val="C00000"/>
                </a:solidFill>
                <a:latin typeface="Arial" pitchFamily="34" charset="0"/>
                <a:cs typeface="Arial" pitchFamily="34" charset="0"/>
              </a:rPr>
              <a:t>w</a:t>
            </a:r>
            <a:r>
              <a:rPr lang="fr-FR" sz="3200" b="1" dirty="0" err="1" smtClean="0">
                <a:solidFill>
                  <a:srgbClr val="C00000"/>
                </a:solidFill>
                <a:latin typeface="Arial" pitchFamily="34" charset="0"/>
                <a:cs typeface="Arial" pitchFamily="34" charset="0"/>
              </a:rPr>
              <a:t>elfare</a:t>
            </a:r>
            <a:r>
              <a:rPr lang="fr-FR" sz="3200" b="1" dirty="0" smtClean="0">
                <a:solidFill>
                  <a:srgbClr val="C00000"/>
                </a:solidFill>
                <a:latin typeface="Arial" pitchFamily="34" charset="0"/>
                <a:cs typeface="Arial" pitchFamily="34" charset="0"/>
              </a:rPr>
              <a:t> </a:t>
            </a:r>
            <a:r>
              <a:rPr lang="fr-FR" sz="3200" b="1" dirty="0">
                <a:solidFill>
                  <a:srgbClr val="C00000"/>
                </a:solidFill>
                <a:latin typeface="Arial" pitchFamily="34" charset="0"/>
                <a:cs typeface="Arial" pitchFamily="34" charset="0"/>
              </a:rPr>
              <a:t>t</a:t>
            </a:r>
            <a:r>
              <a:rPr lang="fr-FR" sz="3200" b="1" dirty="0" smtClean="0">
                <a:solidFill>
                  <a:srgbClr val="C00000"/>
                </a:solidFill>
                <a:latin typeface="Arial" pitchFamily="34" charset="0"/>
                <a:cs typeface="Arial" pitchFamily="34" charset="0"/>
              </a:rPr>
              <a:t>est </a:t>
            </a:r>
            <a:r>
              <a:rPr lang="fr-FR" sz="3200" b="1" dirty="0" smtClean="0">
                <a:solidFill>
                  <a:srgbClr val="C00000"/>
                </a:solidFill>
                <a:latin typeface="Arial" pitchFamily="34" charset="0"/>
                <a:cs typeface="Arial" pitchFamily="34" charset="0"/>
              </a:rPr>
              <a:t>and </a:t>
            </a:r>
            <a:r>
              <a:rPr lang="fr-FR" sz="3200" b="1" dirty="0" err="1">
                <a:solidFill>
                  <a:srgbClr val="C00000"/>
                </a:solidFill>
                <a:latin typeface="Arial" pitchFamily="34" charset="0"/>
                <a:cs typeface="Arial" pitchFamily="34" charset="0"/>
              </a:rPr>
              <a:t>e</a:t>
            </a:r>
            <a:r>
              <a:rPr lang="fr-FR" sz="3200" b="1" dirty="0" err="1" smtClean="0">
                <a:solidFill>
                  <a:srgbClr val="C00000"/>
                </a:solidFill>
                <a:latin typeface="Arial" pitchFamily="34" charset="0"/>
                <a:cs typeface="Arial" pitchFamily="34" charset="0"/>
              </a:rPr>
              <a:t>fficiency</a:t>
            </a:r>
            <a:endParaRPr lang="fr-FR" sz="3200" b="1" dirty="0" smtClean="0">
              <a:solidFill>
                <a:srgbClr val="C00000"/>
              </a:solidFill>
              <a:latin typeface="Arial" pitchFamily="34" charset="0"/>
              <a:cs typeface="Arial" pitchFamily="34" charset="0"/>
            </a:endParaRPr>
          </a:p>
        </p:txBody>
      </p:sp>
      <p:sp>
        <p:nvSpPr>
          <p:cNvPr id="92164" name="Text Box 3"/>
          <p:cNvSpPr txBox="1">
            <a:spLocks noChangeArrowheads="1"/>
          </p:cNvSpPr>
          <p:nvPr/>
        </p:nvSpPr>
        <p:spPr bwMode="auto">
          <a:xfrm>
            <a:off x="158750" y="1722438"/>
            <a:ext cx="8734425" cy="4524315"/>
          </a:xfrm>
          <a:prstGeom prst="rect">
            <a:avLst/>
          </a:prstGeom>
          <a:noFill/>
          <a:ln w="9525">
            <a:noFill/>
            <a:miter lim="800000"/>
            <a:headEnd/>
            <a:tailEnd/>
          </a:ln>
        </p:spPr>
        <p:txBody>
          <a:bodyPr>
            <a:spAutoFit/>
          </a:bodyPr>
          <a:lstStyle/>
          <a:p>
            <a:pPr algn="just"/>
            <a:r>
              <a:rPr lang="fr-FR" dirty="0" err="1">
                <a:latin typeface="Arial" pitchFamily="34" charset="0"/>
                <a:cs typeface="Arial" pitchFamily="34" charset="0"/>
              </a:rPr>
              <a:t>When</a:t>
            </a:r>
            <a:r>
              <a:rPr lang="fr-FR" dirty="0">
                <a:latin typeface="Arial" pitchFamily="34" charset="0"/>
                <a:cs typeface="Arial" pitchFamily="34" charset="0"/>
              </a:rPr>
              <a:t> the </a:t>
            </a:r>
            <a:r>
              <a:rPr lang="fr-FR" dirty="0" err="1">
                <a:latin typeface="Arial" pitchFamily="34" charset="0"/>
                <a:cs typeface="Arial" pitchFamily="34" charset="0"/>
              </a:rPr>
              <a:t>firm’s</a:t>
            </a:r>
            <a:r>
              <a:rPr lang="fr-FR" dirty="0">
                <a:latin typeface="Arial" pitchFamily="34" charset="0"/>
                <a:cs typeface="Arial" pitchFamily="34" charset="0"/>
              </a:rPr>
              <a:t> </a:t>
            </a:r>
            <a:r>
              <a:rPr lang="fr-FR" dirty="0" err="1">
                <a:latin typeface="Arial" pitchFamily="34" charset="0"/>
                <a:cs typeface="Arial" pitchFamily="34" charset="0"/>
              </a:rPr>
              <a:t>conduct</a:t>
            </a:r>
            <a:r>
              <a:rPr lang="fr-FR" dirty="0">
                <a:latin typeface="Arial" pitchFamily="34" charset="0"/>
                <a:cs typeface="Arial" pitchFamily="34" charset="0"/>
              </a:rPr>
              <a:t> has the </a:t>
            </a:r>
            <a:r>
              <a:rPr lang="fr-FR" dirty="0" err="1">
                <a:latin typeface="Arial" pitchFamily="34" charset="0"/>
                <a:cs typeface="Arial" pitchFamily="34" charset="0"/>
              </a:rPr>
              <a:t>potential</a:t>
            </a:r>
            <a:r>
              <a:rPr lang="fr-FR" dirty="0">
                <a:latin typeface="Arial" pitchFamily="34" charset="0"/>
                <a:cs typeface="Arial" pitchFamily="34" charset="0"/>
              </a:rPr>
              <a:t> </a:t>
            </a:r>
            <a:r>
              <a:rPr lang="fr-FR" dirty="0" err="1">
                <a:latin typeface="Arial" pitchFamily="34" charset="0"/>
                <a:cs typeface="Arial" pitchFamily="34" charset="0"/>
              </a:rPr>
              <a:t>both</a:t>
            </a:r>
            <a:r>
              <a:rPr lang="fr-FR" dirty="0">
                <a:latin typeface="Arial" pitchFamily="34" charset="0"/>
                <a:cs typeface="Arial" pitchFamily="34" charset="0"/>
              </a:rPr>
              <a:t> to </a:t>
            </a:r>
            <a:r>
              <a:rPr lang="fr-FR" dirty="0" err="1">
                <a:latin typeface="Arial" pitchFamily="34" charset="0"/>
                <a:cs typeface="Arial" pitchFamily="34" charset="0"/>
              </a:rPr>
              <a:t>reduce</a:t>
            </a:r>
            <a:r>
              <a:rPr lang="fr-FR" dirty="0">
                <a:latin typeface="Arial" pitchFamily="34" charset="0"/>
                <a:cs typeface="Arial" pitchFamily="34" charset="0"/>
              </a:rPr>
              <a:t> consumer </a:t>
            </a:r>
            <a:r>
              <a:rPr lang="fr-FR" dirty="0" err="1" smtClean="0">
                <a:latin typeface="Arial" pitchFamily="34" charset="0"/>
                <a:cs typeface="Arial" pitchFamily="34" charset="0"/>
              </a:rPr>
              <a:t>welfare</a:t>
            </a:r>
            <a:r>
              <a:rPr lang="fr-FR" dirty="0" smtClean="0">
                <a:latin typeface="Arial" pitchFamily="34" charset="0"/>
                <a:cs typeface="Arial" pitchFamily="34" charset="0"/>
              </a:rPr>
              <a:t> and </a:t>
            </a:r>
            <a:r>
              <a:rPr lang="fr-FR" dirty="0">
                <a:latin typeface="Arial" pitchFamily="34" charset="0"/>
                <a:cs typeface="Arial" pitchFamily="34" charset="0"/>
              </a:rPr>
              <a:t>to </a:t>
            </a:r>
            <a:r>
              <a:rPr lang="fr-FR" dirty="0" err="1">
                <a:latin typeface="Arial" pitchFamily="34" charset="0"/>
                <a:cs typeface="Arial" pitchFamily="34" charset="0"/>
              </a:rPr>
              <a:t>enhance</a:t>
            </a:r>
            <a:r>
              <a:rPr lang="fr-FR" dirty="0">
                <a:latin typeface="Arial" pitchFamily="34" charset="0"/>
                <a:cs typeface="Arial" pitchFamily="34" charset="0"/>
              </a:rPr>
              <a:t> the </a:t>
            </a:r>
            <a:r>
              <a:rPr lang="fr-FR" dirty="0" err="1">
                <a:latin typeface="Arial" pitchFamily="34" charset="0"/>
                <a:cs typeface="Arial" pitchFamily="34" charset="0"/>
              </a:rPr>
              <a:t>defendant’s</a:t>
            </a:r>
            <a:r>
              <a:rPr lang="fr-FR" dirty="0">
                <a:latin typeface="Arial" pitchFamily="34" charset="0"/>
                <a:cs typeface="Arial" pitchFamily="34" charset="0"/>
              </a:rPr>
              <a:t> </a:t>
            </a:r>
            <a:r>
              <a:rPr lang="fr-FR" dirty="0" err="1">
                <a:latin typeface="Arial" pitchFamily="34" charset="0"/>
                <a:cs typeface="Arial" pitchFamily="34" charset="0"/>
              </a:rPr>
              <a:t>efficiency</a:t>
            </a:r>
            <a:r>
              <a:rPr lang="fr-FR" dirty="0">
                <a:latin typeface="Arial" pitchFamily="34" charset="0"/>
                <a:cs typeface="Arial" pitchFamily="34" charset="0"/>
              </a:rPr>
              <a:t>, </a:t>
            </a:r>
            <a:r>
              <a:rPr lang="fr-FR" dirty="0" err="1">
                <a:latin typeface="Arial" pitchFamily="34" charset="0"/>
                <a:cs typeface="Arial" pitchFamily="34" charset="0"/>
              </a:rPr>
              <a:t>there</a:t>
            </a:r>
            <a:r>
              <a:rPr lang="fr-FR" dirty="0">
                <a:latin typeface="Arial" pitchFamily="34" charset="0"/>
                <a:cs typeface="Arial" pitchFamily="34" charset="0"/>
              </a:rPr>
              <a:t> </a:t>
            </a:r>
            <a:r>
              <a:rPr lang="fr-FR" dirty="0" err="1">
                <a:latin typeface="Arial" pitchFamily="34" charset="0"/>
                <a:cs typeface="Arial" pitchFamily="34" charset="0"/>
              </a:rPr>
              <a:t>seem</a:t>
            </a:r>
            <a:r>
              <a:rPr lang="fr-FR" dirty="0">
                <a:latin typeface="Arial" pitchFamily="34" charset="0"/>
                <a:cs typeface="Arial" pitchFamily="34" charset="0"/>
              </a:rPr>
              <a:t> to </a:t>
            </a:r>
            <a:r>
              <a:rPr lang="fr-FR" dirty="0" err="1">
                <a:latin typeface="Arial" pitchFamily="34" charset="0"/>
                <a:cs typeface="Arial" pitchFamily="34" charset="0"/>
              </a:rPr>
              <a:t>be</a:t>
            </a:r>
            <a:r>
              <a:rPr lang="fr-FR" dirty="0">
                <a:latin typeface="Arial" pitchFamily="34" charset="0"/>
                <a:cs typeface="Arial" pitchFamily="34" charset="0"/>
              </a:rPr>
              <a:t> four </a:t>
            </a:r>
            <a:r>
              <a:rPr lang="fr-FR" dirty="0" err="1">
                <a:latin typeface="Arial" pitchFamily="34" charset="0"/>
                <a:cs typeface="Arial" pitchFamily="34" charset="0"/>
              </a:rPr>
              <a:t>possibilities</a:t>
            </a:r>
            <a:r>
              <a:rPr lang="fr-FR" dirty="0">
                <a:latin typeface="Arial" pitchFamily="34" charset="0"/>
                <a:cs typeface="Arial" pitchFamily="34" charset="0"/>
              </a:rPr>
              <a:t>:</a:t>
            </a:r>
          </a:p>
          <a:p>
            <a:pPr algn="just"/>
            <a:endParaRPr lang="fr-FR" dirty="0">
              <a:latin typeface="Arial" pitchFamily="34" charset="0"/>
              <a:cs typeface="Arial" pitchFamily="34" charset="0"/>
            </a:endParaRPr>
          </a:p>
          <a:p>
            <a:pPr algn="just"/>
            <a:r>
              <a:rPr lang="fr-FR" dirty="0">
                <a:latin typeface="Arial" pitchFamily="34" charset="0"/>
                <a:cs typeface="Arial" pitchFamily="34" charset="0"/>
              </a:rPr>
              <a:t>1. </a:t>
            </a:r>
            <a:r>
              <a:rPr lang="fr-FR" dirty="0" err="1">
                <a:latin typeface="Arial" pitchFamily="34" charset="0"/>
                <a:cs typeface="Arial" pitchFamily="34" charset="0"/>
              </a:rPr>
              <a:t>always</a:t>
            </a:r>
            <a:r>
              <a:rPr lang="fr-FR" dirty="0">
                <a:latin typeface="Arial" pitchFamily="34" charset="0"/>
                <a:cs typeface="Arial" pitchFamily="34" charset="0"/>
              </a:rPr>
              <a:t> </a:t>
            </a:r>
            <a:r>
              <a:rPr lang="fr-FR" dirty="0" err="1">
                <a:latin typeface="Arial" pitchFamily="34" charset="0"/>
                <a:cs typeface="Arial" pitchFamily="34" charset="0"/>
              </a:rPr>
              <a:t>condemn</a:t>
            </a:r>
            <a:r>
              <a:rPr lang="fr-FR" dirty="0">
                <a:latin typeface="Arial" pitchFamily="34" charset="0"/>
                <a:cs typeface="Arial" pitchFamily="34" charset="0"/>
              </a:rPr>
              <a:t> </a:t>
            </a:r>
            <a:r>
              <a:rPr lang="fr-FR" dirty="0" err="1">
                <a:latin typeface="Arial" pitchFamily="34" charset="0"/>
                <a:cs typeface="Arial" pitchFamily="34" charset="0"/>
              </a:rPr>
              <a:t>conduct</a:t>
            </a:r>
            <a:r>
              <a:rPr lang="fr-FR" dirty="0">
                <a:latin typeface="Arial" pitchFamily="34" charset="0"/>
                <a:cs typeface="Arial" pitchFamily="34" charset="0"/>
              </a:rPr>
              <a:t> if </a:t>
            </a:r>
            <a:r>
              <a:rPr lang="fr-FR" dirty="0" err="1">
                <a:latin typeface="Arial" pitchFamily="34" charset="0"/>
                <a:cs typeface="Arial" pitchFamily="34" charset="0"/>
              </a:rPr>
              <a:t>it</a:t>
            </a:r>
            <a:r>
              <a:rPr lang="fr-FR" dirty="0">
                <a:latin typeface="Arial" pitchFamily="34" charset="0"/>
                <a:cs typeface="Arial" pitchFamily="34" charset="0"/>
              </a:rPr>
              <a:t> </a:t>
            </a:r>
            <a:r>
              <a:rPr lang="fr-FR" dirty="0" err="1">
                <a:latin typeface="Arial" pitchFamily="34" charset="0"/>
                <a:cs typeface="Arial" pitchFamily="34" charset="0"/>
              </a:rPr>
              <a:t>is</a:t>
            </a:r>
            <a:r>
              <a:rPr lang="fr-FR" dirty="0">
                <a:latin typeface="Arial" pitchFamily="34" charset="0"/>
                <a:cs typeface="Arial" pitchFamily="34" charset="0"/>
              </a:rPr>
              <a:t> </a:t>
            </a:r>
            <a:r>
              <a:rPr lang="fr-FR" dirty="0" err="1">
                <a:latin typeface="Arial" pitchFamily="34" charset="0"/>
                <a:cs typeface="Arial" pitchFamily="34" charset="0"/>
              </a:rPr>
              <a:t>likely</a:t>
            </a:r>
            <a:r>
              <a:rPr lang="fr-FR" dirty="0">
                <a:latin typeface="Arial" pitchFamily="34" charset="0"/>
                <a:cs typeface="Arial" pitchFamily="34" charset="0"/>
              </a:rPr>
              <a:t> to have </a:t>
            </a:r>
            <a:r>
              <a:rPr lang="fr-FR" dirty="0" err="1">
                <a:latin typeface="Arial" pitchFamily="34" charset="0"/>
                <a:cs typeface="Arial" pitchFamily="34" charset="0"/>
              </a:rPr>
              <a:t>any</a:t>
            </a:r>
            <a:r>
              <a:rPr lang="fr-FR" dirty="0">
                <a:latin typeface="Arial" pitchFamily="34" charset="0"/>
                <a:cs typeface="Arial" pitchFamily="34" charset="0"/>
              </a:rPr>
              <a:t> </a:t>
            </a:r>
            <a:r>
              <a:rPr lang="fr-FR" dirty="0" err="1">
                <a:latin typeface="Arial" pitchFamily="34" charset="0"/>
                <a:cs typeface="Arial" pitchFamily="34" charset="0"/>
              </a:rPr>
              <a:t>negative</a:t>
            </a:r>
            <a:r>
              <a:rPr lang="fr-FR" dirty="0">
                <a:latin typeface="Arial" pitchFamily="34" charset="0"/>
                <a:cs typeface="Arial" pitchFamily="34" charset="0"/>
              </a:rPr>
              <a:t> </a:t>
            </a:r>
            <a:r>
              <a:rPr lang="fr-FR" dirty="0" err="1">
                <a:latin typeface="Arial" pitchFamily="34" charset="0"/>
                <a:cs typeface="Arial" pitchFamily="34" charset="0"/>
              </a:rPr>
              <a:t>effect</a:t>
            </a:r>
            <a:r>
              <a:rPr lang="fr-FR" dirty="0">
                <a:latin typeface="Arial" pitchFamily="34" charset="0"/>
                <a:cs typeface="Arial" pitchFamily="34" charset="0"/>
              </a:rPr>
              <a:t> on consumer </a:t>
            </a:r>
            <a:r>
              <a:rPr lang="fr-FR" dirty="0" err="1">
                <a:latin typeface="Arial" pitchFamily="34" charset="0"/>
                <a:cs typeface="Arial" pitchFamily="34" charset="0"/>
              </a:rPr>
              <a:t>welfare</a:t>
            </a:r>
            <a:r>
              <a:rPr lang="fr-FR" dirty="0">
                <a:latin typeface="Arial" pitchFamily="34" charset="0"/>
                <a:cs typeface="Arial" pitchFamily="34" charset="0"/>
              </a:rPr>
              <a:t>, </a:t>
            </a:r>
            <a:r>
              <a:rPr lang="fr-FR" dirty="0" err="1">
                <a:latin typeface="Arial" pitchFamily="34" charset="0"/>
                <a:cs typeface="Arial" pitchFamily="34" charset="0"/>
              </a:rPr>
              <a:t>regardless</a:t>
            </a:r>
            <a:r>
              <a:rPr lang="fr-FR" dirty="0">
                <a:latin typeface="Arial" pitchFamily="34" charset="0"/>
                <a:cs typeface="Arial" pitchFamily="34" charset="0"/>
              </a:rPr>
              <a:t> of </a:t>
            </a:r>
            <a:r>
              <a:rPr lang="fr-FR" dirty="0" err="1">
                <a:latin typeface="Arial" pitchFamily="34" charset="0"/>
                <a:cs typeface="Arial" pitchFamily="34" charset="0"/>
              </a:rPr>
              <a:t>any</a:t>
            </a:r>
            <a:r>
              <a:rPr lang="fr-FR" dirty="0">
                <a:latin typeface="Arial" pitchFamily="34" charset="0"/>
                <a:cs typeface="Arial" pitchFamily="34" charset="0"/>
              </a:rPr>
              <a:t> </a:t>
            </a:r>
            <a:r>
              <a:rPr lang="fr-FR" dirty="0" err="1">
                <a:latin typeface="Arial" pitchFamily="34" charset="0"/>
                <a:cs typeface="Arial" pitchFamily="34" charset="0"/>
              </a:rPr>
              <a:t>efficiencies</a:t>
            </a:r>
            <a:r>
              <a:rPr lang="fr-FR" dirty="0">
                <a:latin typeface="Arial" pitchFamily="34" charset="0"/>
                <a:cs typeface="Arial" pitchFamily="34" charset="0"/>
              </a:rPr>
              <a:t>;</a:t>
            </a:r>
          </a:p>
          <a:p>
            <a:pPr algn="just"/>
            <a:r>
              <a:rPr lang="fr-FR" dirty="0">
                <a:latin typeface="Arial" pitchFamily="34" charset="0"/>
                <a:cs typeface="Arial" pitchFamily="34" charset="0"/>
              </a:rPr>
              <a:t>2. </a:t>
            </a:r>
            <a:r>
              <a:rPr lang="fr-FR" dirty="0" err="1">
                <a:latin typeface="Arial" pitchFamily="34" charset="0"/>
                <a:cs typeface="Arial" pitchFamily="34" charset="0"/>
              </a:rPr>
              <a:t>always</a:t>
            </a:r>
            <a:r>
              <a:rPr lang="fr-FR" dirty="0">
                <a:latin typeface="Arial" pitchFamily="34" charset="0"/>
                <a:cs typeface="Arial" pitchFamily="34" charset="0"/>
              </a:rPr>
              <a:t> </a:t>
            </a:r>
            <a:r>
              <a:rPr lang="fr-FR" dirty="0" err="1">
                <a:latin typeface="Arial" pitchFamily="34" charset="0"/>
                <a:cs typeface="Arial" pitchFamily="34" charset="0"/>
              </a:rPr>
              <a:t>allow</a:t>
            </a:r>
            <a:r>
              <a:rPr lang="fr-FR" dirty="0">
                <a:latin typeface="Arial" pitchFamily="34" charset="0"/>
                <a:cs typeface="Arial" pitchFamily="34" charset="0"/>
              </a:rPr>
              <a:t> </a:t>
            </a:r>
            <a:r>
              <a:rPr lang="fr-FR" dirty="0" err="1">
                <a:latin typeface="Arial" pitchFamily="34" charset="0"/>
                <a:cs typeface="Arial" pitchFamily="34" charset="0"/>
              </a:rPr>
              <a:t>conduct</a:t>
            </a:r>
            <a:r>
              <a:rPr lang="fr-FR" dirty="0">
                <a:latin typeface="Arial" pitchFamily="34" charset="0"/>
                <a:cs typeface="Arial" pitchFamily="34" charset="0"/>
              </a:rPr>
              <a:t> if </a:t>
            </a:r>
            <a:r>
              <a:rPr lang="fr-FR" dirty="0" err="1">
                <a:latin typeface="Arial" pitchFamily="34" charset="0"/>
                <a:cs typeface="Arial" pitchFamily="34" charset="0"/>
              </a:rPr>
              <a:t>it</a:t>
            </a:r>
            <a:r>
              <a:rPr lang="fr-FR" dirty="0">
                <a:latin typeface="Arial" pitchFamily="34" charset="0"/>
                <a:cs typeface="Arial" pitchFamily="34" charset="0"/>
              </a:rPr>
              <a:t> </a:t>
            </a:r>
            <a:r>
              <a:rPr lang="fr-FR" dirty="0" err="1">
                <a:latin typeface="Arial" pitchFamily="34" charset="0"/>
                <a:cs typeface="Arial" pitchFamily="34" charset="0"/>
              </a:rPr>
              <a:t>is</a:t>
            </a:r>
            <a:r>
              <a:rPr lang="fr-FR" dirty="0">
                <a:latin typeface="Arial" pitchFamily="34" charset="0"/>
                <a:cs typeface="Arial" pitchFamily="34" charset="0"/>
              </a:rPr>
              <a:t> </a:t>
            </a:r>
            <a:r>
              <a:rPr lang="fr-FR" dirty="0" err="1">
                <a:latin typeface="Arial" pitchFamily="34" charset="0"/>
                <a:cs typeface="Arial" pitchFamily="34" charset="0"/>
              </a:rPr>
              <a:t>likely</a:t>
            </a:r>
            <a:r>
              <a:rPr lang="fr-FR" dirty="0">
                <a:latin typeface="Arial" pitchFamily="34" charset="0"/>
                <a:cs typeface="Arial" pitchFamily="34" charset="0"/>
              </a:rPr>
              <a:t> to have </a:t>
            </a:r>
            <a:r>
              <a:rPr lang="fr-FR" dirty="0" err="1">
                <a:latin typeface="Arial" pitchFamily="34" charset="0"/>
                <a:cs typeface="Arial" pitchFamily="34" charset="0"/>
              </a:rPr>
              <a:t>any</a:t>
            </a:r>
            <a:r>
              <a:rPr lang="fr-FR" dirty="0">
                <a:latin typeface="Arial" pitchFamily="34" charset="0"/>
                <a:cs typeface="Arial" pitchFamily="34" charset="0"/>
              </a:rPr>
              <a:t> positive </a:t>
            </a:r>
            <a:r>
              <a:rPr lang="fr-FR" dirty="0" err="1">
                <a:latin typeface="Arial" pitchFamily="34" charset="0"/>
                <a:cs typeface="Arial" pitchFamily="34" charset="0"/>
              </a:rPr>
              <a:t>effect</a:t>
            </a:r>
            <a:r>
              <a:rPr lang="fr-FR" dirty="0">
                <a:latin typeface="Arial" pitchFamily="34" charset="0"/>
                <a:cs typeface="Arial" pitchFamily="34" charset="0"/>
              </a:rPr>
              <a:t> on </a:t>
            </a:r>
            <a:r>
              <a:rPr lang="fr-FR" dirty="0" err="1">
                <a:latin typeface="Arial" pitchFamily="34" charset="0"/>
                <a:cs typeface="Arial" pitchFamily="34" charset="0"/>
              </a:rPr>
              <a:t>efficiency</a:t>
            </a:r>
            <a:r>
              <a:rPr lang="fr-FR" dirty="0">
                <a:latin typeface="Arial" pitchFamily="34" charset="0"/>
                <a:cs typeface="Arial" pitchFamily="34" charset="0"/>
              </a:rPr>
              <a:t>, </a:t>
            </a:r>
            <a:r>
              <a:rPr lang="fr-FR" dirty="0" err="1">
                <a:latin typeface="Arial" pitchFamily="34" charset="0"/>
                <a:cs typeface="Arial" pitchFamily="34" charset="0"/>
              </a:rPr>
              <a:t>regardless</a:t>
            </a:r>
            <a:r>
              <a:rPr lang="fr-FR" dirty="0">
                <a:latin typeface="Arial" pitchFamily="34" charset="0"/>
                <a:cs typeface="Arial" pitchFamily="34" charset="0"/>
              </a:rPr>
              <a:t> of </a:t>
            </a:r>
            <a:r>
              <a:rPr lang="fr-FR" dirty="0" err="1">
                <a:latin typeface="Arial" pitchFamily="34" charset="0"/>
                <a:cs typeface="Arial" pitchFamily="34" charset="0"/>
              </a:rPr>
              <a:t>harm</a:t>
            </a:r>
            <a:r>
              <a:rPr lang="fr-FR" dirty="0">
                <a:latin typeface="Arial" pitchFamily="34" charset="0"/>
                <a:cs typeface="Arial" pitchFamily="34" charset="0"/>
              </a:rPr>
              <a:t> to consumer </a:t>
            </a:r>
            <a:r>
              <a:rPr lang="fr-FR" dirty="0" err="1">
                <a:latin typeface="Arial" pitchFamily="34" charset="0"/>
                <a:cs typeface="Arial" pitchFamily="34" charset="0"/>
              </a:rPr>
              <a:t>welfare</a:t>
            </a:r>
            <a:r>
              <a:rPr lang="fr-FR" dirty="0">
                <a:latin typeface="Arial" pitchFamily="34" charset="0"/>
                <a:cs typeface="Arial" pitchFamily="34" charset="0"/>
              </a:rPr>
              <a:t>;</a:t>
            </a:r>
          </a:p>
          <a:p>
            <a:pPr algn="just"/>
            <a:r>
              <a:rPr lang="fr-FR" dirty="0">
                <a:latin typeface="Arial" pitchFamily="34" charset="0"/>
                <a:cs typeface="Arial" pitchFamily="34" charset="0"/>
              </a:rPr>
              <a:t>3. balance the </a:t>
            </a:r>
            <a:r>
              <a:rPr lang="fr-FR" dirty="0" err="1">
                <a:latin typeface="Arial" pitchFamily="34" charset="0"/>
                <a:cs typeface="Arial" pitchFamily="34" charset="0"/>
              </a:rPr>
              <a:t>two</a:t>
            </a:r>
            <a:r>
              <a:rPr lang="fr-FR" dirty="0">
                <a:latin typeface="Arial" pitchFamily="34" charset="0"/>
                <a:cs typeface="Arial" pitchFamily="34" charset="0"/>
              </a:rPr>
              <a:t> </a:t>
            </a:r>
            <a:r>
              <a:rPr lang="fr-FR" dirty="0" err="1">
                <a:latin typeface="Arial" pitchFamily="34" charset="0"/>
                <a:cs typeface="Arial" pitchFamily="34" charset="0"/>
              </a:rPr>
              <a:t>effects</a:t>
            </a:r>
            <a:r>
              <a:rPr lang="fr-FR" dirty="0">
                <a:latin typeface="Arial" pitchFamily="34" charset="0"/>
                <a:cs typeface="Arial" pitchFamily="34" charset="0"/>
              </a:rPr>
              <a:t> </a:t>
            </a:r>
            <a:r>
              <a:rPr lang="fr-FR" dirty="0" err="1">
                <a:latin typeface="Arial" pitchFamily="34" charset="0"/>
                <a:cs typeface="Arial" pitchFamily="34" charset="0"/>
              </a:rPr>
              <a:t>against</a:t>
            </a:r>
            <a:r>
              <a:rPr lang="fr-FR" dirty="0">
                <a:latin typeface="Arial" pitchFamily="34" charset="0"/>
                <a:cs typeface="Arial" pitchFamily="34" charset="0"/>
              </a:rPr>
              <a:t> </a:t>
            </a:r>
            <a:r>
              <a:rPr lang="fr-FR" dirty="0" err="1">
                <a:latin typeface="Arial" pitchFamily="34" charset="0"/>
                <a:cs typeface="Arial" pitchFamily="34" charset="0"/>
              </a:rPr>
              <a:t>each</a:t>
            </a:r>
            <a:r>
              <a:rPr lang="fr-FR" dirty="0">
                <a:latin typeface="Arial" pitchFamily="34" charset="0"/>
                <a:cs typeface="Arial" pitchFamily="34" charset="0"/>
              </a:rPr>
              <a:t> </a:t>
            </a:r>
            <a:r>
              <a:rPr lang="fr-FR" dirty="0" err="1">
                <a:latin typeface="Arial" pitchFamily="34" charset="0"/>
                <a:cs typeface="Arial" pitchFamily="34" charset="0"/>
              </a:rPr>
              <a:t>other</a:t>
            </a:r>
            <a:r>
              <a:rPr lang="fr-FR" dirty="0">
                <a:latin typeface="Arial" pitchFamily="34" charset="0"/>
                <a:cs typeface="Arial" pitchFamily="34" charset="0"/>
              </a:rPr>
              <a:t> to </a:t>
            </a:r>
            <a:r>
              <a:rPr lang="fr-FR" dirty="0" err="1">
                <a:latin typeface="Arial" pitchFamily="34" charset="0"/>
                <a:cs typeface="Arial" pitchFamily="34" charset="0"/>
              </a:rPr>
              <a:t>determine</a:t>
            </a:r>
            <a:r>
              <a:rPr lang="fr-FR" dirty="0">
                <a:latin typeface="Arial" pitchFamily="34" charset="0"/>
                <a:cs typeface="Arial" pitchFamily="34" charset="0"/>
              </a:rPr>
              <a:t> </a:t>
            </a:r>
            <a:r>
              <a:rPr lang="fr-FR" dirty="0" err="1">
                <a:latin typeface="Arial" pitchFamily="34" charset="0"/>
                <a:cs typeface="Arial" pitchFamily="34" charset="0"/>
              </a:rPr>
              <a:t>which</a:t>
            </a:r>
            <a:r>
              <a:rPr lang="fr-FR" dirty="0">
                <a:latin typeface="Arial" pitchFamily="34" charset="0"/>
                <a:cs typeface="Arial" pitchFamily="34" charset="0"/>
              </a:rPr>
              <a:t> one </a:t>
            </a:r>
            <a:r>
              <a:rPr lang="fr-FR" dirty="0" err="1">
                <a:latin typeface="Arial" pitchFamily="34" charset="0"/>
                <a:cs typeface="Arial" pitchFamily="34" charset="0"/>
              </a:rPr>
              <a:t>is</a:t>
            </a:r>
            <a:r>
              <a:rPr lang="fr-FR" dirty="0">
                <a:latin typeface="Arial" pitchFamily="34" charset="0"/>
                <a:cs typeface="Arial" pitchFamily="34" charset="0"/>
              </a:rPr>
              <a:t> </a:t>
            </a:r>
            <a:r>
              <a:rPr lang="fr-FR" dirty="0" err="1">
                <a:latin typeface="Arial" pitchFamily="34" charset="0"/>
                <a:cs typeface="Arial" pitchFamily="34" charset="0"/>
              </a:rPr>
              <a:t>likely</a:t>
            </a:r>
            <a:r>
              <a:rPr lang="fr-FR" dirty="0">
                <a:latin typeface="Arial" pitchFamily="34" charset="0"/>
                <a:cs typeface="Arial" pitchFamily="34" charset="0"/>
              </a:rPr>
              <a:t> to </a:t>
            </a:r>
            <a:r>
              <a:rPr lang="fr-FR" dirty="0" err="1">
                <a:latin typeface="Arial" pitchFamily="34" charset="0"/>
                <a:cs typeface="Arial" pitchFamily="34" charset="0"/>
              </a:rPr>
              <a:t>be</a:t>
            </a:r>
            <a:r>
              <a:rPr lang="fr-FR" dirty="0">
                <a:latin typeface="Arial" pitchFamily="34" charset="0"/>
                <a:cs typeface="Arial" pitchFamily="34" charset="0"/>
              </a:rPr>
              <a:t> </a:t>
            </a:r>
            <a:r>
              <a:rPr lang="fr-FR" dirty="0" err="1">
                <a:latin typeface="Arial" pitchFamily="34" charset="0"/>
                <a:cs typeface="Arial" pitchFamily="34" charset="0"/>
              </a:rPr>
              <a:t>stronger</a:t>
            </a:r>
            <a:r>
              <a:rPr lang="fr-FR" dirty="0">
                <a:latin typeface="Arial" pitchFamily="34" charset="0"/>
                <a:cs typeface="Arial" pitchFamily="34" charset="0"/>
              </a:rPr>
              <a:t>, and </a:t>
            </a:r>
            <a:r>
              <a:rPr lang="fr-FR" dirty="0" err="1">
                <a:latin typeface="Arial" pitchFamily="34" charset="0"/>
                <a:cs typeface="Arial" pitchFamily="34" charset="0"/>
              </a:rPr>
              <a:t>prohibit</a:t>
            </a:r>
            <a:r>
              <a:rPr lang="fr-FR" dirty="0">
                <a:latin typeface="Arial" pitchFamily="34" charset="0"/>
                <a:cs typeface="Arial" pitchFamily="34" charset="0"/>
              </a:rPr>
              <a:t> the </a:t>
            </a:r>
            <a:r>
              <a:rPr lang="fr-FR" dirty="0" err="1">
                <a:latin typeface="Arial" pitchFamily="34" charset="0"/>
                <a:cs typeface="Arial" pitchFamily="34" charset="0"/>
              </a:rPr>
              <a:t>conduct</a:t>
            </a:r>
            <a:r>
              <a:rPr lang="fr-FR" dirty="0">
                <a:latin typeface="Arial" pitchFamily="34" charset="0"/>
                <a:cs typeface="Arial" pitchFamily="34" charset="0"/>
              </a:rPr>
              <a:t> if </a:t>
            </a:r>
            <a:r>
              <a:rPr lang="fr-FR" dirty="0" err="1">
                <a:latin typeface="Arial" pitchFamily="34" charset="0"/>
                <a:cs typeface="Arial" pitchFamily="34" charset="0"/>
              </a:rPr>
              <a:t>likely</a:t>
            </a:r>
            <a:r>
              <a:rPr lang="fr-FR" dirty="0">
                <a:latin typeface="Arial" pitchFamily="34" charset="0"/>
                <a:cs typeface="Arial" pitchFamily="34" charset="0"/>
              </a:rPr>
              <a:t> </a:t>
            </a:r>
            <a:r>
              <a:rPr lang="fr-FR" dirty="0" err="1">
                <a:latin typeface="Arial" pitchFamily="34" charset="0"/>
                <a:cs typeface="Arial" pitchFamily="34" charset="0"/>
              </a:rPr>
              <a:t>harm</a:t>
            </a:r>
            <a:r>
              <a:rPr lang="fr-FR" dirty="0">
                <a:latin typeface="Arial" pitchFamily="34" charset="0"/>
                <a:cs typeface="Arial" pitchFamily="34" charset="0"/>
              </a:rPr>
              <a:t> to consumer </a:t>
            </a:r>
            <a:r>
              <a:rPr lang="fr-FR" dirty="0" err="1">
                <a:latin typeface="Arial" pitchFamily="34" charset="0"/>
                <a:cs typeface="Arial" pitchFamily="34" charset="0"/>
              </a:rPr>
              <a:t>welfare</a:t>
            </a:r>
            <a:r>
              <a:rPr lang="fr-FR" dirty="0">
                <a:latin typeface="Arial" pitchFamily="34" charset="0"/>
                <a:cs typeface="Arial" pitchFamily="34" charset="0"/>
              </a:rPr>
              <a:t> </a:t>
            </a:r>
            <a:r>
              <a:rPr lang="fr-FR" dirty="0" err="1">
                <a:latin typeface="Arial" pitchFamily="34" charset="0"/>
                <a:cs typeface="Arial" pitchFamily="34" charset="0"/>
              </a:rPr>
              <a:t>outweighs</a:t>
            </a:r>
            <a:r>
              <a:rPr lang="fr-FR" dirty="0">
                <a:latin typeface="Arial" pitchFamily="34" charset="0"/>
                <a:cs typeface="Arial" pitchFamily="34" charset="0"/>
              </a:rPr>
              <a:t> </a:t>
            </a:r>
            <a:r>
              <a:rPr lang="fr-FR" dirty="0" err="1">
                <a:latin typeface="Arial" pitchFamily="34" charset="0"/>
                <a:cs typeface="Arial" pitchFamily="34" charset="0"/>
              </a:rPr>
              <a:t>likely</a:t>
            </a:r>
            <a:r>
              <a:rPr lang="fr-FR" dirty="0">
                <a:latin typeface="Arial" pitchFamily="34" charset="0"/>
                <a:cs typeface="Arial" pitchFamily="34" charset="0"/>
              </a:rPr>
              <a:t> </a:t>
            </a:r>
            <a:r>
              <a:rPr lang="fr-FR" dirty="0" err="1">
                <a:latin typeface="Arial" pitchFamily="34" charset="0"/>
                <a:cs typeface="Arial" pitchFamily="34" charset="0"/>
              </a:rPr>
              <a:t>improvements</a:t>
            </a:r>
            <a:r>
              <a:rPr lang="fr-FR" dirty="0">
                <a:latin typeface="Arial" pitchFamily="34" charset="0"/>
                <a:cs typeface="Arial" pitchFamily="34" charset="0"/>
              </a:rPr>
              <a:t> in performance; or</a:t>
            </a:r>
          </a:p>
          <a:p>
            <a:pPr algn="just"/>
            <a:r>
              <a:rPr lang="fr-FR" dirty="0">
                <a:latin typeface="Arial" pitchFamily="34" charset="0"/>
                <a:cs typeface="Arial" pitchFamily="34" charset="0"/>
              </a:rPr>
              <a:t>4. balance the </a:t>
            </a:r>
            <a:r>
              <a:rPr lang="fr-FR" dirty="0" err="1">
                <a:latin typeface="Arial" pitchFamily="34" charset="0"/>
                <a:cs typeface="Arial" pitchFamily="34" charset="0"/>
              </a:rPr>
              <a:t>two</a:t>
            </a:r>
            <a:r>
              <a:rPr lang="fr-FR" dirty="0">
                <a:latin typeface="Arial" pitchFamily="34" charset="0"/>
                <a:cs typeface="Arial" pitchFamily="34" charset="0"/>
              </a:rPr>
              <a:t> </a:t>
            </a:r>
            <a:r>
              <a:rPr lang="fr-FR" dirty="0" err="1">
                <a:latin typeface="Arial" pitchFamily="34" charset="0"/>
                <a:cs typeface="Arial" pitchFamily="34" charset="0"/>
              </a:rPr>
              <a:t>effects</a:t>
            </a:r>
            <a:r>
              <a:rPr lang="fr-FR" dirty="0">
                <a:latin typeface="Arial" pitchFamily="34" charset="0"/>
                <a:cs typeface="Arial" pitchFamily="34" charset="0"/>
              </a:rPr>
              <a:t> and </a:t>
            </a:r>
            <a:r>
              <a:rPr lang="fr-FR" dirty="0" err="1">
                <a:latin typeface="Arial" pitchFamily="34" charset="0"/>
                <a:cs typeface="Arial" pitchFamily="34" charset="0"/>
              </a:rPr>
              <a:t>consider</a:t>
            </a:r>
            <a:r>
              <a:rPr lang="fr-FR" dirty="0">
                <a:latin typeface="Arial" pitchFamily="34" charset="0"/>
                <a:cs typeface="Arial" pitchFamily="34" charset="0"/>
              </a:rPr>
              <a:t> </a:t>
            </a:r>
            <a:r>
              <a:rPr lang="fr-FR" dirty="0" err="1">
                <a:latin typeface="Arial" pitchFamily="34" charset="0"/>
                <a:cs typeface="Arial" pitchFamily="34" charset="0"/>
              </a:rPr>
              <a:t>conduct</a:t>
            </a:r>
            <a:r>
              <a:rPr lang="fr-FR" dirty="0">
                <a:latin typeface="Arial" pitchFamily="34" charset="0"/>
                <a:cs typeface="Arial" pitchFamily="34" charset="0"/>
              </a:rPr>
              <a:t> </a:t>
            </a:r>
            <a:r>
              <a:rPr lang="fr-FR" dirty="0" err="1">
                <a:latin typeface="Arial" pitchFamily="34" charset="0"/>
                <a:cs typeface="Arial" pitchFamily="34" charset="0"/>
              </a:rPr>
              <a:t>unlawful</a:t>
            </a:r>
            <a:r>
              <a:rPr lang="fr-FR" dirty="0">
                <a:latin typeface="Arial" pitchFamily="34" charset="0"/>
                <a:cs typeface="Arial" pitchFamily="34" charset="0"/>
              </a:rPr>
              <a:t> </a:t>
            </a:r>
            <a:r>
              <a:rPr lang="fr-FR" dirty="0" err="1">
                <a:latin typeface="Arial" pitchFamily="34" charset="0"/>
                <a:cs typeface="Arial" pitchFamily="34" charset="0"/>
              </a:rPr>
              <a:t>only</a:t>
            </a:r>
            <a:r>
              <a:rPr lang="fr-FR" dirty="0">
                <a:latin typeface="Arial" pitchFamily="34" charset="0"/>
                <a:cs typeface="Arial" pitchFamily="34" charset="0"/>
              </a:rPr>
              <a:t> if </a:t>
            </a:r>
            <a:r>
              <a:rPr lang="fr-FR" dirty="0" err="1">
                <a:latin typeface="Arial" pitchFamily="34" charset="0"/>
                <a:cs typeface="Arial" pitchFamily="34" charset="0"/>
              </a:rPr>
              <a:t>it</a:t>
            </a:r>
            <a:r>
              <a:rPr lang="fr-FR" dirty="0">
                <a:latin typeface="Arial" pitchFamily="34" charset="0"/>
                <a:cs typeface="Arial" pitchFamily="34" charset="0"/>
              </a:rPr>
              <a:t> </a:t>
            </a:r>
            <a:r>
              <a:rPr lang="fr-FR" dirty="0" err="1">
                <a:latin typeface="Arial" pitchFamily="34" charset="0"/>
                <a:cs typeface="Arial" pitchFamily="34" charset="0"/>
              </a:rPr>
              <a:t>is</a:t>
            </a:r>
            <a:r>
              <a:rPr lang="fr-FR" dirty="0">
                <a:latin typeface="Arial" pitchFamily="34" charset="0"/>
                <a:cs typeface="Arial" pitchFamily="34" charset="0"/>
              </a:rPr>
              <a:t> </a:t>
            </a:r>
            <a:r>
              <a:rPr lang="fr-FR" dirty="0" err="1">
                <a:latin typeface="Arial" pitchFamily="34" charset="0"/>
                <a:cs typeface="Arial" pitchFamily="34" charset="0"/>
              </a:rPr>
              <a:t>likely</a:t>
            </a:r>
            <a:r>
              <a:rPr lang="fr-FR" dirty="0">
                <a:latin typeface="Arial" pitchFamily="34" charset="0"/>
                <a:cs typeface="Arial" pitchFamily="34" charset="0"/>
              </a:rPr>
              <a:t> to </a:t>
            </a:r>
            <a:r>
              <a:rPr lang="fr-FR" dirty="0" err="1">
                <a:latin typeface="Arial" pitchFamily="34" charset="0"/>
                <a:cs typeface="Arial" pitchFamily="34" charset="0"/>
              </a:rPr>
              <a:t>produce</a:t>
            </a:r>
            <a:r>
              <a:rPr lang="fr-FR" dirty="0">
                <a:latin typeface="Arial" pitchFamily="34" charset="0"/>
                <a:cs typeface="Arial" pitchFamily="34" charset="0"/>
              </a:rPr>
              <a:t> </a:t>
            </a:r>
            <a:r>
              <a:rPr lang="fr-FR" dirty="0" err="1">
                <a:latin typeface="Arial" pitchFamily="34" charset="0"/>
                <a:cs typeface="Arial" pitchFamily="34" charset="0"/>
              </a:rPr>
              <a:t>harm</a:t>
            </a:r>
            <a:r>
              <a:rPr lang="fr-FR" dirty="0">
                <a:latin typeface="Arial" pitchFamily="34" charset="0"/>
                <a:cs typeface="Arial" pitchFamily="34" charset="0"/>
              </a:rPr>
              <a:t> to consumer </a:t>
            </a:r>
            <a:r>
              <a:rPr lang="fr-FR" dirty="0" err="1">
                <a:latin typeface="Arial" pitchFamily="34" charset="0"/>
                <a:cs typeface="Arial" pitchFamily="34" charset="0"/>
              </a:rPr>
              <a:t>welfare</a:t>
            </a:r>
            <a:r>
              <a:rPr lang="fr-FR" dirty="0">
                <a:latin typeface="Arial" pitchFamily="34" charset="0"/>
                <a:cs typeface="Arial" pitchFamily="34" charset="0"/>
              </a:rPr>
              <a:t> </a:t>
            </a:r>
            <a:r>
              <a:rPr lang="fr-FR" dirty="0" err="1">
                <a:latin typeface="Arial" pitchFamily="34" charset="0"/>
                <a:cs typeface="Arial" pitchFamily="34" charset="0"/>
              </a:rPr>
              <a:t>that</a:t>
            </a:r>
            <a:r>
              <a:rPr lang="fr-FR" dirty="0">
                <a:latin typeface="Arial" pitchFamily="34" charset="0"/>
                <a:cs typeface="Arial" pitchFamily="34" charset="0"/>
              </a:rPr>
              <a:t> </a:t>
            </a:r>
            <a:r>
              <a:rPr lang="fr-FR" dirty="0" err="1">
                <a:latin typeface="Arial" pitchFamily="34" charset="0"/>
                <a:cs typeface="Arial" pitchFamily="34" charset="0"/>
              </a:rPr>
              <a:t>is</a:t>
            </a:r>
            <a:r>
              <a:rPr lang="fr-FR" dirty="0">
                <a:latin typeface="Arial" pitchFamily="34" charset="0"/>
                <a:cs typeface="Arial" pitchFamily="34" charset="0"/>
              </a:rPr>
              <a:t> </a:t>
            </a:r>
            <a:r>
              <a:rPr lang="fr-FR" dirty="0" err="1">
                <a:latin typeface="Arial" pitchFamily="34" charset="0"/>
                <a:cs typeface="Arial" pitchFamily="34" charset="0"/>
              </a:rPr>
              <a:t>disproportionate</a:t>
            </a:r>
            <a:r>
              <a:rPr lang="fr-FR" dirty="0">
                <a:latin typeface="Arial" pitchFamily="34" charset="0"/>
                <a:cs typeface="Arial" pitchFamily="34" charset="0"/>
              </a:rPr>
              <a:t> to the </a:t>
            </a:r>
            <a:r>
              <a:rPr lang="fr-FR" dirty="0" err="1">
                <a:latin typeface="Arial" pitchFamily="34" charset="0"/>
                <a:cs typeface="Arial" pitchFamily="34" charset="0"/>
              </a:rPr>
              <a:t>improvement</a:t>
            </a:r>
            <a:r>
              <a:rPr lang="fr-FR" dirty="0">
                <a:latin typeface="Arial" pitchFamily="34" charset="0"/>
                <a:cs typeface="Arial" pitchFamily="34" charset="0"/>
              </a:rPr>
              <a:t> in </a:t>
            </a:r>
            <a:r>
              <a:rPr lang="fr-FR" dirty="0" err="1">
                <a:latin typeface="Arial" pitchFamily="34" charset="0"/>
                <a:cs typeface="Arial" pitchFamily="34" charset="0"/>
              </a:rPr>
              <a:t>efficiency</a:t>
            </a:r>
            <a:r>
              <a:rPr lang="fr-FR" dirty="0">
                <a:latin typeface="Arial" pitchFamily="34" charset="0"/>
                <a:cs typeface="Arial" pitchFamily="34" charset="0"/>
              </a:rPr>
              <a:t>.</a:t>
            </a:r>
          </a:p>
          <a:p>
            <a:pPr algn="just"/>
            <a:endParaRPr lang="fr-FR" dirty="0">
              <a:latin typeface="Arial" pitchFamily="34" charset="0"/>
              <a:cs typeface="Arial" pitchFamily="34" charset="0"/>
            </a:endParaRPr>
          </a:p>
          <a:p>
            <a:pPr algn="just"/>
            <a:r>
              <a:rPr lang="fr-FR" dirty="0" err="1">
                <a:latin typeface="Arial" pitchFamily="34" charset="0"/>
                <a:cs typeface="Arial" pitchFamily="34" charset="0"/>
              </a:rPr>
              <a:t>Welfare</a:t>
            </a:r>
            <a:r>
              <a:rPr lang="fr-FR" dirty="0">
                <a:latin typeface="Arial" pitchFamily="34" charset="0"/>
                <a:cs typeface="Arial" pitchFamily="34" charset="0"/>
              </a:rPr>
              <a:t> </a:t>
            </a:r>
            <a:r>
              <a:rPr lang="fr-FR" dirty="0" err="1">
                <a:latin typeface="Arial" pitchFamily="34" charset="0"/>
                <a:cs typeface="Arial" pitchFamily="34" charset="0"/>
              </a:rPr>
              <a:t>balancing</a:t>
            </a:r>
            <a:r>
              <a:rPr lang="fr-FR" dirty="0">
                <a:latin typeface="Arial" pitchFamily="34" charset="0"/>
                <a:cs typeface="Arial" pitchFamily="34" charset="0"/>
              </a:rPr>
              <a:t> </a:t>
            </a:r>
            <a:r>
              <a:rPr lang="fr-FR" dirty="0" err="1">
                <a:latin typeface="Arial" pitchFamily="34" charset="0"/>
                <a:cs typeface="Arial" pitchFamily="34" charset="0"/>
              </a:rPr>
              <a:t>is</a:t>
            </a:r>
            <a:r>
              <a:rPr lang="fr-FR" dirty="0">
                <a:latin typeface="Arial" pitchFamily="34" charset="0"/>
                <a:cs typeface="Arial" pitchFamily="34" charset="0"/>
              </a:rPr>
              <a:t> hard to do </a:t>
            </a:r>
            <a:r>
              <a:rPr lang="fr-FR" dirty="0" err="1">
                <a:latin typeface="Arial" pitchFamily="34" charset="0"/>
                <a:cs typeface="Arial" pitchFamily="34" charset="0"/>
              </a:rPr>
              <a:t>well</a:t>
            </a:r>
            <a:r>
              <a:rPr lang="fr-FR" dirty="0">
                <a:latin typeface="Arial" pitchFamily="34" charset="0"/>
                <a:cs typeface="Arial" pitchFamily="34" charset="0"/>
              </a:rPr>
              <a:t>.</a:t>
            </a:r>
          </a:p>
          <a:p>
            <a:endParaRPr lang="fr-FR" b="1" dirty="0">
              <a:latin typeface="Times New Roman" pitchFamily="18" charset="0"/>
            </a:endParaRPr>
          </a:p>
          <a:p>
            <a:endParaRPr lang="fr-FR" b="1" dirty="0">
              <a:latin typeface="Times New Roman" pitchFamily="18"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4"/>
          <p:cNvSpPr>
            <a:spLocks noGrp="1"/>
          </p:cNvSpPr>
          <p:nvPr>
            <p:ph type="sldNum" sz="quarter" idx="12"/>
          </p:nvPr>
        </p:nvSpPr>
        <p:spPr>
          <a:noFill/>
        </p:spPr>
        <p:txBody>
          <a:bodyPr/>
          <a:lstStyle/>
          <a:p>
            <a:fld id="{C07CED88-13F4-4BC5-9468-446F77C6DADF}" type="slidenum">
              <a:rPr lang="fr-FR">
                <a:latin typeface="Arial" pitchFamily="34" charset="0"/>
              </a:rPr>
              <a:pPr/>
              <a:t>35</a:t>
            </a:fld>
            <a:endParaRPr lang="fr-FR">
              <a:latin typeface="Arial" pitchFamily="34" charset="0"/>
            </a:endParaRPr>
          </a:p>
        </p:txBody>
      </p:sp>
      <p:sp>
        <p:nvSpPr>
          <p:cNvPr id="5123" name="Rectangle 4"/>
          <p:cNvSpPr>
            <a:spLocks noGrp="1" noChangeArrowheads="1"/>
          </p:cNvSpPr>
          <p:nvPr>
            <p:ph type="title"/>
          </p:nvPr>
        </p:nvSpPr>
        <p:spPr/>
        <p:txBody>
          <a:bodyPr>
            <a:normAutofit/>
          </a:bodyPr>
          <a:lstStyle/>
          <a:p>
            <a:pPr eaLnBrk="1" hangingPunct="1"/>
            <a:r>
              <a:rPr lang="fr-FR" sz="3200" b="1" dirty="0" smtClean="0">
                <a:solidFill>
                  <a:srgbClr val="C00000"/>
                </a:solidFill>
                <a:latin typeface="Arial" pitchFamily="34" charset="0"/>
                <a:cs typeface="Arial" pitchFamily="34" charset="0"/>
              </a:rPr>
              <a:t>Excessive </a:t>
            </a:r>
            <a:r>
              <a:rPr lang="fr-FR" sz="3200" b="1" dirty="0" err="1">
                <a:solidFill>
                  <a:srgbClr val="C00000"/>
                </a:solidFill>
                <a:latin typeface="Arial" pitchFamily="34" charset="0"/>
                <a:cs typeface="Arial" pitchFamily="34" charset="0"/>
              </a:rPr>
              <a:t>p</a:t>
            </a:r>
            <a:r>
              <a:rPr lang="fr-FR" sz="3200" b="1" dirty="0" err="1" smtClean="0">
                <a:solidFill>
                  <a:srgbClr val="C00000"/>
                </a:solidFill>
                <a:latin typeface="Arial" pitchFamily="34" charset="0"/>
                <a:cs typeface="Arial" pitchFamily="34" charset="0"/>
              </a:rPr>
              <a:t>rices</a:t>
            </a:r>
            <a:r>
              <a:rPr lang="fr-FR" sz="3200" b="1" dirty="0" smtClean="0">
                <a:solidFill>
                  <a:srgbClr val="C00000"/>
                </a:solidFill>
                <a:latin typeface="Arial" pitchFamily="34" charset="0"/>
                <a:cs typeface="Arial" pitchFamily="34" charset="0"/>
              </a:rPr>
              <a:t> </a:t>
            </a:r>
            <a:r>
              <a:rPr lang="fr-FR" sz="3200" b="1" dirty="0" smtClean="0">
                <a:solidFill>
                  <a:srgbClr val="C00000"/>
                </a:solidFill>
                <a:latin typeface="Arial" pitchFamily="34" charset="0"/>
                <a:cs typeface="Arial" pitchFamily="34" charset="0"/>
              </a:rPr>
              <a:t>in Europe</a:t>
            </a:r>
          </a:p>
        </p:txBody>
      </p:sp>
      <p:sp>
        <p:nvSpPr>
          <p:cNvPr id="5124" name="Text Box 5"/>
          <p:cNvSpPr txBox="1">
            <a:spLocks noChangeArrowheads="1"/>
          </p:cNvSpPr>
          <p:nvPr/>
        </p:nvSpPr>
        <p:spPr bwMode="auto">
          <a:xfrm>
            <a:off x="107950" y="1341438"/>
            <a:ext cx="8820150" cy="5078313"/>
          </a:xfrm>
          <a:prstGeom prst="rect">
            <a:avLst/>
          </a:prstGeom>
          <a:noFill/>
          <a:ln w="9525">
            <a:noFill/>
            <a:miter lim="800000"/>
            <a:headEnd/>
            <a:tailEnd/>
          </a:ln>
        </p:spPr>
        <p:txBody>
          <a:bodyPr>
            <a:spAutoFit/>
          </a:bodyPr>
          <a:lstStyle/>
          <a:p>
            <a:pPr algn="just"/>
            <a:r>
              <a:rPr lang="fr-FR" dirty="0" err="1">
                <a:latin typeface="Arial" pitchFamily="34" charset="0"/>
                <a:cs typeface="Arial" pitchFamily="34" charset="0"/>
              </a:rPr>
              <a:t>Very</a:t>
            </a:r>
            <a:r>
              <a:rPr lang="fr-FR" dirty="0">
                <a:latin typeface="Arial" pitchFamily="34" charset="0"/>
                <a:cs typeface="Arial" pitchFamily="34" charset="0"/>
              </a:rPr>
              <a:t> few cases : </a:t>
            </a:r>
          </a:p>
          <a:p>
            <a:pPr algn="just"/>
            <a:endParaRPr lang="fr-FR" dirty="0">
              <a:latin typeface="Arial" pitchFamily="34" charset="0"/>
              <a:cs typeface="Arial" pitchFamily="34" charset="0"/>
            </a:endParaRPr>
          </a:p>
          <a:p>
            <a:pPr algn="just"/>
            <a:r>
              <a:rPr lang="en-US" dirty="0">
                <a:latin typeface="Arial" pitchFamily="34" charset="0"/>
                <a:cs typeface="Arial" pitchFamily="34" charset="0"/>
              </a:rPr>
              <a:t>General Motors in 1974, </a:t>
            </a:r>
          </a:p>
          <a:p>
            <a:pPr algn="just"/>
            <a:endParaRPr lang="en-US" dirty="0">
              <a:latin typeface="Arial" pitchFamily="34" charset="0"/>
              <a:cs typeface="Arial" pitchFamily="34" charset="0"/>
            </a:endParaRPr>
          </a:p>
          <a:p>
            <a:pPr algn="just"/>
            <a:r>
              <a:rPr lang="en-US" dirty="0">
                <a:latin typeface="Arial" pitchFamily="34" charset="0"/>
                <a:cs typeface="Arial" pitchFamily="34" charset="0"/>
              </a:rPr>
              <a:t>United Brands in 1975, </a:t>
            </a:r>
          </a:p>
          <a:p>
            <a:pPr algn="just"/>
            <a:endParaRPr lang="en-US" dirty="0">
              <a:latin typeface="Arial" pitchFamily="34" charset="0"/>
              <a:cs typeface="Arial" pitchFamily="34" charset="0"/>
            </a:endParaRPr>
          </a:p>
          <a:p>
            <a:pPr algn="just"/>
            <a:r>
              <a:rPr lang="en-US" dirty="0">
                <a:latin typeface="Arial" pitchFamily="34" charset="0"/>
                <a:cs typeface="Arial" pitchFamily="34" charset="0"/>
              </a:rPr>
              <a:t>British Leyland in 1984</a:t>
            </a:r>
          </a:p>
          <a:p>
            <a:pPr algn="just"/>
            <a:endParaRPr lang="en-US" dirty="0">
              <a:latin typeface="Arial" pitchFamily="34" charset="0"/>
              <a:cs typeface="Arial" pitchFamily="34" charset="0"/>
            </a:endParaRPr>
          </a:p>
          <a:p>
            <a:pPr algn="just"/>
            <a:r>
              <a:rPr lang="de-DE" dirty="0">
                <a:latin typeface="Arial" pitchFamily="34" charset="0"/>
                <a:cs typeface="Arial" pitchFamily="34" charset="0"/>
              </a:rPr>
              <a:t>Deutsche Post II in  2001</a:t>
            </a:r>
          </a:p>
          <a:p>
            <a:pPr algn="just"/>
            <a:endParaRPr lang="de-DE" dirty="0">
              <a:latin typeface="Arial" pitchFamily="34" charset="0"/>
              <a:cs typeface="Arial" pitchFamily="34" charset="0"/>
            </a:endParaRPr>
          </a:p>
          <a:p>
            <a:pPr algn="just"/>
            <a:endParaRPr lang="de-DE" dirty="0">
              <a:latin typeface="Arial" pitchFamily="34" charset="0"/>
              <a:cs typeface="Arial" pitchFamily="34" charset="0"/>
            </a:endParaRPr>
          </a:p>
          <a:p>
            <a:pPr algn="just"/>
            <a:r>
              <a:rPr lang="de-DE" dirty="0">
                <a:latin typeface="Arial" pitchFamily="34" charset="0"/>
                <a:cs typeface="Arial" pitchFamily="34" charset="0"/>
              </a:rPr>
              <a:t>But </a:t>
            </a:r>
            <a:r>
              <a:rPr lang="de-DE" dirty="0" err="1">
                <a:latin typeface="Arial" pitchFamily="34" charset="0"/>
                <a:cs typeface="Arial" pitchFamily="34" charset="0"/>
              </a:rPr>
              <a:t>misleading</a:t>
            </a:r>
            <a:r>
              <a:rPr lang="de-DE" dirty="0">
                <a:latin typeface="Arial" pitchFamily="34" charset="0"/>
                <a:cs typeface="Arial" pitchFamily="34" charset="0"/>
              </a:rPr>
              <a:t> </a:t>
            </a:r>
            <a:r>
              <a:rPr lang="de-DE" dirty="0" err="1">
                <a:latin typeface="Arial" pitchFamily="34" charset="0"/>
                <a:cs typeface="Arial" pitchFamily="34" charset="0"/>
              </a:rPr>
              <a:t>as</a:t>
            </a:r>
            <a:r>
              <a:rPr lang="de-DE" dirty="0">
                <a:latin typeface="Arial" pitchFamily="34" charset="0"/>
                <a:cs typeface="Arial" pitchFamily="34" charset="0"/>
              </a:rPr>
              <a:t> -a </a:t>
            </a:r>
            <a:r>
              <a:rPr lang="de-DE" dirty="0" err="1">
                <a:latin typeface="Arial" pitchFamily="34" charset="0"/>
                <a:cs typeface="Arial" pitchFamily="34" charset="0"/>
              </a:rPr>
              <a:t>number</a:t>
            </a:r>
            <a:r>
              <a:rPr lang="de-DE" dirty="0">
                <a:latin typeface="Arial" pitchFamily="34" charset="0"/>
                <a:cs typeface="Arial" pitchFamily="34" charset="0"/>
              </a:rPr>
              <a:t> </a:t>
            </a:r>
            <a:r>
              <a:rPr lang="de-DE" dirty="0" err="1">
                <a:latin typeface="Arial" pitchFamily="34" charset="0"/>
                <a:cs typeface="Arial" pitchFamily="34" charset="0"/>
              </a:rPr>
              <a:t>of</a:t>
            </a:r>
            <a:r>
              <a:rPr lang="de-DE" dirty="0">
                <a:latin typeface="Arial" pitchFamily="34" charset="0"/>
                <a:cs typeface="Arial" pitchFamily="34" charset="0"/>
              </a:rPr>
              <a:t>  </a:t>
            </a:r>
            <a:r>
              <a:rPr lang="de-DE" dirty="0" err="1" smtClean="0">
                <a:latin typeface="Arial" pitchFamily="34" charset="0"/>
                <a:cs typeface="Arial" pitchFamily="34" charset="0"/>
              </a:rPr>
              <a:t>opinions</a:t>
            </a:r>
            <a:r>
              <a:rPr lang="de-DE" dirty="0" smtClean="0">
                <a:latin typeface="Arial" pitchFamily="34" charset="0"/>
                <a:cs typeface="Arial" pitchFamily="34" charset="0"/>
              </a:rPr>
              <a:t> </a:t>
            </a:r>
            <a:r>
              <a:rPr lang="de-DE" dirty="0" err="1" smtClean="0">
                <a:latin typeface="Arial" pitchFamily="34" charset="0"/>
                <a:cs typeface="Arial" pitchFamily="34" charset="0"/>
              </a:rPr>
              <a:t>of</a:t>
            </a:r>
            <a:r>
              <a:rPr lang="de-DE" dirty="0" smtClean="0">
                <a:latin typeface="Arial" pitchFamily="34" charset="0"/>
                <a:cs typeface="Arial" pitchFamily="34" charset="0"/>
              </a:rPr>
              <a:t> </a:t>
            </a:r>
            <a:r>
              <a:rPr lang="de-DE" dirty="0" err="1" smtClean="0">
                <a:latin typeface="Arial" pitchFamily="34" charset="0"/>
                <a:cs typeface="Arial" pitchFamily="34" charset="0"/>
              </a:rPr>
              <a:t>the</a:t>
            </a:r>
            <a:r>
              <a:rPr lang="de-DE" dirty="0" smtClean="0">
                <a:latin typeface="Arial" pitchFamily="34" charset="0"/>
                <a:cs typeface="Arial" pitchFamily="34" charset="0"/>
              </a:rPr>
              <a:t> Court ( </a:t>
            </a:r>
            <a:r>
              <a:rPr lang="de-DE" dirty="0" err="1" smtClean="0">
                <a:latin typeface="Arial" pitchFamily="34" charset="0"/>
                <a:cs typeface="Arial" pitchFamily="34" charset="0"/>
              </a:rPr>
              <a:t>Questions</a:t>
            </a:r>
            <a:r>
              <a:rPr lang="de-DE" dirty="0" smtClean="0">
                <a:latin typeface="Arial" pitchFamily="34" charset="0"/>
                <a:cs typeface="Arial" pitchFamily="34" charset="0"/>
              </a:rPr>
              <a:t> </a:t>
            </a:r>
            <a:r>
              <a:rPr lang="de-DE" dirty="0" err="1" smtClean="0">
                <a:latin typeface="Arial" pitchFamily="34" charset="0"/>
                <a:cs typeface="Arial" pitchFamily="34" charset="0"/>
              </a:rPr>
              <a:t>préjudicielles</a:t>
            </a:r>
            <a:r>
              <a:rPr lang="de-DE" dirty="0" smtClean="0">
                <a:latin typeface="Arial" pitchFamily="34" charset="0"/>
                <a:cs typeface="Arial" pitchFamily="34" charset="0"/>
              </a:rPr>
              <a:t>)</a:t>
            </a:r>
          </a:p>
          <a:p>
            <a:pPr algn="just"/>
            <a:endParaRPr lang="de-DE" dirty="0">
              <a:latin typeface="Arial" pitchFamily="34" charset="0"/>
              <a:cs typeface="Arial" pitchFamily="34" charset="0"/>
            </a:endParaRPr>
          </a:p>
          <a:p>
            <a:pPr algn="just"/>
            <a:r>
              <a:rPr lang="de-DE" dirty="0">
                <a:latin typeface="Arial" pitchFamily="34" charset="0"/>
                <a:cs typeface="Arial" pitchFamily="34" charset="0"/>
              </a:rPr>
              <a:t>                               -</a:t>
            </a:r>
            <a:r>
              <a:rPr lang="de-DE" dirty="0" err="1">
                <a:latin typeface="Arial" pitchFamily="34" charset="0"/>
                <a:cs typeface="Arial" pitchFamily="34" charset="0"/>
              </a:rPr>
              <a:t>several</a:t>
            </a:r>
            <a:r>
              <a:rPr lang="de-DE" dirty="0">
                <a:latin typeface="Arial" pitchFamily="34" charset="0"/>
                <a:cs typeface="Arial" pitchFamily="34" charset="0"/>
              </a:rPr>
              <a:t> </a:t>
            </a:r>
            <a:r>
              <a:rPr lang="de-DE" dirty="0" err="1">
                <a:latin typeface="Arial" pitchFamily="34" charset="0"/>
                <a:cs typeface="Arial" pitchFamily="34" charset="0"/>
              </a:rPr>
              <a:t>cases</a:t>
            </a:r>
            <a:r>
              <a:rPr lang="de-DE" dirty="0">
                <a:latin typeface="Arial" pitchFamily="34" charset="0"/>
                <a:cs typeface="Arial" pitchFamily="34" charset="0"/>
              </a:rPr>
              <a:t> </a:t>
            </a:r>
            <a:r>
              <a:rPr lang="de-DE" dirty="0" err="1">
                <a:latin typeface="Arial" pitchFamily="34" charset="0"/>
                <a:cs typeface="Arial" pitchFamily="34" charset="0"/>
              </a:rPr>
              <a:t>where</a:t>
            </a:r>
            <a:r>
              <a:rPr lang="de-DE" dirty="0">
                <a:latin typeface="Arial" pitchFamily="34" charset="0"/>
                <a:cs typeface="Arial" pitchFamily="34" charset="0"/>
              </a:rPr>
              <a:t> </a:t>
            </a:r>
            <a:r>
              <a:rPr lang="de-DE" dirty="0" err="1">
                <a:latin typeface="Arial" pitchFamily="34" charset="0"/>
                <a:cs typeface="Arial" pitchFamily="34" charset="0"/>
              </a:rPr>
              <a:t>the</a:t>
            </a:r>
            <a:r>
              <a:rPr lang="de-DE" dirty="0">
                <a:latin typeface="Arial" pitchFamily="34" charset="0"/>
                <a:cs typeface="Arial" pitchFamily="34" charset="0"/>
              </a:rPr>
              <a:t> </a:t>
            </a:r>
            <a:r>
              <a:rPr lang="de-DE" dirty="0" err="1">
                <a:latin typeface="Arial" pitchFamily="34" charset="0"/>
                <a:cs typeface="Arial" pitchFamily="34" charset="0"/>
              </a:rPr>
              <a:t>Commission</a:t>
            </a:r>
            <a:r>
              <a:rPr lang="de-DE" dirty="0">
                <a:latin typeface="Arial" pitchFamily="34" charset="0"/>
                <a:cs typeface="Arial" pitchFamily="34" charset="0"/>
              </a:rPr>
              <a:t> </a:t>
            </a:r>
            <a:r>
              <a:rPr lang="de-DE" dirty="0" err="1">
                <a:latin typeface="Arial" pitchFamily="34" charset="0"/>
                <a:cs typeface="Arial" pitchFamily="34" charset="0"/>
              </a:rPr>
              <a:t>initiated</a:t>
            </a:r>
            <a:r>
              <a:rPr lang="de-DE" dirty="0">
                <a:latin typeface="Arial" pitchFamily="34" charset="0"/>
                <a:cs typeface="Arial" pitchFamily="34" charset="0"/>
              </a:rPr>
              <a:t> </a:t>
            </a:r>
            <a:r>
              <a:rPr lang="de-DE" dirty="0" smtClean="0">
                <a:latin typeface="Arial" pitchFamily="34" charset="0"/>
                <a:cs typeface="Arial" pitchFamily="34" charset="0"/>
              </a:rPr>
              <a:t> </a:t>
            </a:r>
            <a:r>
              <a:rPr lang="de-DE" dirty="0" err="1">
                <a:latin typeface="Arial" pitchFamily="34" charset="0"/>
                <a:cs typeface="Arial" pitchFamily="34" charset="0"/>
              </a:rPr>
              <a:t>cases</a:t>
            </a:r>
            <a:r>
              <a:rPr lang="de-DE" dirty="0">
                <a:latin typeface="Arial" pitchFamily="34" charset="0"/>
                <a:cs typeface="Arial" pitchFamily="34" charset="0"/>
              </a:rPr>
              <a:t> </a:t>
            </a:r>
            <a:r>
              <a:rPr lang="de-DE" dirty="0" smtClean="0">
                <a:latin typeface="Arial" pitchFamily="34" charset="0"/>
                <a:cs typeface="Arial" pitchFamily="34" charset="0"/>
              </a:rPr>
              <a:t>on </a:t>
            </a:r>
            <a:r>
              <a:rPr lang="de-DE" dirty="0" err="1" smtClean="0">
                <a:latin typeface="Arial" pitchFamily="34" charset="0"/>
                <a:cs typeface="Arial" pitchFamily="34" charset="0"/>
              </a:rPr>
              <a:t>other</a:t>
            </a:r>
            <a:r>
              <a:rPr lang="de-DE" dirty="0" smtClean="0">
                <a:latin typeface="Arial" pitchFamily="34" charset="0"/>
                <a:cs typeface="Arial" pitchFamily="34" charset="0"/>
              </a:rPr>
              <a:t> </a:t>
            </a:r>
            <a:r>
              <a:rPr lang="de-DE" dirty="0" err="1" smtClean="0">
                <a:latin typeface="Arial" pitchFamily="34" charset="0"/>
                <a:cs typeface="Arial" pitchFamily="34" charset="0"/>
              </a:rPr>
              <a:t>grounds</a:t>
            </a:r>
            <a:r>
              <a:rPr lang="de-DE" dirty="0" smtClean="0">
                <a:latin typeface="Arial" pitchFamily="34" charset="0"/>
                <a:cs typeface="Arial" pitchFamily="34" charset="0"/>
              </a:rPr>
              <a:t> </a:t>
            </a:r>
            <a:r>
              <a:rPr lang="de-DE" dirty="0" err="1" smtClean="0">
                <a:latin typeface="Arial" pitchFamily="34" charset="0"/>
                <a:cs typeface="Arial" pitchFamily="34" charset="0"/>
              </a:rPr>
              <a:t>which</a:t>
            </a:r>
            <a:r>
              <a:rPr lang="de-DE" dirty="0" smtClean="0">
                <a:latin typeface="Arial" pitchFamily="34" charset="0"/>
                <a:cs typeface="Arial" pitchFamily="34" charset="0"/>
              </a:rPr>
              <a:t> </a:t>
            </a:r>
            <a:r>
              <a:rPr lang="de-DE" dirty="0" err="1">
                <a:latin typeface="Arial" pitchFamily="34" charset="0"/>
                <a:cs typeface="Arial" pitchFamily="34" charset="0"/>
              </a:rPr>
              <a:t>did</a:t>
            </a:r>
            <a:r>
              <a:rPr lang="de-DE" dirty="0">
                <a:latin typeface="Arial" pitchFamily="34" charset="0"/>
                <a:cs typeface="Arial" pitchFamily="34" charset="0"/>
              </a:rPr>
              <a:t> not </a:t>
            </a:r>
            <a:r>
              <a:rPr lang="de-DE" dirty="0" err="1">
                <a:latin typeface="Arial" pitchFamily="34" charset="0"/>
                <a:cs typeface="Arial" pitchFamily="34" charset="0"/>
              </a:rPr>
              <a:t>lead</a:t>
            </a:r>
            <a:r>
              <a:rPr lang="de-DE" dirty="0">
                <a:latin typeface="Arial" pitchFamily="34" charset="0"/>
                <a:cs typeface="Arial" pitchFamily="34" charset="0"/>
              </a:rPr>
              <a:t> </a:t>
            </a:r>
            <a:r>
              <a:rPr lang="de-DE" dirty="0" err="1">
                <a:latin typeface="Arial" pitchFamily="34" charset="0"/>
                <a:cs typeface="Arial" pitchFamily="34" charset="0"/>
              </a:rPr>
              <a:t>to</a:t>
            </a:r>
            <a:r>
              <a:rPr lang="de-DE" dirty="0">
                <a:latin typeface="Arial" pitchFamily="34" charset="0"/>
                <a:cs typeface="Arial" pitchFamily="34" charset="0"/>
              </a:rPr>
              <a:t> formal </a:t>
            </a:r>
            <a:r>
              <a:rPr lang="de-DE" dirty="0" err="1">
                <a:latin typeface="Arial" pitchFamily="34" charset="0"/>
                <a:cs typeface="Arial" pitchFamily="34" charset="0"/>
              </a:rPr>
              <a:t>decisions</a:t>
            </a:r>
            <a:r>
              <a:rPr lang="de-DE" dirty="0">
                <a:latin typeface="Arial" pitchFamily="34" charset="0"/>
                <a:cs typeface="Arial" pitchFamily="34" charset="0"/>
              </a:rPr>
              <a:t> but </a:t>
            </a:r>
            <a:r>
              <a:rPr lang="de-DE" dirty="0" err="1">
                <a:latin typeface="Arial" pitchFamily="34" charset="0"/>
                <a:cs typeface="Arial" pitchFamily="34" charset="0"/>
              </a:rPr>
              <a:t>led</a:t>
            </a:r>
            <a:r>
              <a:rPr lang="de-DE" dirty="0">
                <a:latin typeface="Arial" pitchFamily="34" charset="0"/>
                <a:cs typeface="Arial" pitchFamily="34" charset="0"/>
              </a:rPr>
              <a:t> </a:t>
            </a:r>
            <a:r>
              <a:rPr lang="de-DE" dirty="0" err="1">
                <a:latin typeface="Arial" pitchFamily="34" charset="0"/>
                <a:cs typeface="Arial" pitchFamily="34" charset="0"/>
              </a:rPr>
              <a:t>to</a:t>
            </a:r>
            <a:r>
              <a:rPr lang="de-DE" dirty="0">
                <a:latin typeface="Arial" pitchFamily="34" charset="0"/>
                <a:cs typeface="Arial" pitchFamily="34" charset="0"/>
              </a:rPr>
              <a:t> </a:t>
            </a:r>
            <a:r>
              <a:rPr lang="de-DE" dirty="0" err="1">
                <a:latin typeface="Arial" pitchFamily="34" charset="0"/>
                <a:cs typeface="Arial" pitchFamily="34" charset="0"/>
              </a:rPr>
              <a:t>price</a:t>
            </a:r>
            <a:r>
              <a:rPr lang="de-DE" dirty="0">
                <a:latin typeface="Arial" pitchFamily="34" charset="0"/>
                <a:cs typeface="Arial" pitchFamily="34" charset="0"/>
              </a:rPr>
              <a:t> </a:t>
            </a:r>
            <a:r>
              <a:rPr lang="de-DE" dirty="0" err="1">
                <a:latin typeface="Arial" pitchFamily="34" charset="0"/>
                <a:cs typeface="Arial" pitchFamily="34" charset="0"/>
              </a:rPr>
              <a:t>adjustments</a:t>
            </a:r>
            <a:r>
              <a:rPr lang="de-DE" dirty="0">
                <a:latin typeface="Arial" pitchFamily="34" charset="0"/>
                <a:cs typeface="Arial" pitchFamily="34" charset="0"/>
              </a:rPr>
              <a:t> in </a:t>
            </a:r>
            <a:r>
              <a:rPr lang="de-DE" dirty="0" err="1">
                <a:latin typeface="Arial" pitchFamily="34" charset="0"/>
                <a:cs typeface="Arial" pitchFamily="34" charset="0"/>
              </a:rPr>
              <a:t>formerly</a:t>
            </a:r>
            <a:r>
              <a:rPr lang="de-DE" dirty="0">
                <a:latin typeface="Arial" pitchFamily="34" charset="0"/>
                <a:cs typeface="Arial" pitchFamily="34" charset="0"/>
              </a:rPr>
              <a:t> </a:t>
            </a:r>
            <a:r>
              <a:rPr lang="de-DE" dirty="0" err="1">
                <a:latin typeface="Arial" pitchFamily="34" charset="0"/>
                <a:cs typeface="Arial" pitchFamily="34" charset="0"/>
              </a:rPr>
              <a:t>regulated</a:t>
            </a:r>
            <a:r>
              <a:rPr lang="de-DE" dirty="0">
                <a:latin typeface="Arial" pitchFamily="34" charset="0"/>
                <a:cs typeface="Arial" pitchFamily="34" charset="0"/>
              </a:rPr>
              <a:t> </a:t>
            </a:r>
            <a:r>
              <a:rPr lang="de-DE" dirty="0" err="1">
                <a:latin typeface="Arial" pitchFamily="34" charset="0"/>
                <a:cs typeface="Arial" pitchFamily="34" charset="0"/>
              </a:rPr>
              <a:t>sectors</a:t>
            </a:r>
            <a:r>
              <a:rPr lang="de-DE" dirty="0">
                <a:latin typeface="Arial" pitchFamily="34" charset="0"/>
                <a:cs typeface="Arial" pitchFamily="34" charset="0"/>
              </a:rPr>
              <a:t> (such </a:t>
            </a:r>
            <a:r>
              <a:rPr lang="de-DE" dirty="0" err="1">
                <a:latin typeface="Arial" pitchFamily="34" charset="0"/>
                <a:cs typeface="Arial" pitchFamily="34" charset="0"/>
              </a:rPr>
              <a:t>as</a:t>
            </a:r>
            <a:r>
              <a:rPr lang="de-DE" dirty="0">
                <a:latin typeface="Arial" pitchFamily="34" charset="0"/>
                <a:cs typeface="Arial" pitchFamily="34" charset="0"/>
              </a:rPr>
              <a:t> </a:t>
            </a:r>
            <a:r>
              <a:rPr lang="de-DE" dirty="0" err="1">
                <a:latin typeface="Arial" pitchFamily="34" charset="0"/>
                <a:cs typeface="Arial" pitchFamily="34" charset="0"/>
              </a:rPr>
              <a:t>airline</a:t>
            </a:r>
            <a:r>
              <a:rPr lang="de-DE" dirty="0">
                <a:latin typeface="Arial" pitchFamily="34" charset="0"/>
                <a:cs typeface="Arial" pitchFamily="34" charset="0"/>
              </a:rPr>
              <a:t>, </a:t>
            </a:r>
            <a:r>
              <a:rPr lang="de-DE" dirty="0" err="1">
                <a:latin typeface="Arial" pitchFamily="34" charset="0"/>
                <a:cs typeface="Arial" pitchFamily="34" charset="0"/>
              </a:rPr>
              <a:t>electricity</a:t>
            </a:r>
            <a:r>
              <a:rPr lang="de-DE" dirty="0">
                <a:latin typeface="Arial" pitchFamily="34" charset="0"/>
                <a:cs typeface="Arial" pitchFamily="34" charset="0"/>
              </a:rPr>
              <a:t> </a:t>
            </a:r>
            <a:r>
              <a:rPr lang="de-DE" dirty="0" err="1">
                <a:latin typeface="Arial" pitchFamily="34" charset="0"/>
                <a:cs typeface="Arial" pitchFamily="34" charset="0"/>
              </a:rPr>
              <a:t>and</a:t>
            </a:r>
            <a:r>
              <a:rPr lang="de-DE" dirty="0">
                <a:latin typeface="Arial" pitchFamily="34" charset="0"/>
                <a:cs typeface="Arial" pitchFamily="34" charset="0"/>
              </a:rPr>
              <a:t>  </a:t>
            </a:r>
            <a:r>
              <a:rPr lang="de-DE" dirty="0" err="1">
                <a:latin typeface="Arial" pitchFamily="34" charset="0"/>
                <a:cs typeface="Arial" pitchFamily="34" charset="0"/>
              </a:rPr>
              <a:t>telecommunications</a:t>
            </a:r>
            <a:r>
              <a:rPr lang="de-DE" dirty="0">
                <a:latin typeface="Arial" pitchFamily="34" charset="0"/>
                <a:cs typeface="Arial" pitchFamily="34" charset="0"/>
              </a:rPr>
              <a:t>) </a:t>
            </a:r>
          </a:p>
          <a:p>
            <a:pPr algn="just"/>
            <a:r>
              <a:rPr lang="de-DE" dirty="0">
                <a:latin typeface="Arial" pitchFamily="34" charset="0"/>
                <a:cs typeface="Arial" pitchFamily="34" charset="0"/>
              </a:rPr>
              <a:t>			       -</a:t>
            </a:r>
          </a:p>
          <a:p>
            <a:pPr algn="just"/>
            <a:r>
              <a:rPr lang="de-DE" dirty="0">
                <a:latin typeface="Arial" pitchFamily="34" charset="0"/>
                <a:cs typeface="Arial" pitchFamily="34" charset="0"/>
              </a:rPr>
              <a:t>			</a:t>
            </a:r>
            <a:endParaRPr lang="fr-F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4"/>
          <p:cNvSpPr>
            <a:spLocks noGrp="1"/>
          </p:cNvSpPr>
          <p:nvPr>
            <p:ph type="sldNum" sz="quarter" idx="12"/>
          </p:nvPr>
        </p:nvSpPr>
        <p:spPr>
          <a:noFill/>
        </p:spPr>
        <p:txBody>
          <a:bodyPr/>
          <a:lstStyle/>
          <a:p>
            <a:fld id="{BD072317-254C-47FE-8C71-380C8BA3194F}" type="slidenum">
              <a:rPr lang="fr-FR">
                <a:latin typeface="Arial" pitchFamily="34" charset="0"/>
              </a:rPr>
              <a:pPr/>
              <a:t>36</a:t>
            </a:fld>
            <a:endParaRPr lang="fr-FR">
              <a:latin typeface="Arial" pitchFamily="34" charset="0"/>
            </a:endParaRPr>
          </a:p>
        </p:txBody>
      </p:sp>
      <p:sp>
        <p:nvSpPr>
          <p:cNvPr id="6147" name="Rectangle 4"/>
          <p:cNvSpPr>
            <a:spLocks noGrp="1" noChangeArrowheads="1"/>
          </p:cNvSpPr>
          <p:nvPr>
            <p:ph type="title"/>
          </p:nvPr>
        </p:nvSpPr>
        <p:spPr/>
        <p:txBody>
          <a:bodyPr>
            <a:normAutofit/>
          </a:bodyPr>
          <a:lstStyle/>
          <a:p>
            <a:pPr eaLnBrk="1" hangingPunct="1"/>
            <a:r>
              <a:rPr lang="fr-FR" sz="3200" b="1" dirty="0" smtClean="0">
                <a:solidFill>
                  <a:srgbClr val="C00000"/>
                </a:solidFill>
                <a:latin typeface="Arial" pitchFamily="34" charset="0"/>
                <a:cs typeface="Arial" pitchFamily="34" charset="0"/>
              </a:rPr>
              <a:t>Excessive </a:t>
            </a:r>
            <a:r>
              <a:rPr lang="fr-FR" sz="3200" b="1" dirty="0" err="1">
                <a:solidFill>
                  <a:srgbClr val="C00000"/>
                </a:solidFill>
                <a:latin typeface="Arial" pitchFamily="34" charset="0"/>
                <a:cs typeface="Arial" pitchFamily="34" charset="0"/>
              </a:rPr>
              <a:t>p</a:t>
            </a:r>
            <a:r>
              <a:rPr lang="fr-FR" sz="3200" b="1" dirty="0" err="1" smtClean="0">
                <a:solidFill>
                  <a:srgbClr val="C00000"/>
                </a:solidFill>
                <a:latin typeface="Arial" pitchFamily="34" charset="0"/>
                <a:cs typeface="Arial" pitchFamily="34" charset="0"/>
              </a:rPr>
              <a:t>rices</a:t>
            </a:r>
            <a:r>
              <a:rPr lang="fr-FR" sz="3200" b="1" dirty="0" smtClean="0">
                <a:solidFill>
                  <a:srgbClr val="C00000"/>
                </a:solidFill>
                <a:latin typeface="Arial" pitchFamily="34" charset="0"/>
                <a:cs typeface="Arial" pitchFamily="34" charset="0"/>
              </a:rPr>
              <a:t> </a:t>
            </a:r>
            <a:r>
              <a:rPr lang="fr-FR" sz="3200" b="1" dirty="0" err="1" smtClean="0">
                <a:solidFill>
                  <a:srgbClr val="C00000"/>
                </a:solidFill>
                <a:latin typeface="Arial" pitchFamily="34" charset="0"/>
                <a:cs typeface="Arial" pitchFamily="34" charset="0"/>
              </a:rPr>
              <a:t>can</a:t>
            </a:r>
            <a:r>
              <a:rPr lang="fr-FR" sz="3200" b="1" dirty="0" smtClean="0">
                <a:solidFill>
                  <a:srgbClr val="C00000"/>
                </a:solidFill>
                <a:latin typeface="Arial" pitchFamily="34" charset="0"/>
                <a:cs typeface="Arial" pitchFamily="34" charset="0"/>
              </a:rPr>
              <a:t> </a:t>
            </a:r>
            <a:r>
              <a:rPr lang="fr-FR" sz="3200" b="1" dirty="0" err="1" smtClean="0">
                <a:solidFill>
                  <a:srgbClr val="C00000"/>
                </a:solidFill>
                <a:latin typeface="Arial" pitchFamily="34" charset="0"/>
                <a:cs typeface="Arial" pitchFamily="34" charset="0"/>
              </a:rPr>
              <a:t>be</a:t>
            </a:r>
            <a:r>
              <a:rPr lang="fr-FR" sz="3200" b="1" dirty="0" smtClean="0">
                <a:solidFill>
                  <a:srgbClr val="C00000"/>
                </a:solidFill>
                <a:latin typeface="Arial" pitchFamily="34" charset="0"/>
                <a:cs typeface="Arial" pitchFamily="34" charset="0"/>
              </a:rPr>
              <a:t> </a:t>
            </a:r>
            <a:r>
              <a:rPr lang="fr-FR" sz="3200" b="1" dirty="0" err="1" smtClean="0">
                <a:solidFill>
                  <a:srgbClr val="C00000"/>
                </a:solidFill>
                <a:latin typeface="Arial" pitchFamily="34" charset="0"/>
                <a:cs typeface="Arial" pitchFamily="34" charset="0"/>
              </a:rPr>
              <a:t>exploitative</a:t>
            </a:r>
            <a:r>
              <a:rPr lang="fr-FR" sz="3200" b="1" dirty="0" smtClean="0">
                <a:solidFill>
                  <a:srgbClr val="C00000"/>
                </a:solidFill>
                <a:latin typeface="Arial" pitchFamily="34" charset="0"/>
                <a:cs typeface="Arial" pitchFamily="34" charset="0"/>
              </a:rPr>
              <a:t> or </a:t>
            </a:r>
            <a:r>
              <a:rPr lang="fr-FR" sz="3200" b="1" dirty="0" err="1" smtClean="0">
                <a:solidFill>
                  <a:srgbClr val="C00000"/>
                </a:solidFill>
                <a:latin typeface="Arial" pitchFamily="34" charset="0"/>
                <a:cs typeface="Arial" pitchFamily="34" charset="0"/>
              </a:rPr>
              <a:t>exclusionary</a:t>
            </a:r>
            <a:endParaRPr lang="fr-FR" sz="3200" b="1" dirty="0" smtClean="0">
              <a:solidFill>
                <a:srgbClr val="C00000"/>
              </a:solidFill>
              <a:latin typeface="Arial" pitchFamily="34" charset="0"/>
              <a:cs typeface="Arial" pitchFamily="34" charset="0"/>
            </a:endParaRPr>
          </a:p>
        </p:txBody>
      </p:sp>
      <p:sp>
        <p:nvSpPr>
          <p:cNvPr id="6148" name="Text Box 5"/>
          <p:cNvSpPr txBox="1">
            <a:spLocks noChangeArrowheads="1"/>
          </p:cNvSpPr>
          <p:nvPr/>
        </p:nvSpPr>
        <p:spPr bwMode="auto">
          <a:xfrm>
            <a:off x="303213" y="1792288"/>
            <a:ext cx="8340753" cy="2585323"/>
          </a:xfrm>
          <a:prstGeom prst="rect">
            <a:avLst/>
          </a:prstGeom>
          <a:noFill/>
          <a:ln w="9525">
            <a:noFill/>
            <a:miter lim="800000"/>
            <a:headEnd/>
            <a:tailEnd/>
          </a:ln>
        </p:spPr>
        <p:txBody>
          <a:bodyPr wrap="square">
            <a:spAutoFit/>
          </a:bodyPr>
          <a:lstStyle/>
          <a:p>
            <a:pPr marL="342900" indent="-342900" algn="just">
              <a:buFontTx/>
              <a:buAutoNum type="arabicParenR"/>
            </a:pPr>
            <a:r>
              <a:rPr lang="en-US" dirty="0">
                <a:latin typeface="Arial" pitchFamily="34" charset="0"/>
                <a:cs typeface="Arial" pitchFamily="34" charset="0"/>
              </a:rPr>
              <a:t>exploitative abuse </a:t>
            </a:r>
          </a:p>
          <a:p>
            <a:pPr marL="342900" indent="-342900" algn="just">
              <a:buFontTx/>
              <a:buAutoNum type="arabicParenR"/>
            </a:pPr>
            <a:endParaRPr lang="en-US" dirty="0">
              <a:solidFill>
                <a:srgbClr val="FF0000"/>
              </a:solidFill>
              <a:latin typeface="Arial" pitchFamily="34" charset="0"/>
              <a:cs typeface="Arial" pitchFamily="34" charset="0"/>
            </a:endParaRPr>
          </a:p>
          <a:p>
            <a:pPr marL="342900" indent="-342900" algn="just"/>
            <a:r>
              <a:rPr lang="en-US" b="1" dirty="0">
                <a:solidFill>
                  <a:srgbClr val="FF0000"/>
                </a:solidFill>
                <a:latin typeface="Arial" pitchFamily="34" charset="0"/>
                <a:cs typeface="Arial" pitchFamily="34" charset="0"/>
              </a:rPr>
              <a:t>the dominant firm charges a high price to its customers.</a:t>
            </a:r>
          </a:p>
          <a:p>
            <a:pPr marL="342900" indent="-342900" algn="just"/>
            <a:endParaRPr lang="en-US" dirty="0">
              <a:latin typeface="Arial" pitchFamily="34" charset="0"/>
              <a:cs typeface="Arial" pitchFamily="34" charset="0"/>
            </a:endParaRPr>
          </a:p>
          <a:p>
            <a:pPr marL="342900" indent="-342900" algn="just"/>
            <a:r>
              <a:rPr lang="en-US" dirty="0">
                <a:latin typeface="Arial" pitchFamily="34" charset="0"/>
                <a:cs typeface="Arial" pitchFamily="34" charset="0"/>
              </a:rPr>
              <a:t> 2) exclusionary abuse,</a:t>
            </a:r>
          </a:p>
          <a:p>
            <a:pPr marL="342900" indent="-342900" algn="just"/>
            <a:endParaRPr lang="en-US" dirty="0">
              <a:latin typeface="Arial" pitchFamily="34" charset="0"/>
              <a:cs typeface="Arial" pitchFamily="34" charset="0"/>
            </a:endParaRPr>
          </a:p>
          <a:p>
            <a:pPr marL="342900" indent="-342900" algn="just"/>
            <a:r>
              <a:rPr lang="en-US" dirty="0">
                <a:latin typeface="Arial" pitchFamily="34" charset="0"/>
                <a:cs typeface="Arial" pitchFamily="34" charset="0"/>
              </a:rPr>
              <a:t> </a:t>
            </a:r>
            <a:r>
              <a:rPr lang="en-US" dirty="0">
                <a:solidFill>
                  <a:srgbClr val="FF0000"/>
                </a:solidFill>
                <a:latin typeface="Arial" pitchFamily="34" charset="0"/>
                <a:cs typeface="Arial" pitchFamily="34" charset="0"/>
              </a:rPr>
              <a:t>the dominant firm in one market, e.g., a market upstream, </a:t>
            </a:r>
            <a:r>
              <a:rPr lang="en-US" dirty="0" smtClean="0">
                <a:solidFill>
                  <a:srgbClr val="FF0000"/>
                </a:solidFill>
                <a:latin typeface="Arial" pitchFamily="34" charset="0"/>
                <a:cs typeface="Arial" pitchFamily="34" charset="0"/>
              </a:rPr>
              <a:t>sets the </a:t>
            </a:r>
            <a:r>
              <a:rPr lang="en-US" dirty="0">
                <a:solidFill>
                  <a:srgbClr val="FF0000"/>
                </a:solidFill>
                <a:latin typeface="Arial" pitchFamily="34" charset="0"/>
                <a:cs typeface="Arial" pitchFamily="34" charset="0"/>
              </a:rPr>
              <a:t>price of </a:t>
            </a:r>
            <a:r>
              <a:rPr lang="en-US" dirty="0" smtClean="0">
                <a:solidFill>
                  <a:srgbClr val="FF0000"/>
                </a:solidFill>
                <a:latin typeface="Arial" pitchFamily="34" charset="0"/>
                <a:cs typeface="Arial" pitchFamily="34" charset="0"/>
              </a:rPr>
              <a:t>the</a:t>
            </a:r>
          </a:p>
          <a:p>
            <a:pPr marL="342900" indent="-342900" algn="just"/>
            <a:r>
              <a:rPr lang="en-US" dirty="0" smtClean="0">
                <a:solidFill>
                  <a:srgbClr val="FF0000"/>
                </a:solidFill>
                <a:latin typeface="Arial" pitchFamily="34" charset="0"/>
                <a:cs typeface="Arial" pitchFamily="34" charset="0"/>
              </a:rPr>
              <a:t>input </a:t>
            </a:r>
            <a:r>
              <a:rPr lang="en-US" dirty="0">
                <a:solidFill>
                  <a:srgbClr val="FF0000"/>
                </a:solidFill>
                <a:latin typeface="Arial" pitchFamily="34" charset="0"/>
                <a:cs typeface="Arial" pitchFamily="34" charset="0"/>
              </a:rPr>
              <a:t>so high that the margin between </a:t>
            </a:r>
            <a:r>
              <a:rPr lang="en-US" dirty="0" smtClean="0">
                <a:solidFill>
                  <a:srgbClr val="FF0000"/>
                </a:solidFill>
                <a:latin typeface="Arial" pitchFamily="34" charset="0"/>
                <a:cs typeface="Arial" pitchFamily="34" charset="0"/>
              </a:rPr>
              <a:t>wholesale and </a:t>
            </a:r>
            <a:r>
              <a:rPr lang="en-US" dirty="0">
                <a:solidFill>
                  <a:srgbClr val="FF0000"/>
                </a:solidFill>
                <a:latin typeface="Arial" pitchFamily="34" charset="0"/>
                <a:cs typeface="Arial" pitchFamily="34" charset="0"/>
              </a:rPr>
              <a:t>retail prices is insufficient </a:t>
            </a:r>
            <a:endParaRPr lang="en-US" dirty="0" smtClean="0">
              <a:solidFill>
                <a:srgbClr val="FF0000"/>
              </a:solidFill>
              <a:latin typeface="Arial" pitchFamily="34" charset="0"/>
              <a:cs typeface="Arial" pitchFamily="34" charset="0"/>
            </a:endParaRPr>
          </a:p>
          <a:p>
            <a:pPr marL="342900" indent="-342900" algn="just"/>
            <a:r>
              <a:rPr lang="en-US" dirty="0" smtClean="0">
                <a:solidFill>
                  <a:srgbClr val="FF0000"/>
                </a:solidFill>
                <a:latin typeface="Arial" pitchFamily="34" charset="0"/>
                <a:cs typeface="Arial" pitchFamily="34" charset="0"/>
              </a:rPr>
              <a:t>for </a:t>
            </a:r>
            <a:r>
              <a:rPr lang="en-US" dirty="0">
                <a:solidFill>
                  <a:srgbClr val="FF0000"/>
                </a:solidFill>
                <a:latin typeface="Arial" pitchFamily="34" charset="0"/>
                <a:cs typeface="Arial" pitchFamily="34" charset="0"/>
              </a:rPr>
              <a:t>an efficient firm to </a:t>
            </a:r>
            <a:r>
              <a:rPr lang="en-US" dirty="0" smtClean="0">
                <a:solidFill>
                  <a:srgbClr val="FF0000"/>
                </a:solidFill>
                <a:latin typeface="Arial" pitchFamily="34" charset="0"/>
                <a:cs typeface="Arial" pitchFamily="34" charset="0"/>
              </a:rPr>
              <a:t>profitably operate </a:t>
            </a:r>
            <a:r>
              <a:rPr lang="en-US" dirty="0">
                <a:solidFill>
                  <a:srgbClr val="FF0000"/>
                </a:solidFill>
                <a:latin typeface="Arial" pitchFamily="34" charset="0"/>
                <a:cs typeface="Arial" pitchFamily="34" charset="0"/>
              </a:rPr>
              <a:t>in the downstream market</a:t>
            </a:r>
            <a:r>
              <a:rPr lang="en-US" dirty="0">
                <a:latin typeface="Arial" pitchFamily="34" charset="0"/>
                <a:cs typeface="Arial" pitchFamily="34" charset="0"/>
              </a:rPr>
              <a:t>. </a:t>
            </a:r>
            <a:endParaRPr lang="fr-F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4"/>
          <p:cNvSpPr>
            <a:spLocks noGrp="1"/>
          </p:cNvSpPr>
          <p:nvPr>
            <p:ph type="sldNum" sz="quarter" idx="12"/>
          </p:nvPr>
        </p:nvSpPr>
        <p:spPr>
          <a:noFill/>
        </p:spPr>
        <p:txBody>
          <a:bodyPr/>
          <a:lstStyle/>
          <a:p>
            <a:fld id="{6D99E08B-004A-4F48-92B3-0C3849B262D5}" type="slidenum">
              <a:rPr lang="fr-FR">
                <a:latin typeface="Arial" pitchFamily="34" charset="0"/>
              </a:rPr>
              <a:pPr/>
              <a:t>37</a:t>
            </a:fld>
            <a:endParaRPr lang="fr-FR">
              <a:latin typeface="Arial" pitchFamily="34" charset="0"/>
            </a:endParaRPr>
          </a:p>
        </p:txBody>
      </p:sp>
      <p:sp>
        <p:nvSpPr>
          <p:cNvPr id="9219" name="Rectangle 2"/>
          <p:cNvSpPr>
            <a:spLocks noGrp="1" noChangeArrowheads="1"/>
          </p:cNvSpPr>
          <p:nvPr>
            <p:ph type="title"/>
          </p:nvPr>
        </p:nvSpPr>
        <p:spPr>
          <a:xfrm>
            <a:off x="457200" y="-171450"/>
            <a:ext cx="8229600" cy="1143000"/>
          </a:xfrm>
        </p:spPr>
        <p:txBody>
          <a:bodyPr>
            <a:normAutofit/>
          </a:bodyPr>
          <a:lstStyle/>
          <a:p>
            <a:pPr eaLnBrk="1" hangingPunct="1"/>
            <a:r>
              <a:rPr lang="fr-FR" sz="3200" b="1" dirty="0" smtClean="0">
                <a:solidFill>
                  <a:srgbClr val="C00000"/>
                </a:solidFill>
                <a:latin typeface="Arial" pitchFamily="34" charset="0"/>
                <a:cs typeface="Arial" pitchFamily="34" charset="0"/>
              </a:rPr>
              <a:t>Proof of </a:t>
            </a:r>
            <a:r>
              <a:rPr lang="fr-FR" sz="3200" b="1" dirty="0" smtClean="0">
                <a:solidFill>
                  <a:srgbClr val="C00000"/>
                </a:solidFill>
                <a:latin typeface="Arial" pitchFamily="34" charset="0"/>
                <a:cs typeface="Arial" pitchFamily="34" charset="0"/>
              </a:rPr>
              <a:t>excessive </a:t>
            </a:r>
            <a:r>
              <a:rPr lang="fr-FR" sz="3200" b="1" dirty="0" err="1">
                <a:solidFill>
                  <a:srgbClr val="C00000"/>
                </a:solidFill>
                <a:latin typeface="Arial" pitchFamily="34" charset="0"/>
                <a:cs typeface="Arial" pitchFamily="34" charset="0"/>
              </a:rPr>
              <a:t>p</a:t>
            </a:r>
            <a:r>
              <a:rPr lang="fr-FR" sz="3200" b="1" dirty="0" err="1" smtClean="0">
                <a:solidFill>
                  <a:srgbClr val="C00000"/>
                </a:solidFill>
                <a:latin typeface="Arial" pitchFamily="34" charset="0"/>
                <a:cs typeface="Arial" pitchFamily="34" charset="0"/>
              </a:rPr>
              <a:t>rices</a:t>
            </a:r>
            <a:r>
              <a:rPr lang="fr-FR" sz="3200" b="1" dirty="0" smtClean="0">
                <a:solidFill>
                  <a:srgbClr val="C00000"/>
                </a:solidFill>
                <a:latin typeface="Arial" pitchFamily="34" charset="0"/>
                <a:cs typeface="Arial" pitchFamily="34" charset="0"/>
              </a:rPr>
              <a:t> </a:t>
            </a:r>
            <a:r>
              <a:rPr lang="fr-FR" sz="3200" b="1" dirty="0" smtClean="0">
                <a:solidFill>
                  <a:srgbClr val="C00000"/>
                </a:solidFill>
                <a:latin typeface="Arial" pitchFamily="34" charset="0"/>
                <a:cs typeface="Arial" pitchFamily="34" charset="0"/>
              </a:rPr>
              <a:t>in the EC</a:t>
            </a:r>
          </a:p>
        </p:txBody>
      </p:sp>
      <p:pic>
        <p:nvPicPr>
          <p:cNvPr id="9220" name="Picture 6"/>
          <p:cNvPicPr>
            <a:picLocks noChangeAspect="1" noChangeArrowheads="1"/>
          </p:cNvPicPr>
          <p:nvPr/>
        </p:nvPicPr>
        <p:blipFill>
          <a:blip r:embed="rId3" cstate="print"/>
          <a:srcRect/>
          <a:stretch>
            <a:fillRect/>
          </a:stretch>
        </p:blipFill>
        <p:spPr bwMode="auto">
          <a:xfrm>
            <a:off x="1411288" y="1160463"/>
            <a:ext cx="6321425" cy="45354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4"/>
          <p:cNvSpPr>
            <a:spLocks noGrp="1"/>
          </p:cNvSpPr>
          <p:nvPr>
            <p:ph type="sldNum" sz="quarter" idx="12"/>
          </p:nvPr>
        </p:nvSpPr>
        <p:spPr>
          <a:noFill/>
        </p:spPr>
        <p:txBody>
          <a:bodyPr/>
          <a:lstStyle/>
          <a:p>
            <a:fld id="{BB5A0763-E4DC-44FC-8095-0B6BBE6140F3}" type="slidenum">
              <a:rPr lang="fr-FR">
                <a:latin typeface="Arial" pitchFamily="34" charset="0"/>
              </a:rPr>
              <a:pPr/>
              <a:t>38</a:t>
            </a:fld>
            <a:endParaRPr lang="fr-FR">
              <a:latin typeface="Arial" pitchFamily="34" charset="0"/>
            </a:endParaRPr>
          </a:p>
        </p:txBody>
      </p:sp>
      <p:sp>
        <p:nvSpPr>
          <p:cNvPr id="10243" name="Rectangle 2"/>
          <p:cNvSpPr>
            <a:spLocks noGrp="1" noChangeArrowheads="1"/>
          </p:cNvSpPr>
          <p:nvPr>
            <p:ph type="title"/>
          </p:nvPr>
        </p:nvSpPr>
        <p:spPr>
          <a:xfrm>
            <a:off x="250825" y="0"/>
            <a:ext cx="8229600" cy="1143000"/>
          </a:xfrm>
        </p:spPr>
        <p:txBody>
          <a:bodyPr>
            <a:normAutofit fontScale="90000"/>
          </a:bodyPr>
          <a:lstStyle/>
          <a:p>
            <a:pPr eaLnBrk="1" hangingPunct="1"/>
            <a:r>
              <a:rPr lang="fr-FR" sz="3600" b="1" dirty="0" smtClean="0">
                <a:solidFill>
                  <a:srgbClr val="C00000"/>
                </a:solidFill>
                <a:latin typeface="Arial" pitchFamily="34" charset="0"/>
                <a:cs typeface="Arial" pitchFamily="34" charset="0"/>
              </a:rPr>
              <a:t>Proof of </a:t>
            </a:r>
            <a:r>
              <a:rPr lang="fr-FR" sz="3600" b="1" dirty="0" smtClean="0">
                <a:solidFill>
                  <a:srgbClr val="C00000"/>
                </a:solidFill>
                <a:latin typeface="Arial" pitchFamily="34" charset="0"/>
                <a:cs typeface="Arial" pitchFamily="34" charset="0"/>
              </a:rPr>
              <a:t>excessive </a:t>
            </a:r>
            <a:r>
              <a:rPr lang="fr-FR" sz="3600" b="1" dirty="0" err="1">
                <a:solidFill>
                  <a:srgbClr val="C00000"/>
                </a:solidFill>
                <a:latin typeface="Arial" pitchFamily="34" charset="0"/>
                <a:cs typeface="Arial" pitchFamily="34" charset="0"/>
              </a:rPr>
              <a:t>p</a:t>
            </a:r>
            <a:r>
              <a:rPr lang="fr-FR" sz="3600" b="1" dirty="0" err="1" smtClean="0">
                <a:solidFill>
                  <a:srgbClr val="C00000"/>
                </a:solidFill>
                <a:latin typeface="Arial" pitchFamily="34" charset="0"/>
                <a:cs typeface="Arial" pitchFamily="34" charset="0"/>
              </a:rPr>
              <a:t>rices</a:t>
            </a:r>
            <a:r>
              <a:rPr lang="fr-FR" sz="3600" b="1" dirty="0" smtClean="0">
                <a:solidFill>
                  <a:srgbClr val="C00000"/>
                </a:solidFill>
                <a:latin typeface="Arial" pitchFamily="34" charset="0"/>
                <a:cs typeface="Arial" pitchFamily="34" charset="0"/>
              </a:rPr>
              <a:t> </a:t>
            </a:r>
            <a:r>
              <a:rPr lang="fr-FR" sz="3600" b="1" dirty="0" smtClean="0">
                <a:solidFill>
                  <a:srgbClr val="C00000"/>
                </a:solidFill>
                <a:latin typeface="Arial" pitchFamily="34" charset="0"/>
                <a:cs typeface="Arial" pitchFamily="34" charset="0"/>
              </a:rPr>
              <a:t>in the EC: </a:t>
            </a:r>
            <a:r>
              <a:rPr lang="fr-FR" sz="3600" b="1" dirty="0" err="1" smtClean="0">
                <a:solidFill>
                  <a:srgbClr val="C00000"/>
                </a:solidFill>
                <a:latin typeface="Arial" pitchFamily="34" charset="0"/>
                <a:cs typeface="Arial" pitchFamily="34" charset="0"/>
              </a:rPr>
              <a:t>price</a:t>
            </a:r>
            <a:r>
              <a:rPr lang="fr-FR" sz="3600" b="1" dirty="0" smtClean="0">
                <a:solidFill>
                  <a:srgbClr val="C00000"/>
                </a:solidFill>
                <a:latin typeface="Arial" pitchFamily="34" charset="0"/>
                <a:cs typeface="Arial" pitchFamily="34" charset="0"/>
              </a:rPr>
              <a:t> </a:t>
            </a:r>
            <a:r>
              <a:rPr lang="fr-FR" sz="3600" b="1" dirty="0" err="1">
                <a:solidFill>
                  <a:srgbClr val="C00000"/>
                </a:solidFill>
                <a:latin typeface="Arial" pitchFamily="34" charset="0"/>
                <a:cs typeface="Arial" pitchFamily="34" charset="0"/>
              </a:rPr>
              <a:t>c</a:t>
            </a:r>
            <a:r>
              <a:rPr lang="fr-FR" sz="3600" b="1" dirty="0" err="1" smtClean="0">
                <a:solidFill>
                  <a:srgbClr val="C00000"/>
                </a:solidFill>
                <a:latin typeface="Arial" pitchFamily="34" charset="0"/>
                <a:cs typeface="Arial" pitchFamily="34" charset="0"/>
              </a:rPr>
              <a:t>ost</a:t>
            </a:r>
            <a:r>
              <a:rPr lang="fr-FR" sz="3600" b="1" dirty="0" smtClean="0">
                <a:solidFill>
                  <a:srgbClr val="C00000"/>
                </a:solidFill>
                <a:latin typeface="Arial" pitchFamily="34" charset="0"/>
                <a:cs typeface="Arial" pitchFamily="34" charset="0"/>
              </a:rPr>
              <a:t> </a:t>
            </a:r>
            <a:r>
              <a:rPr lang="fr-FR" sz="3600" b="1" dirty="0" err="1">
                <a:solidFill>
                  <a:srgbClr val="C00000"/>
                </a:solidFill>
                <a:latin typeface="Arial" pitchFamily="34" charset="0"/>
                <a:cs typeface="Arial" pitchFamily="34" charset="0"/>
              </a:rPr>
              <a:t>c</a:t>
            </a:r>
            <a:r>
              <a:rPr lang="fr-FR" sz="3600" b="1" dirty="0" err="1" smtClean="0">
                <a:solidFill>
                  <a:srgbClr val="C00000"/>
                </a:solidFill>
                <a:latin typeface="Arial" pitchFamily="34" charset="0"/>
                <a:cs typeface="Arial" pitchFamily="34" charset="0"/>
              </a:rPr>
              <a:t>omparisons</a:t>
            </a:r>
            <a:endParaRPr lang="fr-FR" sz="3600" b="1" dirty="0" smtClean="0">
              <a:solidFill>
                <a:srgbClr val="C00000"/>
              </a:solidFill>
              <a:latin typeface="Arial" pitchFamily="34" charset="0"/>
              <a:cs typeface="Arial" pitchFamily="34" charset="0"/>
            </a:endParaRPr>
          </a:p>
        </p:txBody>
      </p:sp>
      <p:sp>
        <p:nvSpPr>
          <p:cNvPr id="6" name="TextBox 5"/>
          <p:cNvSpPr txBox="1"/>
          <p:nvPr/>
        </p:nvSpPr>
        <p:spPr>
          <a:xfrm>
            <a:off x="285720" y="2071678"/>
            <a:ext cx="8358246" cy="4524315"/>
          </a:xfrm>
          <a:prstGeom prst="rect">
            <a:avLst/>
          </a:prstGeom>
          <a:noFill/>
        </p:spPr>
        <p:txBody>
          <a:bodyPr wrap="square" rtlCol="0">
            <a:spAutoFit/>
          </a:bodyPr>
          <a:lstStyle/>
          <a:p>
            <a:pPr algn="just"/>
            <a:r>
              <a:rPr lang="en-US" dirty="0" smtClean="0">
                <a:latin typeface="Arial" pitchFamily="34" charset="0"/>
                <a:cs typeface="Arial" pitchFamily="34" charset="0"/>
              </a:rPr>
              <a:t>In United Brands the ECJ held that an antitrust authority should first try to get cost data and to compare such data with the alleged excessive price. Only if  it is too difficult the authority may decide to compare the investigated prices with benchmarked prices.</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In CICCE, the ECJ established that in case of similar products having different cost structures, an approach based on the use of averages should be ruled out.</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In SACEM </a:t>
            </a:r>
            <a:r>
              <a:rPr lang="en-US" dirty="0" err="1" smtClean="0">
                <a:latin typeface="Arial" pitchFamily="34" charset="0"/>
                <a:cs typeface="Arial" pitchFamily="34" charset="0"/>
              </a:rPr>
              <a:t>II,the</a:t>
            </a:r>
            <a:r>
              <a:rPr lang="en-US" dirty="0" smtClean="0">
                <a:latin typeface="Arial" pitchFamily="34" charset="0"/>
                <a:cs typeface="Arial" pitchFamily="34" charset="0"/>
              </a:rPr>
              <a:t> Court held that the production costs to be considered  are those of an efficient firm, and not necessarily those of the investigated firm which may have inflated production costs because of its dominant position (X inefficiency).</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in Ahmed </a:t>
            </a:r>
            <a:r>
              <a:rPr lang="en-US" dirty="0" err="1" smtClean="0">
                <a:latin typeface="Arial" pitchFamily="34" charset="0"/>
                <a:cs typeface="Arial" pitchFamily="34" charset="0"/>
              </a:rPr>
              <a:t>Saeed</a:t>
            </a:r>
            <a:r>
              <a:rPr lang="en-US" dirty="0" smtClean="0">
                <a:latin typeface="Arial" pitchFamily="34" charset="0"/>
                <a:cs typeface="Arial" pitchFamily="34" charset="0"/>
              </a:rPr>
              <a:t>, the Court  held that tariffs must be reasonably related to the long-term fully allocated costs of the product or service ( in case of common costs).</a:t>
            </a:r>
          </a:p>
          <a:p>
            <a:pPr algn="just"/>
            <a:endParaRPr lang="fr-F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4"/>
          <p:cNvSpPr>
            <a:spLocks noGrp="1"/>
          </p:cNvSpPr>
          <p:nvPr>
            <p:ph type="sldNum" sz="quarter" idx="12"/>
          </p:nvPr>
        </p:nvSpPr>
        <p:spPr>
          <a:noFill/>
        </p:spPr>
        <p:txBody>
          <a:bodyPr/>
          <a:lstStyle/>
          <a:p>
            <a:fld id="{84E4EBC4-50E2-4092-A559-BA4017D18C0C}" type="slidenum">
              <a:rPr lang="fr-FR">
                <a:latin typeface="Arial" pitchFamily="34" charset="0"/>
              </a:rPr>
              <a:pPr/>
              <a:t>39</a:t>
            </a:fld>
            <a:endParaRPr lang="fr-FR">
              <a:latin typeface="Arial" pitchFamily="34" charset="0"/>
            </a:endParaRPr>
          </a:p>
        </p:txBody>
      </p:sp>
      <p:sp>
        <p:nvSpPr>
          <p:cNvPr id="11267" name="Rectangle 2"/>
          <p:cNvSpPr>
            <a:spLocks noGrp="1" noChangeArrowheads="1"/>
          </p:cNvSpPr>
          <p:nvPr>
            <p:ph type="title"/>
          </p:nvPr>
        </p:nvSpPr>
        <p:spPr>
          <a:xfrm>
            <a:off x="250825" y="0"/>
            <a:ext cx="8229600" cy="1143000"/>
          </a:xfrm>
        </p:spPr>
        <p:txBody>
          <a:bodyPr>
            <a:normAutofit fontScale="90000"/>
          </a:bodyPr>
          <a:lstStyle/>
          <a:p>
            <a:pPr eaLnBrk="1" hangingPunct="1"/>
            <a:r>
              <a:rPr lang="fr-FR" sz="3600" b="1" dirty="0" smtClean="0">
                <a:solidFill>
                  <a:srgbClr val="C00000"/>
                </a:solidFill>
                <a:latin typeface="Arial" pitchFamily="34" charset="0"/>
                <a:cs typeface="Arial" pitchFamily="34" charset="0"/>
              </a:rPr>
              <a:t>Proof of </a:t>
            </a:r>
            <a:r>
              <a:rPr lang="fr-FR" sz="3600" b="1" dirty="0" smtClean="0">
                <a:solidFill>
                  <a:srgbClr val="C00000"/>
                </a:solidFill>
                <a:latin typeface="Arial" pitchFamily="34" charset="0"/>
                <a:cs typeface="Arial" pitchFamily="34" charset="0"/>
              </a:rPr>
              <a:t>excessive </a:t>
            </a:r>
            <a:r>
              <a:rPr lang="fr-FR" sz="3600" b="1" dirty="0" err="1">
                <a:solidFill>
                  <a:srgbClr val="C00000"/>
                </a:solidFill>
                <a:latin typeface="Arial" pitchFamily="34" charset="0"/>
                <a:cs typeface="Arial" pitchFamily="34" charset="0"/>
              </a:rPr>
              <a:t>p</a:t>
            </a:r>
            <a:r>
              <a:rPr lang="fr-FR" sz="3600" b="1" dirty="0" err="1" smtClean="0">
                <a:solidFill>
                  <a:srgbClr val="C00000"/>
                </a:solidFill>
                <a:latin typeface="Arial" pitchFamily="34" charset="0"/>
                <a:cs typeface="Arial" pitchFamily="34" charset="0"/>
              </a:rPr>
              <a:t>rices</a:t>
            </a:r>
            <a:r>
              <a:rPr lang="fr-FR" sz="3600" b="1" dirty="0" smtClean="0">
                <a:solidFill>
                  <a:srgbClr val="C00000"/>
                </a:solidFill>
                <a:latin typeface="Arial" pitchFamily="34" charset="0"/>
                <a:cs typeface="Arial" pitchFamily="34" charset="0"/>
              </a:rPr>
              <a:t> </a:t>
            </a:r>
            <a:r>
              <a:rPr lang="fr-FR" sz="3600" b="1" dirty="0" smtClean="0">
                <a:solidFill>
                  <a:srgbClr val="C00000"/>
                </a:solidFill>
                <a:latin typeface="Arial" pitchFamily="34" charset="0"/>
                <a:cs typeface="Arial" pitchFamily="34" charset="0"/>
              </a:rPr>
              <a:t>in the EC: </a:t>
            </a:r>
            <a:r>
              <a:rPr lang="fr-FR" sz="3600" b="1" dirty="0" err="1" smtClean="0">
                <a:solidFill>
                  <a:srgbClr val="C00000"/>
                </a:solidFill>
                <a:latin typeface="Arial" pitchFamily="34" charset="0"/>
                <a:cs typeface="Arial" pitchFamily="34" charset="0"/>
              </a:rPr>
              <a:t>price</a:t>
            </a:r>
            <a:r>
              <a:rPr lang="fr-FR" sz="3600" b="1" dirty="0" smtClean="0">
                <a:solidFill>
                  <a:srgbClr val="C00000"/>
                </a:solidFill>
                <a:latin typeface="Arial" pitchFamily="34" charset="0"/>
                <a:cs typeface="Arial" pitchFamily="34" charset="0"/>
              </a:rPr>
              <a:t> </a:t>
            </a:r>
            <a:r>
              <a:rPr lang="fr-FR" sz="3600" b="1" dirty="0" err="1">
                <a:solidFill>
                  <a:srgbClr val="C00000"/>
                </a:solidFill>
                <a:latin typeface="Arial" pitchFamily="34" charset="0"/>
                <a:cs typeface="Arial" pitchFamily="34" charset="0"/>
              </a:rPr>
              <a:t>c</a:t>
            </a:r>
            <a:r>
              <a:rPr lang="fr-FR" sz="3600" b="1" dirty="0" err="1" smtClean="0">
                <a:solidFill>
                  <a:srgbClr val="C00000"/>
                </a:solidFill>
                <a:latin typeface="Arial" pitchFamily="34" charset="0"/>
                <a:cs typeface="Arial" pitchFamily="34" charset="0"/>
              </a:rPr>
              <a:t>ost</a:t>
            </a:r>
            <a:r>
              <a:rPr lang="fr-FR" sz="3600" b="1" dirty="0" smtClean="0">
                <a:solidFill>
                  <a:srgbClr val="C00000"/>
                </a:solidFill>
                <a:latin typeface="Arial" pitchFamily="34" charset="0"/>
                <a:cs typeface="Arial" pitchFamily="34" charset="0"/>
              </a:rPr>
              <a:t> </a:t>
            </a:r>
            <a:r>
              <a:rPr lang="fr-FR" sz="3600" b="1" dirty="0" err="1">
                <a:solidFill>
                  <a:srgbClr val="C00000"/>
                </a:solidFill>
                <a:latin typeface="Arial" pitchFamily="34" charset="0"/>
                <a:cs typeface="Arial" pitchFamily="34" charset="0"/>
              </a:rPr>
              <a:t>c</a:t>
            </a:r>
            <a:r>
              <a:rPr lang="fr-FR" sz="3600" b="1" dirty="0" err="1" smtClean="0">
                <a:solidFill>
                  <a:srgbClr val="C00000"/>
                </a:solidFill>
                <a:latin typeface="Arial" pitchFamily="34" charset="0"/>
                <a:cs typeface="Arial" pitchFamily="34" charset="0"/>
              </a:rPr>
              <a:t>omparisons</a:t>
            </a:r>
            <a:endParaRPr lang="fr-FR" sz="3600" b="1" dirty="0" smtClean="0">
              <a:solidFill>
                <a:srgbClr val="C00000"/>
              </a:solidFill>
              <a:latin typeface="Arial" pitchFamily="34" charset="0"/>
              <a:cs typeface="Arial" pitchFamily="34" charset="0"/>
            </a:endParaRPr>
          </a:p>
        </p:txBody>
      </p:sp>
      <p:sp>
        <p:nvSpPr>
          <p:cNvPr id="11268" name="Text Box 3"/>
          <p:cNvSpPr txBox="1">
            <a:spLocks noChangeArrowheads="1"/>
          </p:cNvSpPr>
          <p:nvPr/>
        </p:nvSpPr>
        <p:spPr bwMode="auto">
          <a:xfrm>
            <a:off x="107950" y="2149475"/>
            <a:ext cx="8912225" cy="2123658"/>
          </a:xfrm>
          <a:prstGeom prst="rect">
            <a:avLst/>
          </a:prstGeom>
          <a:noFill/>
          <a:ln w="9525">
            <a:noFill/>
            <a:miter lim="800000"/>
            <a:headEnd/>
            <a:tailEnd/>
          </a:ln>
        </p:spPr>
        <p:txBody>
          <a:bodyPr>
            <a:spAutoFit/>
          </a:bodyPr>
          <a:lstStyle/>
          <a:p>
            <a:pPr marL="342900" indent="-342900"/>
            <a:endParaRPr lang="en-US" sz="2400" b="1" dirty="0">
              <a:latin typeface="Times New Roman" pitchFamily="18" charset="0"/>
            </a:endParaRPr>
          </a:p>
          <a:p>
            <a:pPr marL="342900" indent="-342900"/>
            <a:r>
              <a:rPr lang="en-US" dirty="0">
                <a:latin typeface="Arial" pitchFamily="34" charset="0"/>
                <a:cs typeface="Arial" pitchFamily="34" charset="0"/>
              </a:rPr>
              <a:t>Difficulties:</a:t>
            </a:r>
          </a:p>
          <a:p>
            <a:pPr marL="342900" indent="-342900"/>
            <a:endParaRPr lang="en-US" dirty="0">
              <a:latin typeface="Arial" pitchFamily="34" charset="0"/>
              <a:cs typeface="Arial" pitchFamily="34" charset="0"/>
            </a:endParaRPr>
          </a:p>
          <a:p>
            <a:pPr marL="342900" indent="-342900">
              <a:buFontTx/>
              <a:buChar char="•"/>
            </a:pPr>
            <a:r>
              <a:rPr lang="en-US" dirty="0">
                <a:latin typeface="Arial" pitchFamily="34" charset="0"/>
                <a:cs typeface="Arial" pitchFamily="34" charset="0"/>
              </a:rPr>
              <a:t>When </a:t>
            </a:r>
            <a:r>
              <a:rPr lang="en-US" dirty="0" smtClean="0">
                <a:latin typeface="Arial" pitchFamily="34" charset="0"/>
                <a:cs typeface="Arial" pitchFamily="34" charset="0"/>
              </a:rPr>
              <a:t>is </a:t>
            </a:r>
            <a:r>
              <a:rPr lang="en-US" dirty="0">
                <a:latin typeface="Arial" pitchFamily="34" charset="0"/>
                <a:cs typeface="Arial" pitchFamily="34" charset="0"/>
              </a:rPr>
              <a:t>the ‘fair’ price  above which the price charged by a dominant firm is excessive? </a:t>
            </a:r>
          </a:p>
          <a:p>
            <a:pPr marL="342900" indent="-342900">
              <a:buFontTx/>
              <a:buChar char="•"/>
            </a:pPr>
            <a:endParaRPr lang="en-US" dirty="0">
              <a:latin typeface="Arial" pitchFamily="34" charset="0"/>
              <a:cs typeface="Arial" pitchFamily="34" charset="0"/>
            </a:endParaRPr>
          </a:p>
          <a:p>
            <a:pPr marL="342900" indent="-342900">
              <a:buFontTx/>
              <a:buChar char="•"/>
            </a:pPr>
            <a:r>
              <a:rPr lang="en-US" dirty="0">
                <a:latin typeface="Arial" pitchFamily="34" charset="0"/>
                <a:cs typeface="Arial" pitchFamily="34" charset="0"/>
              </a:rPr>
              <a:t>How does one compute the level of costs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39552" y="1340768"/>
            <a:ext cx="8208912" cy="5909310"/>
          </a:xfrm>
          <a:prstGeom prst="rect">
            <a:avLst/>
          </a:prstGeom>
          <a:noFill/>
        </p:spPr>
        <p:txBody>
          <a:bodyPr wrap="square" rtlCol="0">
            <a:spAutoFit/>
          </a:bodyPr>
          <a:lstStyle/>
          <a:p>
            <a:pPr algn="just"/>
            <a:r>
              <a:rPr lang="en-US" dirty="0" smtClean="0">
                <a:latin typeface="Arial" pitchFamily="34" charset="0"/>
                <a:cs typeface="Arial" pitchFamily="34" charset="0"/>
              </a:rPr>
              <a:t>(d) </a:t>
            </a:r>
            <a:r>
              <a:rPr lang="en-US" b="1" dirty="0" smtClean="0">
                <a:solidFill>
                  <a:srgbClr val="FF0000"/>
                </a:solidFill>
                <a:latin typeface="Arial" pitchFamily="34" charset="0"/>
                <a:cs typeface="Arial" pitchFamily="34" charset="0"/>
              </a:rPr>
              <a:t>applying different conditions to equivalent transactions </a:t>
            </a:r>
            <a:r>
              <a:rPr lang="en-US" dirty="0" smtClean="0">
                <a:latin typeface="Arial" pitchFamily="34" charset="0"/>
                <a:cs typeface="Arial" pitchFamily="34" charset="0"/>
              </a:rPr>
              <a:t>with other trading parties to an extent that may—</a:t>
            </a:r>
          </a:p>
          <a:p>
            <a:pPr algn="just"/>
            <a:r>
              <a:rPr lang="en-US" dirty="0" smtClean="0">
                <a:latin typeface="Arial" pitchFamily="34" charset="0"/>
                <a:cs typeface="Arial" pitchFamily="34" charset="0"/>
              </a:rPr>
              <a:t>(</a:t>
            </a:r>
            <a:r>
              <a:rPr lang="en-US" dirty="0" err="1" smtClean="0">
                <a:latin typeface="Arial" pitchFamily="34" charset="0"/>
                <a:cs typeface="Arial" pitchFamily="34" charset="0"/>
              </a:rPr>
              <a:t>i</a:t>
            </a:r>
            <a:r>
              <a:rPr lang="en-US" dirty="0" smtClean="0">
                <a:latin typeface="Arial" pitchFamily="34" charset="0"/>
                <a:cs typeface="Arial" pitchFamily="34" charset="0"/>
              </a:rPr>
              <a:t>) discourage new market entry or expansion or investment by an existing competitor;</a:t>
            </a:r>
          </a:p>
          <a:p>
            <a:pPr algn="just"/>
            <a:r>
              <a:rPr lang="en-US" dirty="0" smtClean="0">
                <a:latin typeface="Arial" pitchFamily="34" charset="0"/>
                <a:cs typeface="Arial" pitchFamily="34" charset="0"/>
              </a:rPr>
              <a:t>(ii) force from the market or otherwise seriously damage </a:t>
            </a:r>
            <a:r>
              <a:rPr lang="en-US" b="1" dirty="0" smtClean="0">
                <a:solidFill>
                  <a:srgbClr val="FF0000"/>
                </a:solidFill>
                <a:latin typeface="Arial" pitchFamily="34" charset="0"/>
                <a:cs typeface="Arial" pitchFamily="34" charset="0"/>
              </a:rPr>
              <a:t>an existing competitor which is no less efficient than the enterprise in a dominant position</a:t>
            </a:r>
            <a:r>
              <a:rPr lang="en-US" dirty="0" smtClean="0">
                <a:latin typeface="Arial" pitchFamily="34" charset="0"/>
                <a:cs typeface="Arial" pitchFamily="34" charset="0"/>
              </a:rPr>
              <a:t>; or</a:t>
            </a:r>
          </a:p>
          <a:p>
            <a:pPr algn="just"/>
            <a:r>
              <a:rPr lang="en-US" dirty="0" smtClean="0">
                <a:latin typeface="Arial" pitchFamily="34" charset="0"/>
                <a:cs typeface="Arial" pitchFamily="34" charset="0"/>
              </a:rPr>
              <a:t>(iii) </a:t>
            </a:r>
            <a:r>
              <a:rPr lang="en-US" b="1" dirty="0" smtClean="0">
                <a:solidFill>
                  <a:srgbClr val="FF0000"/>
                </a:solidFill>
                <a:latin typeface="Arial" pitchFamily="34" charset="0"/>
                <a:cs typeface="Arial" pitchFamily="34" charset="0"/>
              </a:rPr>
              <a:t>harm competition </a:t>
            </a:r>
            <a:r>
              <a:rPr lang="en-US" dirty="0" smtClean="0">
                <a:latin typeface="Arial" pitchFamily="34" charset="0"/>
                <a:cs typeface="Arial" pitchFamily="34" charset="0"/>
              </a:rPr>
              <a:t>in any market in which the dominant enterprise is participating or in any upstream or downstream market;</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(e) making the conclusion of contract subject to acceptance by other parties of supplementary conditions which by their nature or according to commercial usage have no connection with the subject matter of the contract;</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(f) any </a:t>
            </a:r>
            <a:r>
              <a:rPr lang="en-US" b="1" dirty="0" smtClean="0">
                <a:solidFill>
                  <a:srgbClr val="FF0000"/>
                </a:solidFill>
                <a:latin typeface="Arial" pitchFamily="34" charset="0"/>
                <a:cs typeface="Arial" pitchFamily="34" charset="0"/>
              </a:rPr>
              <a:t>predatory </a:t>
            </a:r>
            <a:r>
              <a:rPr lang="en-US" b="1" dirty="0" err="1" smtClean="0">
                <a:solidFill>
                  <a:srgbClr val="FF0000"/>
                </a:solidFill>
                <a:latin typeface="Arial" pitchFamily="34" charset="0"/>
                <a:cs typeface="Arial" pitchFamily="34" charset="0"/>
              </a:rPr>
              <a:t>behaviour</a:t>
            </a:r>
            <a:r>
              <a:rPr lang="en-US" b="1" dirty="0" smtClean="0">
                <a:solidFill>
                  <a:srgbClr val="FF0000"/>
                </a:solidFill>
                <a:latin typeface="Arial" pitchFamily="34" charset="0"/>
                <a:cs typeface="Arial" pitchFamily="34" charset="0"/>
              </a:rPr>
              <a:t> </a:t>
            </a:r>
            <a:r>
              <a:rPr lang="en-US" dirty="0" smtClean="0">
                <a:latin typeface="Arial" pitchFamily="34" charset="0"/>
                <a:cs typeface="Arial" pitchFamily="34" charset="0"/>
              </a:rPr>
              <a:t>towards competitors; or</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(g) buying up a scarce supply of intermediate goods or resources required by a competitor, in circumstances where the enterprise in a dominant position does not have a reasonable commercial justification for buying up the intermediate goods or resources to meet its own needs.</a:t>
            </a:r>
          </a:p>
          <a:p>
            <a:pPr algn="just"/>
            <a:endParaRPr lang="en-US" dirty="0" smtClean="0">
              <a:latin typeface="Arial" pitchFamily="34" charset="0"/>
              <a:cs typeface="Arial" pitchFamily="34" charset="0"/>
            </a:endParaRPr>
          </a:p>
        </p:txBody>
      </p:sp>
      <p:sp>
        <p:nvSpPr>
          <p:cNvPr id="4" name="Title 1"/>
          <p:cNvSpPr txBox="1">
            <a:spLocks/>
          </p:cNvSpPr>
          <p:nvPr/>
        </p:nvSpPr>
        <p:spPr>
          <a:xfrm>
            <a:off x="609600" y="116632"/>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3200" b="1" i="0" u="none" strike="noStrike" kern="1200" cap="none" spc="0" normalizeH="0" baseline="0" noProof="0" dirty="0" err="1" smtClean="0">
                <a:ln>
                  <a:noFill/>
                </a:ln>
                <a:solidFill>
                  <a:srgbClr val="C00000"/>
                </a:solidFill>
                <a:effectLst/>
                <a:uLnTx/>
                <a:uFillTx/>
                <a:latin typeface="Arial" pitchFamily="34" charset="0"/>
                <a:ea typeface="+mj-ea"/>
                <a:cs typeface="Arial" pitchFamily="34" charset="0"/>
              </a:rPr>
              <a:t>Malaysian</a:t>
            </a:r>
            <a:r>
              <a:rPr kumimoji="0" lang="fr-FR" sz="3200" b="1" i="0" u="none" strike="noStrike" kern="1200" cap="none" spc="0" normalizeH="0" baseline="0" noProof="0" dirty="0" smtClean="0">
                <a:ln>
                  <a:noFill/>
                </a:ln>
                <a:solidFill>
                  <a:srgbClr val="C00000"/>
                </a:solidFill>
                <a:effectLst/>
                <a:uLnTx/>
                <a:uFillTx/>
                <a:latin typeface="Arial" pitchFamily="34" charset="0"/>
                <a:ea typeface="+mj-ea"/>
                <a:cs typeface="Arial" pitchFamily="34" charset="0"/>
              </a:rPr>
              <a:t> </a:t>
            </a:r>
            <a:r>
              <a:rPr kumimoji="0" lang="fr-FR" sz="3200" b="1" i="0" u="none" strike="noStrike" kern="1200" cap="none" spc="0" normalizeH="0" baseline="0" noProof="0" dirty="0" err="1" smtClean="0">
                <a:ln>
                  <a:noFill/>
                </a:ln>
                <a:solidFill>
                  <a:srgbClr val="C00000"/>
                </a:solidFill>
                <a:effectLst/>
                <a:uLnTx/>
                <a:uFillTx/>
                <a:latin typeface="Arial" pitchFamily="34" charset="0"/>
                <a:ea typeface="+mj-ea"/>
                <a:cs typeface="Arial" pitchFamily="34" charset="0"/>
              </a:rPr>
              <a:t>competition</a:t>
            </a:r>
            <a:r>
              <a:rPr kumimoji="0" lang="fr-FR" sz="3200" b="1" i="0" u="none" strike="noStrike" kern="1200" cap="none" spc="0" normalizeH="0" baseline="0" noProof="0" dirty="0" smtClean="0">
                <a:ln>
                  <a:noFill/>
                </a:ln>
                <a:solidFill>
                  <a:srgbClr val="C00000"/>
                </a:solidFill>
                <a:effectLst/>
                <a:uLnTx/>
                <a:uFillTx/>
                <a:latin typeface="Arial" pitchFamily="34" charset="0"/>
                <a:ea typeface="+mj-ea"/>
                <a:cs typeface="Arial" pitchFamily="34" charset="0"/>
              </a:rPr>
              <a:t> </a:t>
            </a:r>
            <a:r>
              <a:rPr kumimoji="0" lang="fr-FR" sz="3200" b="1" i="0" u="none" strike="noStrike" kern="1200" cap="none" spc="0" normalizeH="0" baseline="0" noProof="0" dirty="0" err="1" smtClean="0">
                <a:ln>
                  <a:noFill/>
                </a:ln>
                <a:solidFill>
                  <a:srgbClr val="C00000"/>
                </a:solidFill>
                <a:effectLst/>
                <a:uLnTx/>
                <a:uFillTx/>
                <a:latin typeface="Arial" pitchFamily="34" charset="0"/>
                <a:ea typeface="+mj-ea"/>
                <a:cs typeface="Arial" pitchFamily="34" charset="0"/>
              </a:rPr>
              <a:t>law</a:t>
            </a:r>
            <a:r>
              <a:rPr kumimoji="0" lang="fr-FR" sz="3200" b="1" i="0" u="none" strike="noStrike" kern="1200" cap="none" spc="0" normalizeH="0" baseline="0" noProof="0" dirty="0" smtClean="0">
                <a:ln>
                  <a:noFill/>
                </a:ln>
                <a:solidFill>
                  <a:srgbClr val="C00000"/>
                </a:solidFill>
                <a:effectLst/>
                <a:uLnTx/>
                <a:uFillTx/>
                <a:latin typeface="Arial" pitchFamily="34" charset="0"/>
                <a:ea typeface="+mj-ea"/>
                <a:cs typeface="Arial" pitchFamily="34" charset="0"/>
              </a:rPr>
              <a:t>: abuse of dominance</a:t>
            </a:r>
            <a:endParaRPr kumimoji="0" lang="fr-FR" sz="4400" b="1" i="0" u="none" strike="noStrike" kern="1200" cap="none" spc="0" normalizeH="0" baseline="0" noProof="0" dirty="0" smtClean="0">
              <a:ln>
                <a:noFill/>
              </a:ln>
              <a:solidFill>
                <a:srgbClr val="C00000"/>
              </a:solidFill>
              <a:effectLst/>
              <a:uLnTx/>
              <a:uFillTx/>
              <a:latin typeface="Arial" pitchFamily="34" charset="0"/>
              <a:ea typeface="+mj-ea"/>
              <a:cs typeface="Arial" pitchFamily="34"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4"/>
          <p:cNvSpPr>
            <a:spLocks noGrp="1"/>
          </p:cNvSpPr>
          <p:nvPr>
            <p:ph type="sldNum" sz="quarter" idx="12"/>
          </p:nvPr>
        </p:nvSpPr>
        <p:spPr>
          <a:noFill/>
        </p:spPr>
        <p:txBody>
          <a:bodyPr/>
          <a:lstStyle/>
          <a:p>
            <a:fld id="{A5EAA968-F1A2-4823-87E9-C3D293BBFB27}" type="slidenum">
              <a:rPr lang="fr-FR">
                <a:latin typeface="Arial" pitchFamily="34" charset="0"/>
              </a:rPr>
              <a:pPr/>
              <a:t>40</a:t>
            </a:fld>
            <a:endParaRPr lang="fr-FR">
              <a:latin typeface="Arial" pitchFamily="34" charset="0"/>
            </a:endParaRPr>
          </a:p>
        </p:txBody>
      </p:sp>
      <p:sp>
        <p:nvSpPr>
          <p:cNvPr id="12291" name="Rectangle 2"/>
          <p:cNvSpPr>
            <a:spLocks noGrp="1" noChangeArrowheads="1"/>
          </p:cNvSpPr>
          <p:nvPr>
            <p:ph type="title"/>
          </p:nvPr>
        </p:nvSpPr>
        <p:spPr>
          <a:xfrm>
            <a:off x="303213" y="269875"/>
            <a:ext cx="8229600" cy="1143000"/>
          </a:xfrm>
        </p:spPr>
        <p:txBody>
          <a:bodyPr>
            <a:normAutofit fontScale="90000"/>
          </a:bodyPr>
          <a:lstStyle/>
          <a:p>
            <a:pPr eaLnBrk="1" hangingPunct="1"/>
            <a:r>
              <a:rPr lang="fr-FR" sz="3600" b="1" dirty="0" smtClean="0">
                <a:solidFill>
                  <a:srgbClr val="C00000"/>
                </a:solidFill>
                <a:latin typeface="Arial" pitchFamily="34" charset="0"/>
                <a:cs typeface="Arial" pitchFamily="34" charset="0"/>
              </a:rPr>
              <a:t>Proof of </a:t>
            </a:r>
            <a:r>
              <a:rPr lang="fr-FR" sz="3600" b="1" dirty="0" smtClean="0">
                <a:solidFill>
                  <a:srgbClr val="C00000"/>
                </a:solidFill>
                <a:latin typeface="Arial" pitchFamily="34" charset="0"/>
                <a:cs typeface="Arial" pitchFamily="34" charset="0"/>
              </a:rPr>
              <a:t>excessive </a:t>
            </a:r>
            <a:r>
              <a:rPr lang="fr-FR" sz="3600" b="1" dirty="0" err="1">
                <a:solidFill>
                  <a:srgbClr val="C00000"/>
                </a:solidFill>
                <a:latin typeface="Arial" pitchFamily="34" charset="0"/>
                <a:cs typeface="Arial" pitchFamily="34" charset="0"/>
              </a:rPr>
              <a:t>p</a:t>
            </a:r>
            <a:r>
              <a:rPr lang="fr-FR" sz="3600" b="1" dirty="0" err="1" smtClean="0">
                <a:solidFill>
                  <a:srgbClr val="C00000"/>
                </a:solidFill>
                <a:latin typeface="Arial" pitchFamily="34" charset="0"/>
                <a:cs typeface="Arial" pitchFamily="34" charset="0"/>
              </a:rPr>
              <a:t>rices</a:t>
            </a:r>
            <a:r>
              <a:rPr lang="fr-FR" sz="3600" b="1" dirty="0" smtClean="0">
                <a:solidFill>
                  <a:srgbClr val="C00000"/>
                </a:solidFill>
                <a:latin typeface="Arial" pitchFamily="34" charset="0"/>
                <a:cs typeface="Arial" pitchFamily="34" charset="0"/>
              </a:rPr>
              <a:t> </a:t>
            </a:r>
            <a:r>
              <a:rPr lang="fr-FR" sz="3600" b="1" dirty="0" smtClean="0">
                <a:solidFill>
                  <a:srgbClr val="C00000"/>
                </a:solidFill>
                <a:latin typeface="Arial" pitchFamily="34" charset="0"/>
                <a:cs typeface="Arial" pitchFamily="34" charset="0"/>
              </a:rPr>
              <a:t>in the EC: </a:t>
            </a:r>
            <a:br>
              <a:rPr lang="fr-FR" sz="3600" b="1" dirty="0" smtClean="0">
                <a:solidFill>
                  <a:srgbClr val="C00000"/>
                </a:solidFill>
                <a:latin typeface="Arial" pitchFamily="34" charset="0"/>
                <a:cs typeface="Arial" pitchFamily="34" charset="0"/>
              </a:rPr>
            </a:br>
            <a:r>
              <a:rPr lang="fr-FR" sz="3600" b="1" dirty="0" err="1" smtClean="0">
                <a:solidFill>
                  <a:srgbClr val="C00000"/>
                </a:solidFill>
                <a:latin typeface="Arial" pitchFamily="34" charset="0"/>
                <a:cs typeface="Arial" pitchFamily="34" charset="0"/>
              </a:rPr>
              <a:t>Comparisons</a:t>
            </a:r>
            <a:r>
              <a:rPr lang="fr-FR" sz="3600" b="1" dirty="0" smtClean="0">
                <a:solidFill>
                  <a:srgbClr val="C00000"/>
                </a:solidFill>
                <a:latin typeface="Arial" pitchFamily="34" charset="0"/>
                <a:cs typeface="Arial" pitchFamily="34" charset="0"/>
              </a:rPr>
              <a:t> of </a:t>
            </a:r>
            <a:r>
              <a:rPr lang="fr-FR" sz="3600" b="1" dirty="0" err="1">
                <a:solidFill>
                  <a:srgbClr val="C00000"/>
                </a:solidFill>
                <a:latin typeface="Arial" pitchFamily="34" charset="0"/>
                <a:cs typeface="Arial" pitchFamily="34" charset="0"/>
              </a:rPr>
              <a:t>d</a:t>
            </a:r>
            <a:r>
              <a:rPr lang="fr-FR" sz="3600" b="1" dirty="0" err="1" smtClean="0">
                <a:solidFill>
                  <a:srgbClr val="C00000"/>
                </a:solidFill>
                <a:latin typeface="Arial" pitchFamily="34" charset="0"/>
                <a:cs typeface="Arial" pitchFamily="34" charset="0"/>
              </a:rPr>
              <a:t>ifferent</a:t>
            </a:r>
            <a:r>
              <a:rPr lang="fr-FR" sz="3600" b="1" dirty="0" smtClean="0">
                <a:solidFill>
                  <a:srgbClr val="C00000"/>
                </a:solidFill>
                <a:latin typeface="Arial" pitchFamily="34" charset="0"/>
                <a:cs typeface="Arial" pitchFamily="34" charset="0"/>
              </a:rPr>
              <a:t> </a:t>
            </a:r>
            <a:r>
              <a:rPr lang="fr-FR" sz="3600" b="1" dirty="0" err="1">
                <a:solidFill>
                  <a:srgbClr val="C00000"/>
                </a:solidFill>
                <a:latin typeface="Arial" pitchFamily="34" charset="0"/>
                <a:cs typeface="Arial" pitchFamily="34" charset="0"/>
              </a:rPr>
              <a:t>p</a:t>
            </a:r>
            <a:r>
              <a:rPr lang="fr-FR" sz="3600" b="1" dirty="0" err="1" smtClean="0">
                <a:solidFill>
                  <a:srgbClr val="C00000"/>
                </a:solidFill>
                <a:latin typeface="Arial" pitchFamily="34" charset="0"/>
                <a:cs typeface="Arial" pitchFamily="34" charset="0"/>
              </a:rPr>
              <a:t>rices</a:t>
            </a:r>
            <a:r>
              <a:rPr lang="fr-FR" sz="3600" b="1" dirty="0" smtClean="0">
                <a:solidFill>
                  <a:srgbClr val="C00000"/>
                </a:solidFill>
                <a:latin typeface="Arial" pitchFamily="34" charset="0"/>
                <a:cs typeface="Arial" pitchFamily="34" charset="0"/>
              </a:rPr>
              <a:t> </a:t>
            </a:r>
            <a:r>
              <a:rPr lang="fr-FR" sz="3600" b="1" dirty="0" err="1" smtClean="0">
                <a:solidFill>
                  <a:srgbClr val="C00000"/>
                </a:solidFill>
                <a:latin typeface="Arial" pitchFamily="34" charset="0"/>
                <a:cs typeface="Arial" pitchFamily="34" charset="0"/>
              </a:rPr>
              <a:t>charged</a:t>
            </a:r>
            <a:r>
              <a:rPr lang="fr-FR" sz="3600" b="1" dirty="0" smtClean="0">
                <a:solidFill>
                  <a:srgbClr val="C00000"/>
                </a:solidFill>
                <a:latin typeface="Arial" pitchFamily="34" charset="0"/>
                <a:cs typeface="Arial" pitchFamily="34" charset="0"/>
              </a:rPr>
              <a:t> by the </a:t>
            </a:r>
            <a:r>
              <a:rPr lang="fr-FR" sz="3600" b="1" dirty="0" smtClean="0">
                <a:solidFill>
                  <a:srgbClr val="C00000"/>
                </a:solidFill>
                <a:latin typeface="Arial" pitchFamily="34" charset="0"/>
                <a:cs typeface="Arial" pitchFamily="34" charset="0"/>
              </a:rPr>
              <a:t>dominant </a:t>
            </a:r>
            <a:r>
              <a:rPr lang="fr-FR" sz="3600" b="1" dirty="0" err="1">
                <a:solidFill>
                  <a:srgbClr val="C00000"/>
                </a:solidFill>
                <a:latin typeface="Arial" pitchFamily="34" charset="0"/>
                <a:cs typeface="Arial" pitchFamily="34" charset="0"/>
              </a:rPr>
              <a:t>f</a:t>
            </a:r>
            <a:r>
              <a:rPr lang="fr-FR" sz="3600" b="1" dirty="0" err="1" smtClean="0">
                <a:solidFill>
                  <a:srgbClr val="C00000"/>
                </a:solidFill>
                <a:latin typeface="Arial" pitchFamily="34" charset="0"/>
                <a:cs typeface="Arial" pitchFamily="34" charset="0"/>
              </a:rPr>
              <a:t>irm</a:t>
            </a:r>
            <a:endParaRPr lang="fr-FR" sz="3600" b="1" dirty="0" smtClean="0">
              <a:solidFill>
                <a:srgbClr val="C00000"/>
              </a:solidFill>
              <a:latin typeface="Arial" pitchFamily="34" charset="0"/>
              <a:cs typeface="Arial" pitchFamily="34" charset="0"/>
            </a:endParaRPr>
          </a:p>
        </p:txBody>
      </p:sp>
      <p:sp>
        <p:nvSpPr>
          <p:cNvPr id="12292" name="Text Box 3"/>
          <p:cNvSpPr txBox="1">
            <a:spLocks noChangeArrowheads="1"/>
          </p:cNvSpPr>
          <p:nvPr/>
        </p:nvSpPr>
        <p:spPr bwMode="auto">
          <a:xfrm>
            <a:off x="231775" y="2062163"/>
            <a:ext cx="8483629" cy="1846659"/>
          </a:xfrm>
          <a:prstGeom prst="rect">
            <a:avLst/>
          </a:prstGeom>
          <a:noFill/>
          <a:ln w="9525">
            <a:noFill/>
            <a:miter lim="800000"/>
            <a:headEnd/>
            <a:tailEnd/>
          </a:ln>
        </p:spPr>
        <p:txBody>
          <a:bodyPr wrap="square">
            <a:spAutoFit/>
          </a:bodyPr>
          <a:lstStyle/>
          <a:p>
            <a:pPr marL="342900" indent="-342900"/>
            <a:r>
              <a:rPr lang="en-US" dirty="0">
                <a:latin typeface="Arial" pitchFamily="34" charset="0"/>
                <a:cs typeface="Arial" pitchFamily="34" charset="0"/>
              </a:rPr>
              <a:t>Ex 1) The same price is charged for two services having </a:t>
            </a:r>
            <a:r>
              <a:rPr lang="en-US" dirty="0" smtClean="0">
                <a:latin typeface="Arial" pitchFamily="34" charset="0"/>
                <a:cs typeface="Arial" pitchFamily="34" charset="0"/>
              </a:rPr>
              <a:t>different costs</a:t>
            </a:r>
            <a:r>
              <a:rPr lang="en-US" dirty="0">
                <a:latin typeface="Arial" pitchFamily="34" charset="0"/>
                <a:cs typeface="Arial" pitchFamily="34" charset="0"/>
              </a:rPr>
              <a:t>.</a:t>
            </a:r>
          </a:p>
          <a:p>
            <a:pPr marL="342900" indent="-342900"/>
            <a:endParaRPr lang="en-US" dirty="0">
              <a:latin typeface="Arial" pitchFamily="34" charset="0"/>
              <a:cs typeface="Arial" pitchFamily="34" charset="0"/>
            </a:endParaRPr>
          </a:p>
          <a:p>
            <a:pPr marL="342900" indent="-342900"/>
            <a:endParaRPr lang="en-US" dirty="0">
              <a:latin typeface="Arial" pitchFamily="34" charset="0"/>
              <a:cs typeface="Arial" pitchFamily="34" charset="0"/>
            </a:endParaRPr>
          </a:p>
          <a:p>
            <a:pPr marL="342900" indent="-342900"/>
            <a:r>
              <a:rPr lang="en-US" dirty="0">
                <a:latin typeface="Arial" pitchFamily="34" charset="0"/>
                <a:cs typeface="Arial" pitchFamily="34" charset="0"/>
              </a:rPr>
              <a:t>Ex 2) Two different but profitable prices are charged for the </a:t>
            </a:r>
            <a:r>
              <a:rPr lang="en-US" dirty="0" smtClean="0">
                <a:latin typeface="Arial" pitchFamily="34" charset="0"/>
                <a:cs typeface="Arial" pitchFamily="34" charset="0"/>
              </a:rPr>
              <a:t>same product</a:t>
            </a:r>
            <a:r>
              <a:rPr lang="en-US" dirty="0">
                <a:latin typeface="Arial" pitchFamily="34" charset="0"/>
                <a:cs typeface="Arial" pitchFamily="34" charset="0"/>
              </a:rPr>
              <a:t>, and that the price charged to some customer is </a:t>
            </a:r>
            <a:r>
              <a:rPr lang="en-US" dirty="0" smtClean="0">
                <a:latin typeface="Arial" pitchFamily="34" charset="0"/>
                <a:cs typeface="Arial" pitchFamily="34" charset="0"/>
              </a:rPr>
              <a:t>excessive, as </a:t>
            </a:r>
            <a:r>
              <a:rPr lang="en-US" dirty="0">
                <a:latin typeface="Arial" pitchFamily="34" charset="0"/>
                <a:cs typeface="Arial" pitchFamily="34" charset="0"/>
              </a:rPr>
              <a:t>a profitable lower price has been charged to others</a:t>
            </a:r>
            <a:r>
              <a:rPr lang="en-US" sz="2400" b="1" dirty="0">
                <a:latin typeface="Times New Roman" pitchFamily="18" charset="0"/>
              </a:rPr>
              <a:t>.</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4"/>
          <p:cNvSpPr>
            <a:spLocks noGrp="1"/>
          </p:cNvSpPr>
          <p:nvPr>
            <p:ph type="sldNum" sz="quarter" idx="12"/>
          </p:nvPr>
        </p:nvSpPr>
        <p:spPr>
          <a:noFill/>
        </p:spPr>
        <p:txBody>
          <a:bodyPr/>
          <a:lstStyle/>
          <a:p>
            <a:fld id="{0F8CB8D7-90E2-48C0-9B2B-7DBB2358D024}" type="slidenum">
              <a:rPr lang="fr-FR">
                <a:latin typeface="Arial" pitchFamily="34" charset="0"/>
              </a:rPr>
              <a:pPr/>
              <a:t>41</a:t>
            </a:fld>
            <a:endParaRPr lang="fr-FR">
              <a:latin typeface="Arial" pitchFamily="34" charset="0"/>
            </a:endParaRPr>
          </a:p>
        </p:txBody>
      </p:sp>
      <p:sp>
        <p:nvSpPr>
          <p:cNvPr id="13315" name="Rectangle 2"/>
          <p:cNvSpPr>
            <a:spLocks noGrp="1" noChangeArrowheads="1"/>
          </p:cNvSpPr>
          <p:nvPr>
            <p:ph type="title"/>
          </p:nvPr>
        </p:nvSpPr>
        <p:spPr>
          <a:xfrm>
            <a:off x="303213" y="269875"/>
            <a:ext cx="8229600" cy="1143000"/>
          </a:xfrm>
        </p:spPr>
        <p:txBody>
          <a:bodyPr>
            <a:normAutofit fontScale="90000"/>
          </a:bodyPr>
          <a:lstStyle/>
          <a:p>
            <a:pPr eaLnBrk="1" hangingPunct="1"/>
            <a:r>
              <a:rPr lang="fr-FR" sz="3600" b="1" dirty="0" smtClean="0">
                <a:solidFill>
                  <a:srgbClr val="C00000"/>
                </a:solidFill>
                <a:latin typeface="Arial" pitchFamily="34" charset="0"/>
                <a:cs typeface="Arial" pitchFamily="34" charset="0"/>
              </a:rPr>
              <a:t>Proof of </a:t>
            </a:r>
            <a:r>
              <a:rPr lang="fr-FR" sz="3600" b="1" dirty="0" smtClean="0">
                <a:solidFill>
                  <a:srgbClr val="C00000"/>
                </a:solidFill>
                <a:latin typeface="Arial" pitchFamily="34" charset="0"/>
                <a:cs typeface="Arial" pitchFamily="34" charset="0"/>
              </a:rPr>
              <a:t>excessive </a:t>
            </a:r>
            <a:r>
              <a:rPr lang="fr-FR" sz="3600" b="1" dirty="0" err="1">
                <a:solidFill>
                  <a:srgbClr val="C00000"/>
                </a:solidFill>
                <a:latin typeface="Arial" pitchFamily="34" charset="0"/>
                <a:cs typeface="Arial" pitchFamily="34" charset="0"/>
              </a:rPr>
              <a:t>p</a:t>
            </a:r>
            <a:r>
              <a:rPr lang="fr-FR" sz="3600" b="1" dirty="0" err="1" smtClean="0">
                <a:solidFill>
                  <a:srgbClr val="C00000"/>
                </a:solidFill>
                <a:latin typeface="Arial" pitchFamily="34" charset="0"/>
                <a:cs typeface="Arial" pitchFamily="34" charset="0"/>
              </a:rPr>
              <a:t>rices</a:t>
            </a:r>
            <a:r>
              <a:rPr lang="fr-FR" sz="3600" b="1" dirty="0" smtClean="0">
                <a:solidFill>
                  <a:srgbClr val="C00000"/>
                </a:solidFill>
                <a:latin typeface="Arial" pitchFamily="34" charset="0"/>
                <a:cs typeface="Arial" pitchFamily="34" charset="0"/>
              </a:rPr>
              <a:t> </a:t>
            </a:r>
            <a:r>
              <a:rPr lang="fr-FR" sz="3600" b="1" dirty="0" smtClean="0">
                <a:solidFill>
                  <a:srgbClr val="C00000"/>
                </a:solidFill>
                <a:latin typeface="Arial" pitchFamily="34" charset="0"/>
                <a:cs typeface="Arial" pitchFamily="34" charset="0"/>
              </a:rPr>
              <a:t>in the EC: </a:t>
            </a:r>
            <a:br>
              <a:rPr lang="fr-FR" sz="3600" b="1" dirty="0" smtClean="0">
                <a:solidFill>
                  <a:srgbClr val="C00000"/>
                </a:solidFill>
                <a:latin typeface="Arial" pitchFamily="34" charset="0"/>
                <a:cs typeface="Arial" pitchFamily="34" charset="0"/>
              </a:rPr>
            </a:br>
            <a:r>
              <a:rPr lang="fr-FR" sz="3600" b="1" dirty="0" err="1" smtClean="0">
                <a:solidFill>
                  <a:srgbClr val="C00000"/>
                </a:solidFill>
                <a:latin typeface="Arial" pitchFamily="34" charset="0"/>
                <a:cs typeface="Arial" pitchFamily="34" charset="0"/>
              </a:rPr>
              <a:t>Comparisons</a:t>
            </a:r>
            <a:r>
              <a:rPr lang="fr-FR" sz="3600" b="1" dirty="0" smtClean="0">
                <a:solidFill>
                  <a:srgbClr val="C00000"/>
                </a:solidFill>
                <a:latin typeface="Arial" pitchFamily="34" charset="0"/>
                <a:cs typeface="Arial" pitchFamily="34" charset="0"/>
              </a:rPr>
              <a:t> of </a:t>
            </a:r>
            <a:r>
              <a:rPr lang="fr-FR" sz="3600" b="1" dirty="0" err="1">
                <a:solidFill>
                  <a:srgbClr val="C00000"/>
                </a:solidFill>
                <a:latin typeface="Arial" pitchFamily="34" charset="0"/>
                <a:cs typeface="Arial" pitchFamily="34" charset="0"/>
              </a:rPr>
              <a:t>d</a:t>
            </a:r>
            <a:r>
              <a:rPr lang="fr-FR" sz="3600" b="1" dirty="0" err="1" smtClean="0">
                <a:solidFill>
                  <a:srgbClr val="C00000"/>
                </a:solidFill>
                <a:latin typeface="Arial" pitchFamily="34" charset="0"/>
                <a:cs typeface="Arial" pitchFamily="34" charset="0"/>
              </a:rPr>
              <a:t>ifferent</a:t>
            </a:r>
            <a:r>
              <a:rPr lang="fr-FR" sz="3600" b="1" dirty="0" smtClean="0">
                <a:solidFill>
                  <a:srgbClr val="C00000"/>
                </a:solidFill>
                <a:latin typeface="Arial" pitchFamily="34" charset="0"/>
                <a:cs typeface="Arial" pitchFamily="34" charset="0"/>
              </a:rPr>
              <a:t> </a:t>
            </a:r>
            <a:r>
              <a:rPr lang="fr-FR" sz="3600" b="1" dirty="0" err="1">
                <a:solidFill>
                  <a:srgbClr val="C00000"/>
                </a:solidFill>
                <a:latin typeface="Arial" pitchFamily="34" charset="0"/>
                <a:cs typeface="Arial" pitchFamily="34" charset="0"/>
              </a:rPr>
              <a:t>p</a:t>
            </a:r>
            <a:r>
              <a:rPr lang="fr-FR" sz="3600" b="1" dirty="0" err="1" smtClean="0">
                <a:solidFill>
                  <a:srgbClr val="C00000"/>
                </a:solidFill>
                <a:latin typeface="Arial" pitchFamily="34" charset="0"/>
                <a:cs typeface="Arial" pitchFamily="34" charset="0"/>
              </a:rPr>
              <a:t>rices</a:t>
            </a:r>
            <a:r>
              <a:rPr lang="fr-FR" sz="3600" b="1" dirty="0" smtClean="0">
                <a:solidFill>
                  <a:srgbClr val="C00000"/>
                </a:solidFill>
                <a:latin typeface="Arial" pitchFamily="34" charset="0"/>
                <a:cs typeface="Arial" pitchFamily="34" charset="0"/>
              </a:rPr>
              <a:t> </a:t>
            </a:r>
            <a:r>
              <a:rPr lang="fr-FR" sz="3600" b="1" dirty="0" err="1">
                <a:solidFill>
                  <a:srgbClr val="C00000"/>
                </a:solidFill>
                <a:latin typeface="Arial" pitchFamily="34" charset="0"/>
                <a:cs typeface="Arial" pitchFamily="34" charset="0"/>
              </a:rPr>
              <a:t>c</a:t>
            </a:r>
            <a:r>
              <a:rPr lang="fr-FR" sz="3600" b="1" dirty="0" err="1" smtClean="0">
                <a:solidFill>
                  <a:srgbClr val="C00000"/>
                </a:solidFill>
                <a:latin typeface="Arial" pitchFamily="34" charset="0"/>
                <a:cs typeface="Arial" pitchFamily="34" charset="0"/>
              </a:rPr>
              <a:t>harged</a:t>
            </a:r>
            <a:r>
              <a:rPr lang="fr-FR" sz="3600" b="1" dirty="0" smtClean="0">
                <a:solidFill>
                  <a:srgbClr val="C00000"/>
                </a:solidFill>
                <a:latin typeface="Arial" pitchFamily="34" charset="0"/>
                <a:cs typeface="Arial" pitchFamily="34" charset="0"/>
              </a:rPr>
              <a:t> </a:t>
            </a:r>
            <a:r>
              <a:rPr lang="fr-FR" sz="3600" b="1" dirty="0" smtClean="0">
                <a:solidFill>
                  <a:srgbClr val="C00000"/>
                </a:solidFill>
                <a:latin typeface="Arial" pitchFamily="34" charset="0"/>
                <a:cs typeface="Arial" pitchFamily="34" charset="0"/>
              </a:rPr>
              <a:t>by the </a:t>
            </a:r>
            <a:r>
              <a:rPr lang="fr-FR" sz="3600" b="1" dirty="0">
                <a:solidFill>
                  <a:srgbClr val="C00000"/>
                </a:solidFill>
                <a:latin typeface="Arial" pitchFamily="34" charset="0"/>
                <a:cs typeface="Arial" pitchFamily="34" charset="0"/>
              </a:rPr>
              <a:t>d</a:t>
            </a:r>
            <a:r>
              <a:rPr lang="fr-FR" sz="3600" b="1" dirty="0" smtClean="0">
                <a:solidFill>
                  <a:srgbClr val="C00000"/>
                </a:solidFill>
                <a:latin typeface="Arial" pitchFamily="34" charset="0"/>
                <a:cs typeface="Arial" pitchFamily="34" charset="0"/>
              </a:rPr>
              <a:t>ominant </a:t>
            </a:r>
            <a:r>
              <a:rPr lang="fr-FR" sz="3600" b="1" dirty="0" err="1">
                <a:solidFill>
                  <a:srgbClr val="C00000"/>
                </a:solidFill>
                <a:latin typeface="Arial" pitchFamily="34" charset="0"/>
                <a:cs typeface="Arial" pitchFamily="34" charset="0"/>
              </a:rPr>
              <a:t>f</a:t>
            </a:r>
            <a:r>
              <a:rPr lang="fr-FR" sz="3600" b="1" dirty="0" err="1" smtClean="0">
                <a:solidFill>
                  <a:srgbClr val="C00000"/>
                </a:solidFill>
                <a:latin typeface="Arial" pitchFamily="34" charset="0"/>
                <a:cs typeface="Arial" pitchFamily="34" charset="0"/>
              </a:rPr>
              <a:t>irm</a:t>
            </a:r>
            <a:endParaRPr lang="fr-FR" sz="3600" b="1" dirty="0" smtClean="0">
              <a:solidFill>
                <a:srgbClr val="C00000"/>
              </a:solidFill>
              <a:latin typeface="Arial" pitchFamily="34" charset="0"/>
              <a:cs typeface="Arial" pitchFamily="34" charset="0"/>
            </a:endParaRPr>
          </a:p>
        </p:txBody>
      </p:sp>
      <p:sp>
        <p:nvSpPr>
          <p:cNvPr id="5" name="TextBox 4"/>
          <p:cNvSpPr txBox="1"/>
          <p:nvPr/>
        </p:nvSpPr>
        <p:spPr>
          <a:xfrm>
            <a:off x="214282" y="2071678"/>
            <a:ext cx="8501122" cy="3416320"/>
          </a:xfrm>
          <a:prstGeom prst="rect">
            <a:avLst/>
          </a:prstGeom>
          <a:noFill/>
        </p:spPr>
        <p:txBody>
          <a:bodyPr wrap="square" rtlCol="0">
            <a:spAutoFit/>
          </a:bodyPr>
          <a:lstStyle/>
          <a:p>
            <a:pPr algn="just"/>
            <a:r>
              <a:rPr lang="en-US" dirty="0" smtClean="0">
                <a:latin typeface="Arial" pitchFamily="34" charset="0"/>
                <a:cs typeface="Arial" pitchFamily="34" charset="0"/>
              </a:rPr>
              <a:t>Ex 1) </a:t>
            </a:r>
            <a:r>
              <a:rPr lang="en-US" b="1" dirty="0" smtClean="0">
                <a:solidFill>
                  <a:srgbClr val="FF0000"/>
                </a:solidFill>
                <a:latin typeface="Arial" pitchFamily="34" charset="0"/>
                <a:cs typeface="Arial" pitchFamily="34" charset="0"/>
              </a:rPr>
              <a:t>The same price is charged for two services having different costs.</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Case </a:t>
            </a:r>
            <a:r>
              <a:rPr lang="en-US" dirty="0" smtClean="0">
                <a:solidFill>
                  <a:srgbClr val="FF0000"/>
                </a:solidFill>
                <a:latin typeface="Arial" pitchFamily="34" charset="0"/>
                <a:cs typeface="Arial" pitchFamily="34" charset="0"/>
              </a:rPr>
              <a:t>General Motors Continental </a:t>
            </a:r>
            <a:r>
              <a:rPr lang="en-US" dirty="0" smtClean="0">
                <a:latin typeface="Arial" pitchFamily="34" charset="0"/>
                <a:cs typeface="Arial" pitchFamily="34" charset="0"/>
              </a:rPr>
              <a:t>has the legal monopoly to issue conformity certificates for vehicles used in Belgium. Thus, the cars sold in one Member State but re-imported into Belgium had to obtain this certificate. GMC charged initially €146 for this service, then decreased its price to €25 for the European models.</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The Commission considered the price unfair for different reasons  including the fact that the price of approving American models imported in Belgium  was the same as the price of approving European models, whereas the cost of the former was higher than the latter.</a:t>
            </a:r>
          </a:p>
          <a:p>
            <a:endParaRPr lang="fr-F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4"/>
          <p:cNvSpPr>
            <a:spLocks noGrp="1"/>
          </p:cNvSpPr>
          <p:nvPr>
            <p:ph type="sldNum" sz="quarter" idx="12"/>
          </p:nvPr>
        </p:nvSpPr>
        <p:spPr>
          <a:noFill/>
        </p:spPr>
        <p:txBody>
          <a:bodyPr/>
          <a:lstStyle/>
          <a:p>
            <a:fld id="{5CAF80DC-5C6C-40BB-9881-305B0A4D117F}" type="slidenum">
              <a:rPr lang="fr-FR">
                <a:latin typeface="Arial" pitchFamily="34" charset="0"/>
              </a:rPr>
              <a:pPr/>
              <a:t>42</a:t>
            </a:fld>
            <a:endParaRPr lang="fr-FR">
              <a:latin typeface="Arial" pitchFamily="34" charset="0"/>
            </a:endParaRPr>
          </a:p>
        </p:txBody>
      </p:sp>
      <p:sp>
        <p:nvSpPr>
          <p:cNvPr id="14339" name="Rectangle 2"/>
          <p:cNvSpPr>
            <a:spLocks noGrp="1" noChangeArrowheads="1"/>
          </p:cNvSpPr>
          <p:nvPr>
            <p:ph type="title"/>
          </p:nvPr>
        </p:nvSpPr>
        <p:spPr>
          <a:xfrm>
            <a:off x="303213" y="269875"/>
            <a:ext cx="8229600" cy="1143000"/>
          </a:xfrm>
        </p:spPr>
        <p:txBody>
          <a:bodyPr>
            <a:normAutofit fontScale="90000"/>
          </a:bodyPr>
          <a:lstStyle/>
          <a:p>
            <a:pPr eaLnBrk="1" hangingPunct="1"/>
            <a:r>
              <a:rPr lang="fr-FR" sz="3600" b="1" dirty="0" smtClean="0">
                <a:solidFill>
                  <a:srgbClr val="C00000"/>
                </a:solidFill>
                <a:latin typeface="Arial" pitchFamily="34" charset="0"/>
                <a:cs typeface="Arial" pitchFamily="34" charset="0"/>
              </a:rPr>
              <a:t>Proof of </a:t>
            </a:r>
            <a:r>
              <a:rPr lang="fr-FR" sz="3600" b="1" dirty="0" smtClean="0">
                <a:solidFill>
                  <a:srgbClr val="C00000"/>
                </a:solidFill>
                <a:latin typeface="Arial" pitchFamily="34" charset="0"/>
                <a:cs typeface="Arial" pitchFamily="34" charset="0"/>
              </a:rPr>
              <a:t>excessive </a:t>
            </a:r>
            <a:r>
              <a:rPr lang="fr-FR" sz="3600" b="1" dirty="0" err="1">
                <a:solidFill>
                  <a:srgbClr val="C00000"/>
                </a:solidFill>
                <a:latin typeface="Arial" pitchFamily="34" charset="0"/>
                <a:cs typeface="Arial" pitchFamily="34" charset="0"/>
              </a:rPr>
              <a:t>p</a:t>
            </a:r>
            <a:r>
              <a:rPr lang="fr-FR" sz="3600" b="1" dirty="0" err="1" smtClean="0">
                <a:solidFill>
                  <a:srgbClr val="C00000"/>
                </a:solidFill>
                <a:latin typeface="Arial" pitchFamily="34" charset="0"/>
                <a:cs typeface="Arial" pitchFamily="34" charset="0"/>
              </a:rPr>
              <a:t>rices</a:t>
            </a:r>
            <a:r>
              <a:rPr lang="fr-FR" sz="3600" b="1" dirty="0" smtClean="0">
                <a:solidFill>
                  <a:srgbClr val="C00000"/>
                </a:solidFill>
                <a:latin typeface="Arial" pitchFamily="34" charset="0"/>
                <a:cs typeface="Arial" pitchFamily="34" charset="0"/>
              </a:rPr>
              <a:t> </a:t>
            </a:r>
            <a:r>
              <a:rPr lang="fr-FR" sz="3600" b="1" dirty="0" smtClean="0">
                <a:solidFill>
                  <a:srgbClr val="C00000"/>
                </a:solidFill>
                <a:latin typeface="Arial" pitchFamily="34" charset="0"/>
                <a:cs typeface="Arial" pitchFamily="34" charset="0"/>
              </a:rPr>
              <a:t>in the EC: </a:t>
            </a:r>
            <a:br>
              <a:rPr lang="fr-FR" sz="3600" b="1" dirty="0" smtClean="0">
                <a:solidFill>
                  <a:srgbClr val="C00000"/>
                </a:solidFill>
                <a:latin typeface="Arial" pitchFamily="34" charset="0"/>
                <a:cs typeface="Arial" pitchFamily="34" charset="0"/>
              </a:rPr>
            </a:br>
            <a:r>
              <a:rPr lang="fr-FR" sz="3600" b="1" dirty="0" err="1" smtClean="0">
                <a:solidFill>
                  <a:srgbClr val="C00000"/>
                </a:solidFill>
                <a:latin typeface="Arial" pitchFamily="34" charset="0"/>
                <a:cs typeface="Arial" pitchFamily="34" charset="0"/>
              </a:rPr>
              <a:t>Comparison</a:t>
            </a:r>
            <a:r>
              <a:rPr lang="fr-FR" sz="3600" b="1" dirty="0" smtClean="0">
                <a:solidFill>
                  <a:srgbClr val="C00000"/>
                </a:solidFill>
                <a:latin typeface="Arial" pitchFamily="34" charset="0"/>
                <a:cs typeface="Arial" pitchFamily="34" charset="0"/>
              </a:rPr>
              <a:t> of </a:t>
            </a:r>
            <a:r>
              <a:rPr lang="fr-FR" sz="3600" b="1" dirty="0" err="1">
                <a:solidFill>
                  <a:srgbClr val="C00000"/>
                </a:solidFill>
                <a:latin typeface="Arial" pitchFamily="34" charset="0"/>
                <a:cs typeface="Arial" pitchFamily="34" charset="0"/>
              </a:rPr>
              <a:t>d</a:t>
            </a:r>
            <a:r>
              <a:rPr lang="fr-FR" sz="3600" b="1" dirty="0" err="1" smtClean="0">
                <a:solidFill>
                  <a:srgbClr val="C00000"/>
                </a:solidFill>
                <a:latin typeface="Arial" pitchFamily="34" charset="0"/>
                <a:cs typeface="Arial" pitchFamily="34" charset="0"/>
              </a:rPr>
              <a:t>ifferent</a:t>
            </a:r>
            <a:r>
              <a:rPr lang="fr-FR" sz="3600" b="1" dirty="0" smtClean="0">
                <a:solidFill>
                  <a:srgbClr val="C00000"/>
                </a:solidFill>
                <a:latin typeface="Arial" pitchFamily="34" charset="0"/>
                <a:cs typeface="Arial" pitchFamily="34" charset="0"/>
              </a:rPr>
              <a:t> </a:t>
            </a:r>
            <a:r>
              <a:rPr lang="fr-FR" sz="3600" b="1" dirty="0" err="1">
                <a:solidFill>
                  <a:srgbClr val="C00000"/>
                </a:solidFill>
                <a:latin typeface="Arial" pitchFamily="34" charset="0"/>
                <a:cs typeface="Arial" pitchFamily="34" charset="0"/>
              </a:rPr>
              <a:t>p</a:t>
            </a:r>
            <a:r>
              <a:rPr lang="fr-FR" sz="3600" b="1" dirty="0" err="1" smtClean="0">
                <a:solidFill>
                  <a:srgbClr val="C00000"/>
                </a:solidFill>
                <a:latin typeface="Arial" pitchFamily="34" charset="0"/>
                <a:cs typeface="Arial" pitchFamily="34" charset="0"/>
              </a:rPr>
              <a:t>rices</a:t>
            </a:r>
            <a:r>
              <a:rPr lang="fr-FR" sz="3600" b="1" dirty="0" smtClean="0">
                <a:solidFill>
                  <a:srgbClr val="C00000"/>
                </a:solidFill>
                <a:latin typeface="Arial" pitchFamily="34" charset="0"/>
                <a:cs typeface="Arial" pitchFamily="34" charset="0"/>
              </a:rPr>
              <a:t> </a:t>
            </a:r>
            <a:r>
              <a:rPr lang="fr-FR" sz="3600" b="1" dirty="0" err="1">
                <a:solidFill>
                  <a:srgbClr val="C00000"/>
                </a:solidFill>
                <a:latin typeface="Arial" pitchFamily="34" charset="0"/>
                <a:cs typeface="Arial" pitchFamily="34" charset="0"/>
              </a:rPr>
              <a:t>c</a:t>
            </a:r>
            <a:r>
              <a:rPr lang="fr-FR" sz="3600" b="1" dirty="0" err="1" smtClean="0">
                <a:solidFill>
                  <a:srgbClr val="C00000"/>
                </a:solidFill>
                <a:latin typeface="Arial" pitchFamily="34" charset="0"/>
                <a:cs typeface="Arial" pitchFamily="34" charset="0"/>
              </a:rPr>
              <a:t>harged</a:t>
            </a:r>
            <a:r>
              <a:rPr lang="fr-FR" sz="3600" b="1" dirty="0" smtClean="0">
                <a:solidFill>
                  <a:srgbClr val="C00000"/>
                </a:solidFill>
                <a:latin typeface="Arial" pitchFamily="34" charset="0"/>
                <a:cs typeface="Arial" pitchFamily="34" charset="0"/>
              </a:rPr>
              <a:t> </a:t>
            </a:r>
            <a:r>
              <a:rPr lang="fr-FR" sz="3600" b="1" dirty="0" smtClean="0">
                <a:solidFill>
                  <a:srgbClr val="C00000"/>
                </a:solidFill>
                <a:latin typeface="Arial" pitchFamily="34" charset="0"/>
                <a:cs typeface="Arial" pitchFamily="34" charset="0"/>
              </a:rPr>
              <a:t>by the </a:t>
            </a:r>
            <a:r>
              <a:rPr lang="fr-FR" sz="3600" b="1" dirty="0" smtClean="0">
                <a:solidFill>
                  <a:srgbClr val="C00000"/>
                </a:solidFill>
                <a:latin typeface="Arial" pitchFamily="34" charset="0"/>
                <a:cs typeface="Arial" pitchFamily="34" charset="0"/>
              </a:rPr>
              <a:t>dominant </a:t>
            </a:r>
            <a:r>
              <a:rPr lang="fr-FR" sz="3600" b="1" dirty="0" err="1">
                <a:solidFill>
                  <a:srgbClr val="C00000"/>
                </a:solidFill>
                <a:latin typeface="Arial" pitchFamily="34" charset="0"/>
                <a:cs typeface="Arial" pitchFamily="34" charset="0"/>
              </a:rPr>
              <a:t>f</a:t>
            </a:r>
            <a:r>
              <a:rPr lang="fr-FR" sz="3600" b="1" dirty="0" err="1" smtClean="0">
                <a:solidFill>
                  <a:srgbClr val="C00000"/>
                </a:solidFill>
                <a:latin typeface="Arial" pitchFamily="34" charset="0"/>
                <a:cs typeface="Arial" pitchFamily="34" charset="0"/>
              </a:rPr>
              <a:t>irm</a:t>
            </a:r>
            <a:endParaRPr lang="fr-FR" sz="3600" b="1" dirty="0" smtClean="0">
              <a:solidFill>
                <a:srgbClr val="C00000"/>
              </a:solidFill>
              <a:latin typeface="Arial" pitchFamily="34" charset="0"/>
              <a:cs typeface="Arial" pitchFamily="34" charset="0"/>
            </a:endParaRPr>
          </a:p>
        </p:txBody>
      </p:sp>
      <p:sp>
        <p:nvSpPr>
          <p:cNvPr id="5" name="TextBox 4"/>
          <p:cNvSpPr txBox="1"/>
          <p:nvPr/>
        </p:nvSpPr>
        <p:spPr>
          <a:xfrm>
            <a:off x="571472" y="2071678"/>
            <a:ext cx="7929618" cy="3970318"/>
          </a:xfrm>
          <a:prstGeom prst="rect">
            <a:avLst/>
          </a:prstGeom>
          <a:noFill/>
        </p:spPr>
        <p:txBody>
          <a:bodyPr wrap="square" rtlCol="0">
            <a:spAutoFit/>
          </a:bodyPr>
          <a:lstStyle/>
          <a:p>
            <a:pPr algn="just"/>
            <a:r>
              <a:rPr lang="en-US" b="1" dirty="0" smtClean="0">
                <a:solidFill>
                  <a:srgbClr val="FF0000"/>
                </a:solidFill>
                <a:latin typeface="Arial" pitchFamily="34" charset="0"/>
                <a:cs typeface="Arial" pitchFamily="34" charset="0"/>
              </a:rPr>
              <a:t>Two different but profitable prices are charged for the same product, and that the price charged to some customer is excessive, as a profitable lower price has been charged to others.</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Ex British Leyland had a legal monopoly to issue national certificates of conformity. Initially, BL charged £25 for right-hand drive and for left-hand drive cars charged £150 for dealers and £100 for private individuals. The Court upheld the Commission D and considered there was no significant cost differences  and that the fees were fixed solely to make the re-importation of left-hand drive cars less  attractive.</a:t>
            </a:r>
          </a:p>
          <a:p>
            <a:pPr algn="just"/>
            <a:endParaRPr lang="en-US" dirty="0" smtClean="0">
              <a:latin typeface="Arial" pitchFamily="34" charset="0"/>
              <a:cs typeface="Arial" pitchFamily="34" charset="0"/>
            </a:endParaRPr>
          </a:p>
          <a:p>
            <a:pPr algn="just"/>
            <a:endParaRPr lang="en-US" dirty="0" smtClean="0">
              <a:latin typeface="Arial" pitchFamily="34" charset="0"/>
              <a:cs typeface="Arial" pitchFamily="34" charset="0"/>
            </a:endParaRPr>
          </a:p>
          <a:p>
            <a:pPr algn="just"/>
            <a:endParaRPr lang="en-US" dirty="0" smtClean="0">
              <a:latin typeface="Arial" pitchFamily="34" charset="0"/>
              <a:cs typeface="Arial" pitchFamily="34" charset="0"/>
            </a:endParaRPr>
          </a:p>
          <a:p>
            <a:pPr algn="just"/>
            <a:endParaRPr lang="fr-F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4"/>
          <p:cNvSpPr>
            <a:spLocks noGrp="1"/>
          </p:cNvSpPr>
          <p:nvPr>
            <p:ph type="sldNum" sz="quarter" idx="12"/>
          </p:nvPr>
        </p:nvSpPr>
        <p:spPr>
          <a:noFill/>
        </p:spPr>
        <p:txBody>
          <a:bodyPr/>
          <a:lstStyle/>
          <a:p>
            <a:fld id="{C00E0726-263B-410F-A25B-3F8E9F8F19E7}" type="slidenum">
              <a:rPr lang="fr-FR">
                <a:latin typeface="Arial" pitchFamily="34" charset="0"/>
              </a:rPr>
              <a:pPr/>
              <a:t>43</a:t>
            </a:fld>
            <a:endParaRPr lang="fr-FR">
              <a:latin typeface="Arial" pitchFamily="34" charset="0"/>
            </a:endParaRPr>
          </a:p>
        </p:txBody>
      </p:sp>
      <p:sp>
        <p:nvSpPr>
          <p:cNvPr id="15363" name="Rectangle 2"/>
          <p:cNvSpPr>
            <a:spLocks noGrp="1" noChangeArrowheads="1"/>
          </p:cNvSpPr>
          <p:nvPr>
            <p:ph type="title"/>
          </p:nvPr>
        </p:nvSpPr>
        <p:spPr>
          <a:xfrm>
            <a:off x="303213" y="269875"/>
            <a:ext cx="8229600" cy="1143000"/>
          </a:xfrm>
        </p:spPr>
        <p:txBody>
          <a:bodyPr>
            <a:normAutofit fontScale="90000"/>
          </a:bodyPr>
          <a:lstStyle/>
          <a:p>
            <a:pPr eaLnBrk="1" hangingPunct="1"/>
            <a:r>
              <a:rPr lang="fr-FR" sz="3600" b="1" dirty="0" smtClean="0">
                <a:solidFill>
                  <a:srgbClr val="C00000"/>
                </a:solidFill>
                <a:latin typeface="Arial" pitchFamily="34" charset="0"/>
                <a:cs typeface="Arial" pitchFamily="34" charset="0"/>
              </a:rPr>
              <a:t>Proof of </a:t>
            </a:r>
            <a:r>
              <a:rPr lang="fr-FR" sz="3600" b="1" dirty="0" smtClean="0">
                <a:solidFill>
                  <a:srgbClr val="C00000"/>
                </a:solidFill>
                <a:latin typeface="Arial" pitchFamily="34" charset="0"/>
                <a:cs typeface="Arial" pitchFamily="34" charset="0"/>
              </a:rPr>
              <a:t>excessive </a:t>
            </a:r>
            <a:r>
              <a:rPr lang="fr-FR" sz="3600" b="1" dirty="0" err="1">
                <a:solidFill>
                  <a:srgbClr val="C00000"/>
                </a:solidFill>
                <a:latin typeface="Arial" pitchFamily="34" charset="0"/>
                <a:cs typeface="Arial" pitchFamily="34" charset="0"/>
              </a:rPr>
              <a:t>p</a:t>
            </a:r>
            <a:r>
              <a:rPr lang="fr-FR" sz="3600" b="1" dirty="0" err="1" smtClean="0">
                <a:solidFill>
                  <a:srgbClr val="C00000"/>
                </a:solidFill>
                <a:latin typeface="Arial" pitchFamily="34" charset="0"/>
                <a:cs typeface="Arial" pitchFamily="34" charset="0"/>
              </a:rPr>
              <a:t>rices</a:t>
            </a:r>
            <a:r>
              <a:rPr lang="fr-FR" sz="3600" b="1" dirty="0" smtClean="0">
                <a:solidFill>
                  <a:srgbClr val="C00000"/>
                </a:solidFill>
                <a:latin typeface="Arial" pitchFamily="34" charset="0"/>
                <a:cs typeface="Arial" pitchFamily="34" charset="0"/>
              </a:rPr>
              <a:t> </a:t>
            </a:r>
            <a:r>
              <a:rPr lang="fr-FR" sz="3600" b="1" dirty="0" smtClean="0">
                <a:solidFill>
                  <a:srgbClr val="C00000"/>
                </a:solidFill>
                <a:latin typeface="Arial" pitchFamily="34" charset="0"/>
                <a:cs typeface="Arial" pitchFamily="34" charset="0"/>
              </a:rPr>
              <a:t>in the EC: </a:t>
            </a:r>
            <a:br>
              <a:rPr lang="fr-FR" sz="3600" b="1" dirty="0" smtClean="0">
                <a:solidFill>
                  <a:srgbClr val="C00000"/>
                </a:solidFill>
                <a:latin typeface="Arial" pitchFamily="34" charset="0"/>
                <a:cs typeface="Arial" pitchFamily="34" charset="0"/>
              </a:rPr>
            </a:br>
            <a:r>
              <a:rPr lang="fr-FR" sz="3600" b="1" dirty="0" err="1" smtClean="0">
                <a:solidFill>
                  <a:srgbClr val="C00000"/>
                </a:solidFill>
                <a:latin typeface="Arial" pitchFamily="34" charset="0"/>
                <a:cs typeface="Arial" pitchFamily="34" charset="0"/>
              </a:rPr>
              <a:t>Comparison</a:t>
            </a:r>
            <a:r>
              <a:rPr lang="fr-FR" sz="3600" b="1" dirty="0" smtClean="0">
                <a:solidFill>
                  <a:srgbClr val="C00000"/>
                </a:solidFill>
                <a:latin typeface="Arial" pitchFamily="34" charset="0"/>
                <a:cs typeface="Arial" pitchFamily="34" charset="0"/>
              </a:rPr>
              <a:t> of </a:t>
            </a:r>
            <a:r>
              <a:rPr lang="fr-FR" sz="3600" b="1" dirty="0" err="1">
                <a:solidFill>
                  <a:srgbClr val="C00000"/>
                </a:solidFill>
                <a:latin typeface="Arial" pitchFamily="34" charset="0"/>
                <a:cs typeface="Arial" pitchFamily="34" charset="0"/>
              </a:rPr>
              <a:t>d</a:t>
            </a:r>
            <a:r>
              <a:rPr lang="fr-FR" sz="3600" b="1" dirty="0" err="1" smtClean="0">
                <a:solidFill>
                  <a:srgbClr val="C00000"/>
                </a:solidFill>
                <a:latin typeface="Arial" pitchFamily="34" charset="0"/>
                <a:cs typeface="Arial" pitchFamily="34" charset="0"/>
              </a:rPr>
              <a:t>ifferent</a:t>
            </a:r>
            <a:r>
              <a:rPr lang="fr-FR" sz="3600" b="1" dirty="0" smtClean="0">
                <a:solidFill>
                  <a:srgbClr val="C00000"/>
                </a:solidFill>
                <a:latin typeface="Arial" pitchFamily="34" charset="0"/>
                <a:cs typeface="Arial" pitchFamily="34" charset="0"/>
              </a:rPr>
              <a:t> </a:t>
            </a:r>
            <a:r>
              <a:rPr lang="fr-FR" sz="3600" b="1" dirty="0" err="1">
                <a:solidFill>
                  <a:srgbClr val="C00000"/>
                </a:solidFill>
                <a:latin typeface="Arial" pitchFamily="34" charset="0"/>
                <a:cs typeface="Arial" pitchFamily="34" charset="0"/>
              </a:rPr>
              <a:t>p</a:t>
            </a:r>
            <a:r>
              <a:rPr lang="fr-FR" sz="3600" b="1" dirty="0" err="1" smtClean="0">
                <a:solidFill>
                  <a:srgbClr val="C00000"/>
                </a:solidFill>
                <a:latin typeface="Arial" pitchFamily="34" charset="0"/>
                <a:cs typeface="Arial" pitchFamily="34" charset="0"/>
              </a:rPr>
              <a:t>rices</a:t>
            </a:r>
            <a:r>
              <a:rPr lang="fr-FR" sz="3600" b="1" dirty="0" smtClean="0">
                <a:solidFill>
                  <a:srgbClr val="C00000"/>
                </a:solidFill>
                <a:latin typeface="Arial" pitchFamily="34" charset="0"/>
                <a:cs typeface="Arial" pitchFamily="34" charset="0"/>
              </a:rPr>
              <a:t> </a:t>
            </a:r>
            <a:r>
              <a:rPr lang="fr-FR" sz="3600" b="1" dirty="0" err="1">
                <a:solidFill>
                  <a:srgbClr val="C00000"/>
                </a:solidFill>
                <a:latin typeface="Arial" pitchFamily="34" charset="0"/>
                <a:cs typeface="Arial" pitchFamily="34" charset="0"/>
              </a:rPr>
              <a:t>c</a:t>
            </a:r>
            <a:r>
              <a:rPr lang="fr-FR" sz="3600" b="1" dirty="0" err="1" smtClean="0">
                <a:solidFill>
                  <a:srgbClr val="C00000"/>
                </a:solidFill>
                <a:latin typeface="Arial" pitchFamily="34" charset="0"/>
                <a:cs typeface="Arial" pitchFamily="34" charset="0"/>
              </a:rPr>
              <a:t>harged</a:t>
            </a:r>
            <a:r>
              <a:rPr lang="fr-FR" sz="3600" b="1" dirty="0" smtClean="0">
                <a:solidFill>
                  <a:srgbClr val="C00000"/>
                </a:solidFill>
                <a:latin typeface="Arial" pitchFamily="34" charset="0"/>
                <a:cs typeface="Arial" pitchFamily="34" charset="0"/>
              </a:rPr>
              <a:t> </a:t>
            </a:r>
            <a:r>
              <a:rPr lang="fr-FR" sz="3600" b="1" dirty="0" smtClean="0">
                <a:solidFill>
                  <a:srgbClr val="C00000"/>
                </a:solidFill>
                <a:latin typeface="Arial" pitchFamily="34" charset="0"/>
                <a:cs typeface="Arial" pitchFamily="34" charset="0"/>
              </a:rPr>
              <a:t>by the </a:t>
            </a:r>
            <a:r>
              <a:rPr lang="fr-FR" sz="3600" b="1" dirty="0" smtClean="0">
                <a:solidFill>
                  <a:srgbClr val="C00000"/>
                </a:solidFill>
                <a:latin typeface="Arial" pitchFamily="34" charset="0"/>
                <a:cs typeface="Arial" pitchFamily="34" charset="0"/>
              </a:rPr>
              <a:t>dominant </a:t>
            </a:r>
            <a:r>
              <a:rPr lang="fr-FR" sz="3600" b="1" dirty="0" err="1">
                <a:solidFill>
                  <a:srgbClr val="C00000"/>
                </a:solidFill>
                <a:latin typeface="Arial" pitchFamily="34" charset="0"/>
                <a:cs typeface="Arial" pitchFamily="34" charset="0"/>
              </a:rPr>
              <a:t>f</a:t>
            </a:r>
            <a:r>
              <a:rPr lang="fr-FR" sz="3600" b="1" dirty="0" err="1" smtClean="0">
                <a:solidFill>
                  <a:srgbClr val="C00000"/>
                </a:solidFill>
                <a:latin typeface="Arial" pitchFamily="34" charset="0"/>
                <a:cs typeface="Arial" pitchFamily="34" charset="0"/>
              </a:rPr>
              <a:t>irm</a:t>
            </a:r>
            <a:endParaRPr lang="fr-FR" sz="3600" b="1" dirty="0" smtClean="0">
              <a:solidFill>
                <a:srgbClr val="C00000"/>
              </a:solidFill>
              <a:latin typeface="Arial" pitchFamily="34" charset="0"/>
              <a:cs typeface="Arial" pitchFamily="34" charset="0"/>
            </a:endParaRPr>
          </a:p>
        </p:txBody>
      </p:sp>
      <p:sp>
        <p:nvSpPr>
          <p:cNvPr id="5" name="TextBox 4"/>
          <p:cNvSpPr txBox="1"/>
          <p:nvPr/>
        </p:nvSpPr>
        <p:spPr>
          <a:xfrm>
            <a:off x="214282" y="1857364"/>
            <a:ext cx="8572560" cy="3693319"/>
          </a:xfrm>
          <a:prstGeom prst="rect">
            <a:avLst/>
          </a:prstGeom>
          <a:noFill/>
        </p:spPr>
        <p:txBody>
          <a:bodyPr wrap="square" rtlCol="0">
            <a:spAutoFit/>
          </a:bodyPr>
          <a:lstStyle/>
          <a:p>
            <a:pPr algn="just"/>
            <a:r>
              <a:rPr lang="en-US" dirty="0" smtClean="0">
                <a:latin typeface="Arial" pitchFamily="34" charset="0"/>
                <a:cs typeface="Arial" pitchFamily="34" charset="0"/>
              </a:rPr>
              <a:t>Ex 3 ( similar to ex 2) </a:t>
            </a:r>
            <a:r>
              <a:rPr lang="en-US" b="1" dirty="0" smtClean="0">
                <a:solidFill>
                  <a:srgbClr val="FF0000"/>
                </a:solidFill>
                <a:latin typeface="Arial" pitchFamily="34" charset="0"/>
                <a:cs typeface="Arial" pitchFamily="34" charset="0"/>
              </a:rPr>
              <a:t>comparison of  the prices charged by the dominant undertaking in two different Member States.</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Approach followed by the Commission and implicitly endorsed by the Court in United Brands</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To prove unfair pricing, the Commission has to show that the prices are different (without justification) for the same product, and that both prices are profitable. </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To prove that prices are discriminatory, the Commission has to show that the prices are different (without justification) and that they place buyers at a competitive disadvantage.</a:t>
            </a:r>
          </a:p>
          <a:p>
            <a:pPr algn="just"/>
            <a:endParaRPr lang="fr-F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4"/>
          <p:cNvSpPr>
            <a:spLocks noGrp="1"/>
          </p:cNvSpPr>
          <p:nvPr>
            <p:ph type="sldNum" sz="quarter" idx="12"/>
          </p:nvPr>
        </p:nvSpPr>
        <p:spPr>
          <a:noFill/>
        </p:spPr>
        <p:txBody>
          <a:bodyPr/>
          <a:lstStyle/>
          <a:p>
            <a:fld id="{ADC0C0F3-5FB3-41A6-8C61-03BA4647C1A3}" type="slidenum">
              <a:rPr lang="fr-FR">
                <a:latin typeface="Arial" pitchFamily="34" charset="0"/>
              </a:rPr>
              <a:pPr/>
              <a:t>44</a:t>
            </a:fld>
            <a:endParaRPr lang="fr-FR">
              <a:latin typeface="Arial" pitchFamily="34" charset="0"/>
            </a:endParaRPr>
          </a:p>
        </p:txBody>
      </p:sp>
      <p:sp>
        <p:nvSpPr>
          <p:cNvPr id="16387" name="Rectangle 2"/>
          <p:cNvSpPr>
            <a:spLocks noGrp="1" noChangeArrowheads="1"/>
          </p:cNvSpPr>
          <p:nvPr>
            <p:ph type="title"/>
          </p:nvPr>
        </p:nvSpPr>
        <p:spPr>
          <a:xfrm>
            <a:off x="303213" y="269875"/>
            <a:ext cx="8229600" cy="1143000"/>
          </a:xfrm>
        </p:spPr>
        <p:txBody>
          <a:bodyPr>
            <a:normAutofit fontScale="90000"/>
          </a:bodyPr>
          <a:lstStyle/>
          <a:p>
            <a:pPr eaLnBrk="1" hangingPunct="1"/>
            <a:r>
              <a:rPr lang="fr-FR" sz="3600" b="1" dirty="0" smtClean="0">
                <a:solidFill>
                  <a:srgbClr val="C00000"/>
                </a:solidFill>
                <a:latin typeface="Arial" pitchFamily="34" charset="0"/>
                <a:cs typeface="Arial" pitchFamily="34" charset="0"/>
              </a:rPr>
              <a:t>Proof of </a:t>
            </a:r>
            <a:r>
              <a:rPr lang="fr-FR" sz="3600" b="1" dirty="0" smtClean="0">
                <a:solidFill>
                  <a:srgbClr val="C00000"/>
                </a:solidFill>
                <a:latin typeface="Arial" pitchFamily="34" charset="0"/>
                <a:cs typeface="Arial" pitchFamily="34" charset="0"/>
              </a:rPr>
              <a:t>excessive </a:t>
            </a:r>
            <a:r>
              <a:rPr lang="fr-FR" sz="3600" b="1" dirty="0" err="1">
                <a:solidFill>
                  <a:srgbClr val="C00000"/>
                </a:solidFill>
                <a:latin typeface="Arial" pitchFamily="34" charset="0"/>
                <a:cs typeface="Arial" pitchFamily="34" charset="0"/>
              </a:rPr>
              <a:t>p</a:t>
            </a:r>
            <a:r>
              <a:rPr lang="fr-FR" sz="3600" b="1" dirty="0" err="1" smtClean="0">
                <a:solidFill>
                  <a:srgbClr val="C00000"/>
                </a:solidFill>
                <a:latin typeface="Arial" pitchFamily="34" charset="0"/>
                <a:cs typeface="Arial" pitchFamily="34" charset="0"/>
              </a:rPr>
              <a:t>rices</a:t>
            </a:r>
            <a:r>
              <a:rPr lang="fr-FR" sz="3600" b="1" dirty="0" smtClean="0">
                <a:solidFill>
                  <a:srgbClr val="C00000"/>
                </a:solidFill>
                <a:latin typeface="Arial" pitchFamily="34" charset="0"/>
                <a:cs typeface="Arial" pitchFamily="34" charset="0"/>
              </a:rPr>
              <a:t> </a:t>
            </a:r>
            <a:r>
              <a:rPr lang="fr-FR" sz="3600" b="1" dirty="0" smtClean="0">
                <a:solidFill>
                  <a:srgbClr val="C00000"/>
                </a:solidFill>
                <a:latin typeface="Arial" pitchFamily="34" charset="0"/>
                <a:cs typeface="Arial" pitchFamily="34" charset="0"/>
              </a:rPr>
              <a:t>in the EC: </a:t>
            </a:r>
            <a:br>
              <a:rPr lang="fr-FR" sz="3600" b="1" dirty="0" smtClean="0">
                <a:solidFill>
                  <a:srgbClr val="C00000"/>
                </a:solidFill>
                <a:latin typeface="Arial" pitchFamily="34" charset="0"/>
                <a:cs typeface="Arial" pitchFamily="34" charset="0"/>
              </a:rPr>
            </a:br>
            <a:r>
              <a:rPr lang="en-US" sz="3600" b="1" dirty="0" smtClean="0">
                <a:solidFill>
                  <a:srgbClr val="C00000"/>
                </a:solidFill>
                <a:latin typeface="Arial" pitchFamily="34" charset="0"/>
                <a:cs typeface="Arial" pitchFamily="34" charset="0"/>
              </a:rPr>
              <a:t>Comparison with </a:t>
            </a:r>
            <a:r>
              <a:rPr lang="en-US" sz="3600" b="1" dirty="0" smtClean="0">
                <a:solidFill>
                  <a:srgbClr val="C00000"/>
                </a:solidFill>
                <a:latin typeface="Arial" pitchFamily="34" charset="0"/>
                <a:cs typeface="Arial" pitchFamily="34" charset="0"/>
              </a:rPr>
              <a:t>prices </a:t>
            </a:r>
            <a:r>
              <a:rPr lang="en-US" sz="3600" b="1" dirty="0" smtClean="0">
                <a:solidFill>
                  <a:srgbClr val="C00000"/>
                </a:solidFill>
                <a:latin typeface="Arial" pitchFamily="34" charset="0"/>
                <a:cs typeface="Arial" pitchFamily="34" charset="0"/>
              </a:rPr>
              <a:t>of other </a:t>
            </a:r>
            <a:r>
              <a:rPr lang="en-US" sz="3600" b="1" dirty="0" smtClean="0">
                <a:solidFill>
                  <a:srgbClr val="C00000"/>
                </a:solidFill>
                <a:latin typeface="Arial" pitchFamily="34" charset="0"/>
                <a:cs typeface="Arial" pitchFamily="34" charset="0"/>
              </a:rPr>
              <a:t>firms</a:t>
            </a:r>
            <a:endParaRPr lang="fr-FR" sz="3600" b="1" dirty="0" smtClean="0">
              <a:solidFill>
                <a:srgbClr val="C00000"/>
              </a:solidFill>
              <a:latin typeface="Arial" pitchFamily="34" charset="0"/>
              <a:cs typeface="Arial" pitchFamily="34" charset="0"/>
            </a:endParaRPr>
          </a:p>
        </p:txBody>
      </p:sp>
      <p:sp>
        <p:nvSpPr>
          <p:cNvPr id="16388" name="Text Box 3"/>
          <p:cNvSpPr txBox="1">
            <a:spLocks noChangeArrowheads="1"/>
          </p:cNvSpPr>
          <p:nvPr/>
        </p:nvSpPr>
        <p:spPr bwMode="auto">
          <a:xfrm>
            <a:off x="107950" y="2498725"/>
            <a:ext cx="8912225" cy="830997"/>
          </a:xfrm>
          <a:prstGeom prst="rect">
            <a:avLst/>
          </a:prstGeom>
          <a:noFill/>
          <a:ln w="9525">
            <a:noFill/>
            <a:miter lim="800000"/>
            <a:headEnd/>
            <a:tailEnd/>
          </a:ln>
        </p:spPr>
        <p:txBody>
          <a:bodyPr>
            <a:spAutoFit/>
          </a:bodyPr>
          <a:lstStyle/>
          <a:p>
            <a:pPr marL="342900" indent="-342900"/>
            <a:endParaRPr lang="en-US" sz="2400" b="1" dirty="0">
              <a:latin typeface="Times New Roman" pitchFamily="18" charset="0"/>
            </a:endParaRPr>
          </a:p>
          <a:p>
            <a:pPr marL="342900" indent="-342900"/>
            <a:endParaRPr lang="en-US" sz="2400" b="1" dirty="0">
              <a:latin typeface="Times New Roman" pitchFamily="18" charset="0"/>
            </a:endParaRPr>
          </a:p>
        </p:txBody>
      </p:sp>
      <p:sp>
        <p:nvSpPr>
          <p:cNvPr id="5" name="TextBox 4"/>
          <p:cNvSpPr txBox="1"/>
          <p:nvPr/>
        </p:nvSpPr>
        <p:spPr>
          <a:xfrm>
            <a:off x="428596" y="2214554"/>
            <a:ext cx="8286808" cy="2308324"/>
          </a:xfrm>
          <a:prstGeom prst="rect">
            <a:avLst/>
          </a:prstGeom>
          <a:noFill/>
        </p:spPr>
        <p:txBody>
          <a:bodyPr wrap="square" rtlCol="0">
            <a:spAutoFit/>
          </a:bodyPr>
          <a:lstStyle/>
          <a:p>
            <a:pPr algn="just"/>
            <a:r>
              <a:rPr lang="en-US" dirty="0" smtClean="0">
                <a:latin typeface="Arial" pitchFamily="34" charset="0"/>
                <a:cs typeface="Arial" pitchFamily="34" charset="0"/>
              </a:rPr>
              <a:t>The other firms may be active on the very same relevant market as the dominant firm (</a:t>
            </a:r>
            <a:r>
              <a:rPr lang="en-US" dirty="0" err="1" smtClean="0">
                <a:latin typeface="Arial" pitchFamily="34" charset="0"/>
                <a:cs typeface="Arial" pitchFamily="34" charset="0"/>
              </a:rPr>
              <a:t>ie</a:t>
            </a:r>
            <a:r>
              <a:rPr lang="en-US" dirty="0" smtClean="0">
                <a:latin typeface="Arial" pitchFamily="34" charset="0"/>
                <a:cs typeface="Arial" pitchFamily="34" charset="0"/>
              </a:rPr>
              <a:t>, it may be a competitor); </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The other firm may be active on another geographic market but may still operate in the same Member State as the dominant firm;</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The other firm  may be active in another Member State.</a:t>
            </a:r>
          </a:p>
          <a:p>
            <a:endParaRPr lang="fr-FR"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4"/>
          <p:cNvSpPr>
            <a:spLocks noGrp="1"/>
          </p:cNvSpPr>
          <p:nvPr>
            <p:ph type="sldNum" sz="quarter" idx="12"/>
          </p:nvPr>
        </p:nvSpPr>
        <p:spPr>
          <a:noFill/>
        </p:spPr>
        <p:txBody>
          <a:bodyPr/>
          <a:lstStyle/>
          <a:p>
            <a:fld id="{CC6107CA-7DE4-451E-A369-2DD6E970DD42}" type="slidenum">
              <a:rPr lang="fr-FR">
                <a:latin typeface="Arial" pitchFamily="34" charset="0"/>
              </a:rPr>
              <a:pPr/>
              <a:t>45</a:t>
            </a:fld>
            <a:endParaRPr lang="fr-FR">
              <a:latin typeface="Arial" pitchFamily="34" charset="0"/>
            </a:endParaRPr>
          </a:p>
        </p:txBody>
      </p:sp>
      <p:sp>
        <p:nvSpPr>
          <p:cNvPr id="17411" name="Rectangle 2"/>
          <p:cNvSpPr>
            <a:spLocks noGrp="1" noChangeArrowheads="1"/>
          </p:cNvSpPr>
          <p:nvPr>
            <p:ph type="title"/>
          </p:nvPr>
        </p:nvSpPr>
        <p:spPr>
          <a:xfrm>
            <a:off x="303213" y="269875"/>
            <a:ext cx="8229600" cy="1143000"/>
          </a:xfrm>
        </p:spPr>
        <p:txBody>
          <a:bodyPr>
            <a:normAutofit fontScale="90000"/>
          </a:bodyPr>
          <a:lstStyle/>
          <a:p>
            <a:pPr eaLnBrk="1" hangingPunct="1"/>
            <a:r>
              <a:rPr lang="fr-FR" sz="3600" b="1" dirty="0" smtClean="0">
                <a:solidFill>
                  <a:srgbClr val="C00000"/>
                </a:solidFill>
                <a:latin typeface="Arial" pitchFamily="34" charset="0"/>
                <a:cs typeface="Arial" pitchFamily="34" charset="0"/>
              </a:rPr>
              <a:t>Proof of </a:t>
            </a:r>
            <a:r>
              <a:rPr lang="fr-FR" sz="3600" b="1" dirty="0" smtClean="0">
                <a:solidFill>
                  <a:srgbClr val="C00000"/>
                </a:solidFill>
                <a:latin typeface="Arial" pitchFamily="34" charset="0"/>
                <a:cs typeface="Arial" pitchFamily="34" charset="0"/>
              </a:rPr>
              <a:t>excessive </a:t>
            </a:r>
            <a:r>
              <a:rPr lang="fr-FR" sz="3600" b="1" dirty="0" err="1">
                <a:solidFill>
                  <a:srgbClr val="C00000"/>
                </a:solidFill>
                <a:latin typeface="Arial" pitchFamily="34" charset="0"/>
                <a:cs typeface="Arial" pitchFamily="34" charset="0"/>
              </a:rPr>
              <a:t>p</a:t>
            </a:r>
            <a:r>
              <a:rPr lang="fr-FR" sz="3600" b="1" dirty="0" err="1" smtClean="0">
                <a:solidFill>
                  <a:srgbClr val="C00000"/>
                </a:solidFill>
                <a:latin typeface="Arial" pitchFamily="34" charset="0"/>
                <a:cs typeface="Arial" pitchFamily="34" charset="0"/>
              </a:rPr>
              <a:t>rices</a:t>
            </a:r>
            <a:r>
              <a:rPr lang="fr-FR" sz="3600" b="1" dirty="0" smtClean="0">
                <a:solidFill>
                  <a:srgbClr val="C00000"/>
                </a:solidFill>
                <a:latin typeface="Arial" pitchFamily="34" charset="0"/>
                <a:cs typeface="Arial" pitchFamily="34" charset="0"/>
              </a:rPr>
              <a:t> </a:t>
            </a:r>
            <a:r>
              <a:rPr lang="fr-FR" sz="3600" b="1" dirty="0" smtClean="0">
                <a:solidFill>
                  <a:srgbClr val="C00000"/>
                </a:solidFill>
                <a:latin typeface="Arial" pitchFamily="34" charset="0"/>
                <a:cs typeface="Arial" pitchFamily="34" charset="0"/>
              </a:rPr>
              <a:t>in the EC: </a:t>
            </a:r>
            <a:br>
              <a:rPr lang="fr-FR" sz="3600" b="1" dirty="0" smtClean="0">
                <a:solidFill>
                  <a:srgbClr val="C00000"/>
                </a:solidFill>
                <a:latin typeface="Arial" pitchFamily="34" charset="0"/>
                <a:cs typeface="Arial" pitchFamily="34" charset="0"/>
              </a:rPr>
            </a:br>
            <a:r>
              <a:rPr lang="en-US" sz="3600" b="1" dirty="0" smtClean="0">
                <a:solidFill>
                  <a:srgbClr val="C00000"/>
                </a:solidFill>
                <a:latin typeface="Arial" pitchFamily="34" charset="0"/>
                <a:cs typeface="Arial" pitchFamily="34" charset="0"/>
              </a:rPr>
              <a:t>Comparison with </a:t>
            </a:r>
            <a:r>
              <a:rPr lang="en-US" sz="3600" b="1" dirty="0" smtClean="0">
                <a:solidFill>
                  <a:srgbClr val="C00000"/>
                </a:solidFill>
                <a:latin typeface="Arial" pitchFamily="34" charset="0"/>
                <a:cs typeface="Arial" pitchFamily="34" charset="0"/>
              </a:rPr>
              <a:t>prices </a:t>
            </a:r>
            <a:r>
              <a:rPr lang="en-US" sz="3600" b="1" dirty="0" smtClean="0">
                <a:solidFill>
                  <a:srgbClr val="C00000"/>
                </a:solidFill>
                <a:latin typeface="Arial" pitchFamily="34" charset="0"/>
                <a:cs typeface="Arial" pitchFamily="34" charset="0"/>
              </a:rPr>
              <a:t>of other </a:t>
            </a:r>
            <a:r>
              <a:rPr lang="en-US" sz="3600" b="1" dirty="0" smtClean="0">
                <a:solidFill>
                  <a:srgbClr val="C00000"/>
                </a:solidFill>
                <a:latin typeface="Arial" pitchFamily="34" charset="0"/>
                <a:cs typeface="Arial" pitchFamily="34" charset="0"/>
              </a:rPr>
              <a:t>firms</a:t>
            </a:r>
            <a:endParaRPr lang="fr-FR" sz="3600" b="1" dirty="0" smtClean="0">
              <a:solidFill>
                <a:srgbClr val="C00000"/>
              </a:solidFill>
              <a:latin typeface="Arial" pitchFamily="34" charset="0"/>
              <a:cs typeface="Arial" pitchFamily="34" charset="0"/>
            </a:endParaRPr>
          </a:p>
        </p:txBody>
      </p:sp>
      <p:sp>
        <p:nvSpPr>
          <p:cNvPr id="5" name="TextBox 4"/>
          <p:cNvSpPr txBox="1"/>
          <p:nvPr/>
        </p:nvSpPr>
        <p:spPr>
          <a:xfrm>
            <a:off x="214282" y="2428868"/>
            <a:ext cx="8501122" cy="3416320"/>
          </a:xfrm>
          <a:prstGeom prst="rect">
            <a:avLst/>
          </a:prstGeom>
          <a:noFill/>
        </p:spPr>
        <p:txBody>
          <a:bodyPr wrap="square" rtlCol="0">
            <a:spAutoFit/>
          </a:bodyPr>
          <a:lstStyle/>
          <a:p>
            <a:pPr algn="just"/>
            <a:r>
              <a:rPr lang="en-US" dirty="0" smtClean="0">
                <a:latin typeface="Arial" pitchFamily="34" charset="0"/>
                <a:cs typeface="Arial" pitchFamily="34" charset="0"/>
              </a:rPr>
              <a:t>1) </a:t>
            </a:r>
            <a:r>
              <a:rPr lang="en-US" b="1" dirty="0" smtClean="0">
                <a:solidFill>
                  <a:srgbClr val="FF0000"/>
                </a:solidFill>
                <a:latin typeface="Arial" pitchFamily="34" charset="0"/>
                <a:cs typeface="Arial" pitchFamily="34" charset="0"/>
              </a:rPr>
              <a:t>The other firms is active on the same relevant market as the dominant firm </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In </a:t>
            </a:r>
            <a:r>
              <a:rPr lang="en-US" b="1" dirty="0" smtClean="0">
                <a:solidFill>
                  <a:srgbClr val="FF0000"/>
                </a:solidFill>
                <a:latin typeface="Arial" pitchFamily="34" charset="0"/>
                <a:cs typeface="Arial" pitchFamily="34" charset="0"/>
              </a:rPr>
              <a:t>United Brands</a:t>
            </a:r>
            <a:r>
              <a:rPr lang="en-US" dirty="0" smtClean="0">
                <a:latin typeface="Arial" pitchFamily="34" charset="0"/>
                <a:cs typeface="Arial" pitchFamily="34" charset="0"/>
              </a:rPr>
              <a:t>, the Commission  compared the price of Chiquita bananas with the prices of branded bananas of similar quality. The Court implicitly endorsed the approach but held that a 7% difference is not enough to be regarded </a:t>
            </a:r>
            <a:r>
              <a:rPr lang="en-US" smtClean="0">
                <a:latin typeface="Arial" pitchFamily="34" charset="0"/>
                <a:cs typeface="Arial" pitchFamily="34" charset="0"/>
              </a:rPr>
              <a:t>asexcessive</a:t>
            </a:r>
            <a:r>
              <a:rPr lang="en-US" dirty="0" smtClean="0">
                <a:latin typeface="Arial" pitchFamily="34" charset="0"/>
                <a:cs typeface="Arial" pitchFamily="34" charset="0"/>
              </a:rPr>
              <a:t>.</a:t>
            </a:r>
            <a:br>
              <a:rPr lang="en-US" dirty="0" smtClean="0">
                <a:latin typeface="Arial" pitchFamily="34" charset="0"/>
                <a:cs typeface="Arial" pitchFamily="34" charset="0"/>
              </a:rPr>
            </a:br>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Difficulty : risks  of misjudging difference in quality between the products. Motta “If the dominant firm has attained its leadership through superior products, then it will also be able to command higher prices, without this being abusive”.</a:t>
            </a:r>
          </a:p>
          <a:p>
            <a:endParaRPr lang="en-US" dirty="0" smtClean="0"/>
          </a:p>
          <a:p>
            <a:endParaRPr lang="fr-FR"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4"/>
          <p:cNvSpPr>
            <a:spLocks noGrp="1"/>
          </p:cNvSpPr>
          <p:nvPr>
            <p:ph type="sldNum" sz="quarter" idx="12"/>
          </p:nvPr>
        </p:nvSpPr>
        <p:spPr>
          <a:noFill/>
        </p:spPr>
        <p:txBody>
          <a:bodyPr/>
          <a:lstStyle/>
          <a:p>
            <a:fld id="{52B6D120-776C-447A-8C08-0F8CC08ED975}" type="slidenum">
              <a:rPr lang="fr-FR">
                <a:latin typeface="Arial" pitchFamily="34" charset="0"/>
              </a:rPr>
              <a:pPr/>
              <a:t>46</a:t>
            </a:fld>
            <a:endParaRPr lang="fr-FR">
              <a:latin typeface="Arial" pitchFamily="34" charset="0"/>
            </a:endParaRPr>
          </a:p>
        </p:txBody>
      </p:sp>
      <p:sp>
        <p:nvSpPr>
          <p:cNvPr id="18435" name="Rectangle 2"/>
          <p:cNvSpPr>
            <a:spLocks noGrp="1" noChangeArrowheads="1"/>
          </p:cNvSpPr>
          <p:nvPr>
            <p:ph type="title"/>
          </p:nvPr>
        </p:nvSpPr>
        <p:spPr>
          <a:xfrm>
            <a:off x="303213" y="269875"/>
            <a:ext cx="8229600" cy="1143000"/>
          </a:xfrm>
        </p:spPr>
        <p:txBody>
          <a:bodyPr>
            <a:normAutofit fontScale="90000"/>
          </a:bodyPr>
          <a:lstStyle/>
          <a:p>
            <a:pPr eaLnBrk="1" hangingPunct="1"/>
            <a:r>
              <a:rPr lang="fr-FR" sz="3600" b="1" dirty="0" smtClean="0">
                <a:solidFill>
                  <a:srgbClr val="C00000"/>
                </a:solidFill>
                <a:latin typeface="Arial" pitchFamily="34" charset="0"/>
                <a:cs typeface="Arial" pitchFamily="34" charset="0"/>
              </a:rPr>
              <a:t>Proof of excessive </a:t>
            </a:r>
            <a:r>
              <a:rPr lang="fr-FR" sz="3600" b="1" dirty="0" err="1" smtClean="0">
                <a:solidFill>
                  <a:srgbClr val="C00000"/>
                </a:solidFill>
                <a:latin typeface="Arial" pitchFamily="34" charset="0"/>
                <a:cs typeface="Arial" pitchFamily="34" charset="0"/>
              </a:rPr>
              <a:t>prices</a:t>
            </a:r>
            <a:r>
              <a:rPr lang="fr-FR" sz="3600" b="1" dirty="0" smtClean="0">
                <a:solidFill>
                  <a:srgbClr val="C00000"/>
                </a:solidFill>
                <a:latin typeface="Arial" pitchFamily="34" charset="0"/>
                <a:cs typeface="Arial" pitchFamily="34" charset="0"/>
              </a:rPr>
              <a:t> in the EC: </a:t>
            </a:r>
            <a:br>
              <a:rPr lang="fr-FR" sz="3600" b="1" dirty="0" smtClean="0">
                <a:solidFill>
                  <a:srgbClr val="C00000"/>
                </a:solidFill>
                <a:latin typeface="Arial" pitchFamily="34" charset="0"/>
                <a:cs typeface="Arial" pitchFamily="34" charset="0"/>
              </a:rPr>
            </a:br>
            <a:r>
              <a:rPr lang="en-US" sz="3600" b="1" dirty="0" smtClean="0">
                <a:solidFill>
                  <a:srgbClr val="C00000"/>
                </a:solidFill>
                <a:latin typeface="Arial" pitchFamily="34" charset="0"/>
                <a:cs typeface="Arial" pitchFamily="34" charset="0"/>
              </a:rPr>
              <a:t>Comparison with </a:t>
            </a:r>
            <a:r>
              <a:rPr lang="en-US" sz="3600" b="1" dirty="0" smtClean="0">
                <a:solidFill>
                  <a:srgbClr val="C00000"/>
                </a:solidFill>
                <a:latin typeface="Arial" pitchFamily="34" charset="0"/>
                <a:cs typeface="Arial" pitchFamily="34" charset="0"/>
              </a:rPr>
              <a:t>prices </a:t>
            </a:r>
            <a:r>
              <a:rPr lang="en-US" sz="3600" b="1" dirty="0" smtClean="0">
                <a:solidFill>
                  <a:srgbClr val="C00000"/>
                </a:solidFill>
                <a:latin typeface="Arial" pitchFamily="34" charset="0"/>
                <a:cs typeface="Arial" pitchFamily="34" charset="0"/>
              </a:rPr>
              <a:t>of other </a:t>
            </a:r>
            <a:r>
              <a:rPr lang="en-US" sz="3600" b="1" dirty="0" smtClean="0">
                <a:solidFill>
                  <a:srgbClr val="C00000"/>
                </a:solidFill>
                <a:latin typeface="Arial" pitchFamily="34" charset="0"/>
                <a:cs typeface="Arial" pitchFamily="34" charset="0"/>
              </a:rPr>
              <a:t>firms</a:t>
            </a:r>
            <a:endParaRPr lang="fr-FR" sz="3600" b="1" dirty="0" smtClean="0">
              <a:solidFill>
                <a:srgbClr val="C00000"/>
              </a:solidFill>
              <a:latin typeface="Arial" pitchFamily="34" charset="0"/>
              <a:cs typeface="Arial" pitchFamily="34" charset="0"/>
            </a:endParaRPr>
          </a:p>
        </p:txBody>
      </p:sp>
      <p:sp>
        <p:nvSpPr>
          <p:cNvPr id="5" name="TextBox 4"/>
          <p:cNvSpPr txBox="1"/>
          <p:nvPr/>
        </p:nvSpPr>
        <p:spPr>
          <a:xfrm>
            <a:off x="500034" y="1857364"/>
            <a:ext cx="8072494" cy="3139321"/>
          </a:xfrm>
          <a:prstGeom prst="rect">
            <a:avLst/>
          </a:prstGeom>
          <a:noFill/>
        </p:spPr>
        <p:txBody>
          <a:bodyPr wrap="square" rtlCol="0">
            <a:spAutoFit/>
          </a:bodyPr>
          <a:lstStyle/>
          <a:p>
            <a:pPr algn="just"/>
            <a:r>
              <a:rPr lang="en-US" dirty="0" smtClean="0">
                <a:latin typeface="Arial" pitchFamily="34" charset="0"/>
                <a:cs typeface="Arial" pitchFamily="34" charset="0"/>
              </a:rPr>
              <a:t>Ex comparing the price of a patented product with the price of a </a:t>
            </a:r>
            <a:r>
              <a:rPr lang="en-US" dirty="0" err="1" smtClean="0">
                <a:latin typeface="Arial" pitchFamily="34" charset="0"/>
                <a:cs typeface="Arial" pitchFamily="34" charset="0"/>
              </a:rPr>
              <a:t>similarunpatented</a:t>
            </a:r>
            <a:r>
              <a:rPr lang="en-US" dirty="0" smtClean="0">
                <a:latin typeface="Arial" pitchFamily="34" charset="0"/>
                <a:cs typeface="Arial" pitchFamily="34" charset="0"/>
              </a:rPr>
              <a:t> product offered by competitors. </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In Parke Davis,  the Court held that the comparison between the prices of a patented product in one Member State and the price of a similar unpatented product in another Member State was not sufficient to prove excessive pricing because investment incentives in intellectual property need to be safeguarded.</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Similar Ex Renault</a:t>
            </a:r>
          </a:p>
          <a:p>
            <a:pPr algn="just"/>
            <a:endParaRPr lang="fr-F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4"/>
          <p:cNvSpPr>
            <a:spLocks noGrp="1"/>
          </p:cNvSpPr>
          <p:nvPr>
            <p:ph type="sldNum" sz="quarter" idx="12"/>
          </p:nvPr>
        </p:nvSpPr>
        <p:spPr>
          <a:noFill/>
        </p:spPr>
        <p:txBody>
          <a:bodyPr/>
          <a:lstStyle/>
          <a:p>
            <a:fld id="{E6078696-E872-4403-B28D-F914EA94FAA0}" type="slidenum">
              <a:rPr lang="fr-FR">
                <a:latin typeface="Arial" pitchFamily="34" charset="0"/>
              </a:rPr>
              <a:pPr/>
              <a:t>47</a:t>
            </a:fld>
            <a:endParaRPr lang="fr-FR">
              <a:latin typeface="Arial" pitchFamily="34" charset="0"/>
            </a:endParaRPr>
          </a:p>
        </p:txBody>
      </p:sp>
      <p:sp>
        <p:nvSpPr>
          <p:cNvPr id="19459" name="Rectangle 2"/>
          <p:cNvSpPr>
            <a:spLocks noGrp="1" noChangeArrowheads="1"/>
          </p:cNvSpPr>
          <p:nvPr>
            <p:ph type="title"/>
          </p:nvPr>
        </p:nvSpPr>
        <p:spPr>
          <a:xfrm>
            <a:off x="303213" y="269875"/>
            <a:ext cx="8229600" cy="1143000"/>
          </a:xfrm>
        </p:spPr>
        <p:txBody>
          <a:bodyPr>
            <a:normAutofit fontScale="90000"/>
          </a:bodyPr>
          <a:lstStyle/>
          <a:p>
            <a:pPr eaLnBrk="1" hangingPunct="1"/>
            <a:r>
              <a:rPr lang="fr-FR" sz="3600" b="1" dirty="0" smtClean="0">
                <a:solidFill>
                  <a:srgbClr val="C00000"/>
                </a:solidFill>
                <a:latin typeface="Arial" pitchFamily="34" charset="0"/>
                <a:cs typeface="Arial" pitchFamily="34" charset="0"/>
              </a:rPr>
              <a:t>Proof of excessive </a:t>
            </a:r>
            <a:r>
              <a:rPr lang="fr-FR" sz="3600" b="1" dirty="0" err="1" smtClean="0">
                <a:solidFill>
                  <a:srgbClr val="C00000"/>
                </a:solidFill>
                <a:latin typeface="Arial" pitchFamily="34" charset="0"/>
                <a:cs typeface="Arial" pitchFamily="34" charset="0"/>
              </a:rPr>
              <a:t>prices</a:t>
            </a:r>
            <a:r>
              <a:rPr lang="fr-FR" sz="3600" b="1" dirty="0" smtClean="0">
                <a:solidFill>
                  <a:srgbClr val="C00000"/>
                </a:solidFill>
                <a:latin typeface="Arial" pitchFamily="34" charset="0"/>
                <a:cs typeface="Arial" pitchFamily="34" charset="0"/>
              </a:rPr>
              <a:t> in the EC: </a:t>
            </a:r>
            <a:br>
              <a:rPr lang="fr-FR" sz="3600" b="1" dirty="0" smtClean="0">
                <a:solidFill>
                  <a:srgbClr val="C00000"/>
                </a:solidFill>
                <a:latin typeface="Arial" pitchFamily="34" charset="0"/>
                <a:cs typeface="Arial" pitchFamily="34" charset="0"/>
              </a:rPr>
            </a:br>
            <a:r>
              <a:rPr lang="en-US" sz="3600" b="1" dirty="0" smtClean="0">
                <a:solidFill>
                  <a:srgbClr val="C00000"/>
                </a:solidFill>
                <a:latin typeface="Arial" pitchFamily="34" charset="0"/>
                <a:cs typeface="Arial" pitchFamily="34" charset="0"/>
              </a:rPr>
              <a:t>Comparison with </a:t>
            </a:r>
            <a:r>
              <a:rPr lang="en-US" sz="3600" b="1" dirty="0" smtClean="0">
                <a:solidFill>
                  <a:srgbClr val="C00000"/>
                </a:solidFill>
                <a:latin typeface="Arial" pitchFamily="34" charset="0"/>
                <a:cs typeface="Arial" pitchFamily="34" charset="0"/>
              </a:rPr>
              <a:t>prices </a:t>
            </a:r>
            <a:r>
              <a:rPr lang="en-US" sz="3600" b="1" dirty="0" smtClean="0">
                <a:solidFill>
                  <a:srgbClr val="C00000"/>
                </a:solidFill>
                <a:latin typeface="Arial" pitchFamily="34" charset="0"/>
                <a:cs typeface="Arial" pitchFamily="34" charset="0"/>
              </a:rPr>
              <a:t>of </a:t>
            </a:r>
            <a:r>
              <a:rPr lang="en-US" sz="3600" b="1" dirty="0" smtClean="0">
                <a:solidFill>
                  <a:srgbClr val="C00000"/>
                </a:solidFill>
                <a:latin typeface="Arial" pitchFamily="34" charset="0"/>
                <a:cs typeface="Arial" pitchFamily="34" charset="0"/>
              </a:rPr>
              <a:t>other </a:t>
            </a:r>
            <a:r>
              <a:rPr lang="en-US" sz="3600" b="1" dirty="0">
                <a:solidFill>
                  <a:srgbClr val="C00000"/>
                </a:solidFill>
                <a:latin typeface="Arial" pitchFamily="34" charset="0"/>
                <a:cs typeface="Arial" pitchFamily="34" charset="0"/>
              </a:rPr>
              <a:t>f</a:t>
            </a:r>
            <a:r>
              <a:rPr lang="en-US" sz="3600" b="1" dirty="0" smtClean="0">
                <a:solidFill>
                  <a:srgbClr val="C00000"/>
                </a:solidFill>
                <a:latin typeface="Arial" pitchFamily="34" charset="0"/>
                <a:cs typeface="Arial" pitchFamily="34" charset="0"/>
              </a:rPr>
              <a:t>irms</a:t>
            </a:r>
            <a:r>
              <a:rPr lang="en-US" sz="3600" b="1" dirty="0" smtClean="0">
                <a:solidFill>
                  <a:srgbClr val="C00000"/>
                </a:solidFill>
                <a:latin typeface="Arial" pitchFamily="34" charset="0"/>
                <a:cs typeface="Arial" pitchFamily="34" charset="0"/>
              </a:rPr>
              <a:t/>
            </a:r>
            <a:br>
              <a:rPr lang="en-US" sz="3600" b="1" dirty="0" smtClean="0">
                <a:solidFill>
                  <a:srgbClr val="C00000"/>
                </a:solidFill>
                <a:latin typeface="Arial" pitchFamily="34" charset="0"/>
                <a:cs typeface="Arial" pitchFamily="34" charset="0"/>
              </a:rPr>
            </a:br>
            <a:r>
              <a:rPr lang="en-US" sz="3600" b="1" dirty="0" smtClean="0">
                <a:solidFill>
                  <a:srgbClr val="C00000"/>
                </a:solidFill>
                <a:latin typeface="Arial" pitchFamily="34" charset="0"/>
                <a:cs typeface="Arial" pitchFamily="34" charset="0"/>
              </a:rPr>
              <a:t>in </a:t>
            </a:r>
            <a:r>
              <a:rPr lang="en-US" sz="3600" b="1" dirty="0">
                <a:solidFill>
                  <a:srgbClr val="C00000"/>
                </a:solidFill>
                <a:latin typeface="Arial" pitchFamily="34" charset="0"/>
                <a:cs typeface="Arial" pitchFamily="34" charset="0"/>
              </a:rPr>
              <a:t>a</a:t>
            </a:r>
            <a:r>
              <a:rPr lang="en-US" sz="3600" b="1" dirty="0" smtClean="0">
                <a:solidFill>
                  <a:srgbClr val="C00000"/>
                </a:solidFill>
                <a:latin typeface="Arial" pitchFamily="34" charset="0"/>
                <a:cs typeface="Arial" pitchFamily="34" charset="0"/>
              </a:rPr>
              <a:t>nother </a:t>
            </a:r>
            <a:r>
              <a:rPr lang="en-US" sz="3600" b="1" dirty="0">
                <a:solidFill>
                  <a:srgbClr val="C00000"/>
                </a:solidFill>
                <a:latin typeface="Arial" pitchFamily="34" charset="0"/>
                <a:cs typeface="Arial" pitchFamily="34" charset="0"/>
              </a:rPr>
              <a:t>g</a:t>
            </a:r>
            <a:r>
              <a:rPr lang="en-US" sz="3600" b="1" dirty="0" smtClean="0">
                <a:solidFill>
                  <a:srgbClr val="C00000"/>
                </a:solidFill>
                <a:latin typeface="Arial" pitchFamily="34" charset="0"/>
                <a:cs typeface="Arial" pitchFamily="34" charset="0"/>
              </a:rPr>
              <a:t>eographic  market </a:t>
            </a:r>
            <a:endParaRPr lang="fr-FR" sz="3600" b="1" dirty="0" smtClean="0">
              <a:solidFill>
                <a:srgbClr val="C00000"/>
              </a:solidFill>
              <a:latin typeface="Arial" pitchFamily="34" charset="0"/>
              <a:cs typeface="Arial" pitchFamily="34" charset="0"/>
            </a:endParaRPr>
          </a:p>
        </p:txBody>
      </p:sp>
      <p:sp>
        <p:nvSpPr>
          <p:cNvPr id="5" name="TextBox 4"/>
          <p:cNvSpPr txBox="1"/>
          <p:nvPr/>
        </p:nvSpPr>
        <p:spPr>
          <a:xfrm>
            <a:off x="500034" y="2357430"/>
            <a:ext cx="8286808" cy="3139321"/>
          </a:xfrm>
          <a:prstGeom prst="rect">
            <a:avLst/>
          </a:prstGeom>
          <a:noFill/>
        </p:spPr>
        <p:txBody>
          <a:bodyPr wrap="square" rtlCol="0">
            <a:spAutoFit/>
          </a:bodyPr>
          <a:lstStyle/>
          <a:p>
            <a:pPr algn="just"/>
            <a:r>
              <a:rPr lang="en-US" dirty="0" smtClean="0">
                <a:latin typeface="Arial" pitchFamily="34" charset="0"/>
                <a:cs typeface="Arial" pitchFamily="34" charset="0"/>
              </a:rPr>
              <a:t>2) The other firm may be active on another geographic market but may still operate in the same Member State as the dominant firm</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In </a:t>
            </a:r>
            <a:r>
              <a:rPr lang="en-US" dirty="0" err="1" smtClean="0">
                <a:latin typeface="Arial" pitchFamily="34" charset="0"/>
                <a:cs typeface="Arial" pitchFamily="34" charset="0"/>
              </a:rPr>
              <a:t>Bodson</a:t>
            </a:r>
            <a:r>
              <a:rPr lang="en-US" dirty="0" smtClean="0">
                <a:latin typeface="Arial" pitchFamily="34" charset="0"/>
                <a:cs typeface="Arial" pitchFamily="34" charset="0"/>
              </a:rPr>
              <a:t> the ECJ held  that: </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 . .) it must be possible to make a comparison between the prices charged by the group of undertakings which hold a concession and prices charged elsewhere. Such a comparison could provide a basis for assessing whether or not the prices charged by the concession holders are fair”.</a:t>
            </a:r>
          </a:p>
          <a:p>
            <a:pPr algn="just"/>
            <a:endParaRPr lang="en-US" dirty="0" smtClean="0">
              <a:latin typeface="Arial" pitchFamily="34" charset="0"/>
              <a:cs typeface="Arial" pitchFamily="34" charset="0"/>
            </a:endParaRPr>
          </a:p>
          <a:p>
            <a:pPr algn="just"/>
            <a:endParaRPr lang="fr-F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4"/>
          <p:cNvSpPr>
            <a:spLocks noGrp="1"/>
          </p:cNvSpPr>
          <p:nvPr>
            <p:ph type="sldNum" sz="quarter" idx="12"/>
          </p:nvPr>
        </p:nvSpPr>
        <p:spPr>
          <a:noFill/>
        </p:spPr>
        <p:txBody>
          <a:bodyPr/>
          <a:lstStyle/>
          <a:p>
            <a:fld id="{28D5358B-421E-4167-8E07-982990DC23DE}" type="slidenum">
              <a:rPr lang="fr-FR">
                <a:latin typeface="Arial" pitchFamily="34" charset="0"/>
              </a:rPr>
              <a:pPr/>
              <a:t>48</a:t>
            </a:fld>
            <a:endParaRPr lang="fr-FR">
              <a:latin typeface="Arial" pitchFamily="34" charset="0"/>
            </a:endParaRPr>
          </a:p>
        </p:txBody>
      </p:sp>
      <p:sp>
        <p:nvSpPr>
          <p:cNvPr id="20483" name="Rectangle 2"/>
          <p:cNvSpPr>
            <a:spLocks noGrp="1" noChangeArrowheads="1"/>
          </p:cNvSpPr>
          <p:nvPr>
            <p:ph type="title"/>
          </p:nvPr>
        </p:nvSpPr>
        <p:spPr>
          <a:xfrm>
            <a:off x="303213" y="269875"/>
            <a:ext cx="8229600" cy="1143000"/>
          </a:xfrm>
        </p:spPr>
        <p:txBody>
          <a:bodyPr>
            <a:normAutofit fontScale="90000"/>
          </a:bodyPr>
          <a:lstStyle/>
          <a:p>
            <a:pPr eaLnBrk="1" hangingPunct="1"/>
            <a:r>
              <a:rPr lang="fr-FR" sz="3600" b="1" dirty="0" smtClean="0">
                <a:solidFill>
                  <a:srgbClr val="C00000"/>
                </a:solidFill>
                <a:latin typeface="Arial" pitchFamily="34" charset="0"/>
                <a:cs typeface="Arial" pitchFamily="34" charset="0"/>
              </a:rPr>
              <a:t>Proof of excessive </a:t>
            </a:r>
            <a:r>
              <a:rPr lang="fr-FR" sz="3600" b="1" dirty="0" err="1" smtClean="0">
                <a:solidFill>
                  <a:srgbClr val="C00000"/>
                </a:solidFill>
                <a:latin typeface="Arial" pitchFamily="34" charset="0"/>
                <a:cs typeface="Arial" pitchFamily="34" charset="0"/>
              </a:rPr>
              <a:t>prices</a:t>
            </a:r>
            <a:r>
              <a:rPr lang="fr-FR" sz="3600" b="1" dirty="0" smtClean="0">
                <a:solidFill>
                  <a:srgbClr val="C00000"/>
                </a:solidFill>
                <a:latin typeface="Arial" pitchFamily="34" charset="0"/>
                <a:cs typeface="Arial" pitchFamily="34" charset="0"/>
              </a:rPr>
              <a:t> in the EC: </a:t>
            </a:r>
            <a:br>
              <a:rPr lang="fr-FR" sz="3600" b="1" dirty="0" smtClean="0">
                <a:solidFill>
                  <a:srgbClr val="C00000"/>
                </a:solidFill>
                <a:latin typeface="Arial" pitchFamily="34" charset="0"/>
                <a:cs typeface="Arial" pitchFamily="34" charset="0"/>
              </a:rPr>
            </a:br>
            <a:r>
              <a:rPr lang="en-US" sz="3600" b="1" dirty="0" smtClean="0">
                <a:solidFill>
                  <a:srgbClr val="C00000"/>
                </a:solidFill>
                <a:latin typeface="Arial" pitchFamily="34" charset="0"/>
                <a:cs typeface="Arial" pitchFamily="34" charset="0"/>
              </a:rPr>
              <a:t>Comparison with </a:t>
            </a:r>
            <a:r>
              <a:rPr lang="en-US" sz="3600" b="1" dirty="0" smtClean="0">
                <a:solidFill>
                  <a:srgbClr val="C00000"/>
                </a:solidFill>
                <a:latin typeface="Arial" pitchFamily="34" charset="0"/>
                <a:cs typeface="Arial" pitchFamily="34" charset="0"/>
              </a:rPr>
              <a:t>prices </a:t>
            </a:r>
            <a:r>
              <a:rPr lang="en-US" sz="3600" b="1" dirty="0" smtClean="0">
                <a:solidFill>
                  <a:srgbClr val="C00000"/>
                </a:solidFill>
                <a:latin typeface="Arial" pitchFamily="34" charset="0"/>
                <a:cs typeface="Arial" pitchFamily="34" charset="0"/>
              </a:rPr>
              <a:t>of other </a:t>
            </a:r>
            <a:r>
              <a:rPr lang="en-US" sz="3600" b="1" dirty="0" smtClean="0">
                <a:solidFill>
                  <a:srgbClr val="C00000"/>
                </a:solidFill>
                <a:latin typeface="Arial" pitchFamily="34" charset="0"/>
                <a:cs typeface="Arial" pitchFamily="34" charset="0"/>
              </a:rPr>
              <a:t>firms</a:t>
            </a:r>
            <a:r>
              <a:rPr lang="en-US" sz="3600" b="1" dirty="0" smtClean="0">
                <a:solidFill>
                  <a:srgbClr val="C00000"/>
                </a:solidFill>
                <a:latin typeface="Arial" pitchFamily="34" charset="0"/>
                <a:cs typeface="Arial" pitchFamily="34" charset="0"/>
              </a:rPr>
              <a:t/>
            </a:r>
            <a:br>
              <a:rPr lang="en-US" sz="3600" b="1" dirty="0" smtClean="0">
                <a:solidFill>
                  <a:srgbClr val="C00000"/>
                </a:solidFill>
                <a:latin typeface="Arial" pitchFamily="34" charset="0"/>
                <a:cs typeface="Arial" pitchFamily="34" charset="0"/>
              </a:rPr>
            </a:br>
            <a:r>
              <a:rPr lang="en-US" sz="3600" b="1" dirty="0" smtClean="0">
                <a:solidFill>
                  <a:srgbClr val="C00000"/>
                </a:solidFill>
                <a:latin typeface="Arial" pitchFamily="34" charset="0"/>
                <a:cs typeface="Arial" pitchFamily="34" charset="0"/>
              </a:rPr>
              <a:t>in another geographic  market </a:t>
            </a:r>
            <a:endParaRPr lang="fr-FR" sz="3600" b="1" dirty="0" smtClean="0">
              <a:solidFill>
                <a:srgbClr val="C00000"/>
              </a:solidFill>
              <a:latin typeface="Arial" pitchFamily="34" charset="0"/>
              <a:cs typeface="Arial" pitchFamily="34" charset="0"/>
            </a:endParaRPr>
          </a:p>
        </p:txBody>
      </p:sp>
      <p:sp>
        <p:nvSpPr>
          <p:cNvPr id="5" name="TextBox 4"/>
          <p:cNvSpPr txBox="1"/>
          <p:nvPr/>
        </p:nvSpPr>
        <p:spPr>
          <a:xfrm>
            <a:off x="285720" y="1896327"/>
            <a:ext cx="8501122" cy="4247317"/>
          </a:xfrm>
          <a:prstGeom prst="rect">
            <a:avLst/>
          </a:prstGeom>
          <a:noFill/>
        </p:spPr>
        <p:txBody>
          <a:bodyPr wrap="square" rtlCol="0">
            <a:spAutoFit/>
          </a:bodyPr>
          <a:lstStyle/>
          <a:p>
            <a:pPr algn="just"/>
            <a:r>
              <a:rPr lang="en-US" dirty="0" smtClean="0">
                <a:latin typeface="Arial" pitchFamily="34" charset="0"/>
                <a:cs typeface="Arial" pitchFamily="34" charset="0"/>
              </a:rPr>
              <a:t>The other firm  may be active in another Member State</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In Deutsche </a:t>
            </a:r>
            <a:r>
              <a:rPr lang="en-US" dirty="0" err="1" smtClean="0">
                <a:latin typeface="Arial" pitchFamily="34" charset="0"/>
                <a:cs typeface="Arial" pitchFamily="34" charset="0"/>
              </a:rPr>
              <a:t>Grammophon</a:t>
            </a:r>
            <a:r>
              <a:rPr lang="en-US" dirty="0" smtClean="0">
                <a:latin typeface="Arial" pitchFamily="34" charset="0"/>
                <a:cs typeface="Arial" pitchFamily="34" charset="0"/>
              </a:rPr>
              <a:t>, the ECJ was asked whether a German manufacturer of sound recordings would abuse its exclusive right of distribution by imposing a selling price in Germany that is higher than the price of the original product sold in France and re imported in Germany. </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The ECJ  held that:</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“19. The difference between the controlled price (</a:t>
            </a:r>
            <a:r>
              <a:rPr lang="en-US" dirty="0" err="1" smtClean="0">
                <a:latin typeface="Arial" pitchFamily="34" charset="0"/>
                <a:cs typeface="Arial" pitchFamily="34" charset="0"/>
              </a:rPr>
              <a:t>ie</a:t>
            </a:r>
            <a:r>
              <a:rPr lang="en-US" dirty="0" smtClean="0">
                <a:latin typeface="Arial" pitchFamily="34" charset="0"/>
                <a:cs typeface="Arial" pitchFamily="34" charset="0"/>
              </a:rPr>
              <a:t>, in Germany) and the price of the product </a:t>
            </a:r>
            <a:r>
              <a:rPr lang="en-US" dirty="0" err="1" smtClean="0">
                <a:latin typeface="Arial" pitchFamily="34" charset="0"/>
                <a:cs typeface="Arial" pitchFamily="34" charset="0"/>
              </a:rPr>
              <a:t>reimported</a:t>
            </a:r>
            <a:r>
              <a:rPr lang="en-US" dirty="0" smtClean="0">
                <a:latin typeface="Arial" pitchFamily="34" charset="0"/>
                <a:cs typeface="Arial" pitchFamily="34" charset="0"/>
              </a:rPr>
              <a:t> from another Member State (</a:t>
            </a:r>
            <a:r>
              <a:rPr lang="en-US" dirty="0" err="1" smtClean="0">
                <a:latin typeface="Arial" pitchFamily="34" charset="0"/>
                <a:cs typeface="Arial" pitchFamily="34" charset="0"/>
              </a:rPr>
              <a:t>ie</a:t>
            </a:r>
            <a:r>
              <a:rPr lang="en-US" dirty="0" smtClean="0">
                <a:latin typeface="Arial" pitchFamily="34" charset="0"/>
                <a:cs typeface="Arial" pitchFamily="34" charset="0"/>
              </a:rPr>
              <a:t>, France) does not necessarily suffice to disclose an abuse; it may however, if unjustified by any objective criteria and if it is particularly marked, be a determining factor in such abuse”.</a:t>
            </a:r>
          </a:p>
          <a:p>
            <a:pPr algn="just"/>
            <a:endParaRPr lang="fr-F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4"/>
          <p:cNvSpPr>
            <a:spLocks noGrp="1"/>
          </p:cNvSpPr>
          <p:nvPr>
            <p:ph type="sldNum" sz="quarter" idx="12"/>
          </p:nvPr>
        </p:nvSpPr>
        <p:spPr>
          <a:noFill/>
        </p:spPr>
        <p:txBody>
          <a:bodyPr/>
          <a:lstStyle/>
          <a:p>
            <a:fld id="{965DE31C-9A9B-4EAA-8A70-A3F77DA02CF5}" type="slidenum">
              <a:rPr lang="fr-FR">
                <a:latin typeface="Arial" pitchFamily="34" charset="0"/>
              </a:rPr>
              <a:pPr/>
              <a:t>49</a:t>
            </a:fld>
            <a:endParaRPr lang="fr-FR">
              <a:latin typeface="Arial" pitchFamily="34" charset="0"/>
            </a:endParaRPr>
          </a:p>
        </p:txBody>
      </p:sp>
      <p:sp>
        <p:nvSpPr>
          <p:cNvPr id="21507" name="Rectangle 2"/>
          <p:cNvSpPr>
            <a:spLocks noGrp="1" noChangeArrowheads="1"/>
          </p:cNvSpPr>
          <p:nvPr>
            <p:ph type="title"/>
          </p:nvPr>
        </p:nvSpPr>
        <p:spPr>
          <a:xfrm>
            <a:off x="303213" y="269875"/>
            <a:ext cx="8229600" cy="1143000"/>
          </a:xfrm>
        </p:spPr>
        <p:txBody>
          <a:bodyPr>
            <a:normAutofit fontScale="90000"/>
          </a:bodyPr>
          <a:lstStyle/>
          <a:p>
            <a:pPr eaLnBrk="1" hangingPunct="1"/>
            <a:r>
              <a:rPr lang="fr-FR" sz="3600" b="1" dirty="0" smtClean="0">
                <a:solidFill>
                  <a:srgbClr val="C00000"/>
                </a:solidFill>
                <a:latin typeface="Arial" pitchFamily="34" charset="0"/>
                <a:cs typeface="Arial" pitchFamily="34" charset="0"/>
              </a:rPr>
              <a:t>Proof of </a:t>
            </a:r>
            <a:r>
              <a:rPr lang="fr-FR" sz="3600" b="1" dirty="0" smtClean="0">
                <a:solidFill>
                  <a:srgbClr val="C00000"/>
                </a:solidFill>
                <a:latin typeface="Arial" pitchFamily="34" charset="0"/>
                <a:cs typeface="Arial" pitchFamily="34" charset="0"/>
              </a:rPr>
              <a:t>excessive </a:t>
            </a:r>
            <a:r>
              <a:rPr lang="fr-FR" sz="3600" b="1" dirty="0" err="1">
                <a:solidFill>
                  <a:srgbClr val="C00000"/>
                </a:solidFill>
                <a:latin typeface="Arial" pitchFamily="34" charset="0"/>
                <a:cs typeface="Arial" pitchFamily="34" charset="0"/>
              </a:rPr>
              <a:t>p</a:t>
            </a:r>
            <a:r>
              <a:rPr lang="fr-FR" sz="3600" b="1" dirty="0" err="1" smtClean="0">
                <a:solidFill>
                  <a:srgbClr val="C00000"/>
                </a:solidFill>
                <a:latin typeface="Arial" pitchFamily="34" charset="0"/>
                <a:cs typeface="Arial" pitchFamily="34" charset="0"/>
              </a:rPr>
              <a:t>rices</a:t>
            </a:r>
            <a:r>
              <a:rPr lang="fr-FR" sz="3600" b="1" dirty="0" smtClean="0">
                <a:solidFill>
                  <a:srgbClr val="C00000"/>
                </a:solidFill>
                <a:latin typeface="Arial" pitchFamily="34" charset="0"/>
                <a:cs typeface="Arial" pitchFamily="34" charset="0"/>
              </a:rPr>
              <a:t> </a:t>
            </a:r>
            <a:r>
              <a:rPr lang="fr-FR" sz="3600" b="1" dirty="0" smtClean="0">
                <a:solidFill>
                  <a:srgbClr val="C00000"/>
                </a:solidFill>
                <a:latin typeface="Arial" pitchFamily="34" charset="0"/>
                <a:cs typeface="Arial" pitchFamily="34" charset="0"/>
              </a:rPr>
              <a:t>in the EC: </a:t>
            </a:r>
            <a:br>
              <a:rPr lang="fr-FR" sz="3600" b="1" dirty="0" smtClean="0">
                <a:solidFill>
                  <a:srgbClr val="C00000"/>
                </a:solidFill>
                <a:latin typeface="Arial" pitchFamily="34" charset="0"/>
                <a:cs typeface="Arial" pitchFamily="34" charset="0"/>
              </a:rPr>
            </a:br>
            <a:r>
              <a:rPr lang="en-US" sz="3600" b="1" dirty="0" smtClean="0">
                <a:solidFill>
                  <a:srgbClr val="C00000"/>
                </a:solidFill>
                <a:latin typeface="Arial" pitchFamily="34" charset="0"/>
                <a:cs typeface="Arial" pitchFamily="34" charset="0"/>
              </a:rPr>
              <a:t>Comparison with </a:t>
            </a:r>
            <a:r>
              <a:rPr lang="en-US" sz="3600" b="1" dirty="0" smtClean="0">
                <a:solidFill>
                  <a:srgbClr val="C00000"/>
                </a:solidFill>
                <a:latin typeface="Arial" pitchFamily="34" charset="0"/>
                <a:cs typeface="Arial" pitchFamily="34" charset="0"/>
              </a:rPr>
              <a:t>prices </a:t>
            </a:r>
            <a:r>
              <a:rPr lang="en-US" sz="3600" b="1" dirty="0" smtClean="0">
                <a:solidFill>
                  <a:srgbClr val="C00000"/>
                </a:solidFill>
                <a:latin typeface="Arial" pitchFamily="34" charset="0"/>
                <a:cs typeface="Arial" pitchFamily="34" charset="0"/>
              </a:rPr>
              <a:t>of </a:t>
            </a:r>
            <a:r>
              <a:rPr lang="en-US" sz="3600" b="1" dirty="0" smtClean="0">
                <a:solidFill>
                  <a:srgbClr val="C00000"/>
                </a:solidFill>
                <a:latin typeface="Arial" pitchFamily="34" charset="0"/>
                <a:cs typeface="Arial" pitchFamily="34" charset="0"/>
              </a:rPr>
              <a:t>other </a:t>
            </a:r>
            <a:r>
              <a:rPr lang="en-US" sz="3600" b="1" dirty="0">
                <a:solidFill>
                  <a:srgbClr val="C00000"/>
                </a:solidFill>
                <a:latin typeface="Arial" pitchFamily="34" charset="0"/>
                <a:cs typeface="Arial" pitchFamily="34" charset="0"/>
              </a:rPr>
              <a:t>f</a:t>
            </a:r>
            <a:r>
              <a:rPr lang="en-US" sz="3600" b="1" dirty="0" smtClean="0">
                <a:solidFill>
                  <a:srgbClr val="C00000"/>
                </a:solidFill>
                <a:latin typeface="Arial" pitchFamily="34" charset="0"/>
                <a:cs typeface="Arial" pitchFamily="34" charset="0"/>
              </a:rPr>
              <a:t>irms</a:t>
            </a:r>
            <a:r>
              <a:rPr lang="en-US" sz="3600" b="1" dirty="0" smtClean="0">
                <a:solidFill>
                  <a:srgbClr val="C00000"/>
                </a:solidFill>
                <a:latin typeface="Arial" pitchFamily="34" charset="0"/>
                <a:cs typeface="Arial" pitchFamily="34" charset="0"/>
              </a:rPr>
              <a:t/>
            </a:r>
            <a:br>
              <a:rPr lang="en-US" sz="3600" b="1" dirty="0" smtClean="0">
                <a:solidFill>
                  <a:srgbClr val="C00000"/>
                </a:solidFill>
                <a:latin typeface="Arial" pitchFamily="34" charset="0"/>
                <a:cs typeface="Arial" pitchFamily="34" charset="0"/>
              </a:rPr>
            </a:br>
            <a:r>
              <a:rPr lang="en-US" sz="3600" b="1" dirty="0" smtClean="0">
                <a:solidFill>
                  <a:srgbClr val="C00000"/>
                </a:solidFill>
                <a:latin typeface="Arial" pitchFamily="34" charset="0"/>
                <a:cs typeface="Arial" pitchFamily="34" charset="0"/>
              </a:rPr>
              <a:t>in </a:t>
            </a:r>
            <a:r>
              <a:rPr lang="en-US" sz="3600" b="1" dirty="0">
                <a:solidFill>
                  <a:srgbClr val="C00000"/>
                </a:solidFill>
                <a:latin typeface="Arial" pitchFamily="34" charset="0"/>
                <a:cs typeface="Arial" pitchFamily="34" charset="0"/>
              </a:rPr>
              <a:t>a</a:t>
            </a:r>
            <a:r>
              <a:rPr lang="en-US" sz="3600" b="1" dirty="0" smtClean="0">
                <a:solidFill>
                  <a:srgbClr val="C00000"/>
                </a:solidFill>
                <a:latin typeface="Arial" pitchFamily="34" charset="0"/>
                <a:cs typeface="Arial" pitchFamily="34" charset="0"/>
              </a:rPr>
              <a:t>nother </a:t>
            </a:r>
            <a:r>
              <a:rPr lang="en-US" sz="3600" b="1" dirty="0">
                <a:solidFill>
                  <a:srgbClr val="C00000"/>
                </a:solidFill>
                <a:latin typeface="Arial" pitchFamily="34" charset="0"/>
                <a:cs typeface="Arial" pitchFamily="34" charset="0"/>
              </a:rPr>
              <a:t>g</a:t>
            </a:r>
            <a:r>
              <a:rPr lang="en-US" sz="3600" b="1" dirty="0" smtClean="0">
                <a:solidFill>
                  <a:srgbClr val="C00000"/>
                </a:solidFill>
                <a:latin typeface="Arial" pitchFamily="34" charset="0"/>
                <a:cs typeface="Arial" pitchFamily="34" charset="0"/>
              </a:rPr>
              <a:t>eographic  market</a:t>
            </a:r>
            <a:endParaRPr lang="fr-FR" sz="3600" b="1" dirty="0" smtClean="0">
              <a:solidFill>
                <a:srgbClr val="C00000"/>
              </a:solidFill>
              <a:latin typeface="Arial" pitchFamily="34" charset="0"/>
              <a:cs typeface="Arial" pitchFamily="34" charset="0"/>
            </a:endParaRPr>
          </a:p>
        </p:txBody>
      </p:sp>
      <p:sp>
        <p:nvSpPr>
          <p:cNvPr id="21508" name="Text Box 3"/>
          <p:cNvSpPr txBox="1">
            <a:spLocks noChangeArrowheads="1"/>
          </p:cNvSpPr>
          <p:nvPr/>
        </p:nvSpPr>
        <p:spPr bwMode="auto">
          <a:xfrm>
            <a:off x="123825" y="1773238"/>
            <a:ext cx="9020175" cy="461665"/>
          </a:xfrm>
          <a:prstGeom prst="rect">
            <a:avLst/>
          </a:prstGeom>
          <a:noFill/>
          <a:ln w="9525">
            <a:noFill/>
            <a:miter lim="800000"/>
            <a:headEnd/>
            <a:tailEnd/>
          </a:ln>
        </p:spPr>
        <p:txBody>
          <a:bodyPr>
            <a:spAutoFit/>
          </a:bodyPr>
          <a:lstStyle/>
          <a:p>
            <a:pPr marL="342900" indent="-342900"/>
            <a:r>
              <a:rPr lang="en-US" sz="2400" b="1" i="1" dirty="0" smtClean="0">
                <a:latin typeface="Times New Roman" pitchFamily="18" charset="0"/>
              </a:rPr>
              <a:t>.</a:t>
            </a:r>
            <a:endParaRPr lang="en-US" sz="2400" b="1" i="1" dirty="0">
              <a:latin typeface="Times New Roman" pitchFamily="18" charset="0"/>
            </a:endParaRPr>
          </a:p>
        </p:txBody>
      </p:sp>
      <p:sp>
        <p:nvSpPr>
          <p:cNvPr id="5" name="TextBox 4"/>
          <p:cNvSpPr txBox="1"/>
          <p:nvPr/>
        </p:nvSpPr>
        <p:spPr>
          <a:xfrm>
            <a:off x="500034" y="2071678"/>
            <a:ext cx="8215370" cy="3970318"/>
          </a:xfrm>
          <a:prstGeom prst="rect">
            <a:avLst/>
          </a:prstGeom>
          <a:noFill/>
        </p:spPr>
        <p:txBody>
          <a:bodyPr wrap="square" rtlCol="0">
            <a:spAutoFit/>
          </a:bodyPr>
          <a:lstStyle/>
          <a:p>
            <a:pPr algn="just"/>
            <a:r>
              <a:rPr lang="en-US" dirty="0" smtClean="0">
                <a:latin typeface="Arial" pitchFamily="34" charset="0"/>
                <a:cs typeface="Arial" pitchFamily="34" charset="0"/>
              </a:rPr>
              <a:t>In, SACEM II , </a:t>
            </a:r>
            <a:r>
              <a:rPr lang="en-US" dirty="0" err="1" smtClean="0">
                <a:latin typeface="Arial" pitchFamily="34" charset="0"/>
                <a:cs typeface="Arial" pitchFamily="34" charset="0"/>
              </a:rPr>
              <a:t>Sacem</a:t>
            </a:r>
            <a:r>
              <a:rPr lang="en-US" dirty="0" smtClean="0">
                <a:latin typeface="Arial" pitchFamily="34" charset="0"/>
                <a:cs typeface="Arial" pitchFamily="34" charset="0"/>
              </a:rPr>
              <a:t> was charging ( in France) a fixed rate of 8.25% of the turnover of the discotheques, which was revealed by a Commission study to be much higher than the European average.  </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The ECJ held that:</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“25. When an undertaking holding a dominant position imposes scales of fees for its services which are appreciably higher than those charged in other Member States and where a comparison of the fee levels has been made on a consistent basis, that difference must be regarded as indicative of an abuse of a dominant position. In such a case, it is for the undertaking in question to justify the difference by reference to objective dissimilarities between the situation in the Member State concerned and the situation prevailing in all the other Member States</a:t>
            </a:r>
            <a:endParaRPr lang="fr-F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242888"/>
            <a:ext cx="8229600" cy="1143001"/>
          </a:xfrm>
        </p:spPr>
        <p:txBody>
          <a:bodyPr>
            <a:normAutofit/>
          </a:bodyPr>
          <a:lstStyle/>
          <a:p>
            <a:r>
              <a:rPr lang="en-US" sz="3200" b="1" dirty="0" smtClean="0">
                <a:solidFill>
                  <a:srgbClr val="C00000"/>
                </a:solidFill>
                <a:latin typeface="Arial" pitchFamily="34" charset="0"/>
                <a:ea typeface="ＭＳ Ｐゴシック" pitchFamily="34" charset="-128"/>
                <a:cs typeface="Arial" pitchFamily="34" charset="0"/>
              </a:rPr>
              <a:t>Article  102 EC Treaty</a:t>
            </a:r>
            <a:endParaRPr lang="fr-FR" sz="3200" b="1" dirty="0" smtClean="0">
              <a:solidFill>
                <a:srgbClr val="C00000"/>
              </a:solidFill>
              <a:latin typeface="Arial" pitchFamily="34" charset="0"/>
              <a:ea typeface="ＭＳ Ｐゴシック" pitchFamily="34" charset="-128"/>
              <a:cs typeface="Arial" pitchFamily="34" charset="0"/>
            </a:endParaRPr>
          </a:p>
        </p:txBody>
      </p:sp>
      <p:sp>
        <p:nvSpPr>
          <p:cNvPr id="7171" name="Text Box 3"/>
          <p:cNvSpPr txBox="1">
            <a:spLocks noChangeArrowheads="1"/>
          </p:cNvSpPr>
          <p:nvPr/>
        </p:nvSpPr>
        <p:spPr bwMode="auto">
          <a:xfrm>
            <a:off x="142875" y="1573213"/>
            <a:ext cx="8893175" cy="3970318"/>
          </a:xfrm>
          <a:prstGeom prst="rect">
            <a:avLst/>
          </a:prstGeom>
          <a:noFill/>
          <a:ln w="9525">
            <a:noFill/>
            <a:miter lim="800000"/>
            <a:headEnd/>
            <a:tailEnd/>
          </a:ln>
        </p:spPr>
        <p:txBody>
          <a:bodyPr>
            <a:spAutoFit/>
          </a:bodyPr>
          <a:lstStyle/>
          <a:p>
            <a:pPr algn="just"/>
            <a:r>
              <a:rPr lang="en-US" dirty="0">
                <a:latin typeface="Arial" pitchFamily="34" charset="0"/>
                <a:cs typeface="Arial" pitchFamily="34" charset="0"/>
              </a:rPr>
              <a:t>Any abuse by one or more undertakings of a dominant position within the common market or in a substantial part of it shall be prohibited as incompatible with the common market in so far as it may affect trade between Member States.</a:t>
            </a:r>
          </a:p>
          <a:p>
            <a:pPr algn="just"/>
            <a:endParaRPr lang="en-US" dirty="0">
              <a:latin typeface="Arial" pitchFamily="34" charset="0"/>
              <a:cs typeface="Arial" pitchFamily="34" charset="0"/>
            </a:endParaRPr>
          </a:p>
          <a:p>
            <a:pPr algn="just"/>
            <a:r>
              <a:rPr lang="en-US" dirty="0">
                <a:latin typeface="Arial" pitchFamily="34" charset="0"/>
                <a:cs typeface="Arial" pitchFamily="34" charset="0"/>
              </a:rPr>
              <a:t>Such abuse may, in particular, consist in:</a:t>
            </a:r>
          </a:p>
          <a:p>
            <a:pPr algn="just"/>
            <a:r>
              <a:rPr lang="en-US" dirty="0">
                <a:latin typeface="Arial" pitchFamily="34" charset="0"/>
                <a:cs typeface="Arial" pitchFamily="34" charset="0"/>
              </a:rPr>
              <a:t>(a) directly or indirectly imposing unfair purchase or selling prices or other unfair trading conditions;</a:t>
            </a:r>
          </a:p>
          <a:p>
            <a:pPr algn="just"/>
            <a:r>
              <a:rPr lang="en-US" dirty="0">
                <a:latin typeface="Arial" pitchFamily="34" charset="0"/>
                <a:cs typeface="Arial" pitchFamily="34" charset="0"/>
              </a:rPr>
              <a:t>(b) limiting production, markets or technical development to the prejudice of consumers;</a:t>
            </a:r>
          </a:p>
          <a:p>
            <a:pPr algn="just"/>
            <a:r>
              <a:rPr lang="en-US" dirty="0">
                <a:latin typeface="Arial" pitchFamily="34" charset="0"/>
                <a:cs typeface="Arial" pitchFamily="34" charset="0"/>
              </a:rPr>
              <a:t>(c) applying dissimilar conditions to equivalent transactions with other trading parties, thereby placing them at a competitive disadvantage;</a:t>
            </a:r>
          </a:p>
          <a:p>
            <a:pPr algn="just"/>
            <a:r>
              <a:rPr lang="en-US" dirty="0">
                <a:latin typeface="Arial" pitchFamily="34" charset="0"/>
                <a:cs typeface="Arial" pitchFamily="34" charset="0"/>
              </a:rPr>
              <a:t>(d) making the conclusion of contracts subject to acceptance by the other parties of supplementary obligations which, by their nature or according to commercial usage, have no connection with the subject of such contracts.</a:t>
            </a:r>
            <a:endParaRPr lang="fr-FR" dirty="0">
              <a:latin typeface="Arial" pitchFamily="34" charset="0"/>
              <a:cs typeface="Arial" pitchFamily="34" charset="0"/>
            </a:endParaRPr>
          </a:p>
        </p:txBody>
      </p:sp>
    </p:spTree>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4"/>
          <p:cNvSpPr>
            <a:spLocks noGrp="1"/>
          </p:cNvSpPr>
          <p:nvPr>
            <p:ph type="sldNum" sz="quarter" idx="12"/>
          </p:nvPr>
        </p:nvSpPr>
        <p:spPr>
          <a:noFill/>
        </p:spPr>
        <p:txBody>
          <a:bodyPr/>
          <a:lstStyle/>
          <a:p>
            <a:fld id="{EC92BA0E-5D13-45C7-A0CE-5E2DF4B662C0}" type="slidenum">
              <a:rPr lang="fr-FR">
                <a:latin typeface="Arial" pitchFamily="34" charset="0"/>
              </a:rPr>
              <a:pPr/>
              <a:t>50</a:t>
            </a:fld>
            <a:endParaRPr lang="fr-FR">
              <a:latin typeface="Arial" pitchFamily="34" charset="0"/>
            </a:endParaRPr>
          </a:p>
        </p:txBody>
      </p:sp>
      <p:sp>
        <p:nvSpPr>
          <p:cNvPr id="22531" name="Rectangle 2"/>
          <p:cNvSpPr>
            <a:spLocks noGrp="1" noChangeArrowheads="1"/>
          </p:cNvSpPr>
          <p:nvPr>
            <p:ph type="title"/>
          </p:nvPr>
        </p:nvSpPr>
        <p:spPr>
          <a:xfrm>
            <a:off x="303213" y="188913"/>
            <a:ext cx="8229600" cy="1143000"/>
          </a:xfrm>
        </p:spPr>
        <p:txBody>
          <a:bodyPr>
            <a:normAutofit fontScale="90000"/>
          </a:bodyPr>
          <a:lstStyle/>
          <a:p>
            <a:pPr eaLnBrk="1" hangingPunct="1"/>
            <a:r>
              <a:rPr lang="fr-FR" sz="3600" b="1" dirty="0" smtClean="0">
                <a:solidFill>
                  <a:srgbClr val="C00000"/>
                </a:solidFill>
                <a:latin typeface="Arial" pitchFamily="34" charset="0"/>
                <a:cs typeface="Arial" pitchFamily="34" charset="0"/>
              </a:rPr>
              <a:t>Proof of </a:t>
            </a:r>
            <a:r>
              <a:rPr lang="fr-FR" sz="3600" b="1" dirty="0" smtClean="0">
                <a:solidFill>
                  <a:srgbClr val="C00000"/>
                </a:solidFill>
                <a:latin typeface="Arial" pitchFamily="34" charset="0"/>
                <a:cs typeface="Arial" pitchFamily="34" charset="0"/>
              </a:rPr>
              <a:t>excessive </a:t>
            </a:r>
            <a:r>
              <a:rPr lang="fr-FR" sz="3600" b="1" dirty="0" err="1">
                <a:solidFill>
                  <a:srgbClr val="C00000"/>
                </a:solidFill>
                <a:latin typeface="Arial" pitchFamily="34" charset="0"/>
                <a:cs typeface="Arial" pitchFamily="34" charset="0"/>
              </a:rPr>
              <a:t>p</a:t>
            </a:r>
            <a:r>
              <a:rPr lang="fr-FR" sz="3600" b="1" dirty="0" err="1" smtClean="0">
                <a:solidFill>
                  <a:srgbClr val="C00000"/>
                </a:solidFill>
                <a:latin typeface="Arial" pitchFamily="34" charset="0"/>
                <a:cs typeface="Arial" pitchFamily="34" charset="0"/>
              </a:rPr>
              <a:t>rice</a:t>
            </a:r>
            <a:r>
              <a:rPr lang="fr-FR" sz="3600" b="1" dirty="0" smtClean="0">
                <a:solidFill>
                  <a:srgbClr val="C00000"/>
                </a:solidFill>
                <a:latin typeface="Arial" pitchFamily="34" charset="0"/>
                <a:cs typeface="Arial" pitchFamily="34" charset="0"/>
              </a:rPr>
              <a:t>: </a:t>
            </a:r>
            <a:r>
              <a:rPr lang="fr-FR" sz="3600" b="1" dirty="0" err="1" smtClean="0">
                <a:solidFill>
                  <a:srgbClr val="C00000"/>
                </a:solidFill>
                <a:latin typeface="Arial" pitchFamily="34" charset="0"/>
                <a:cs typeface="Arial" pitchFamily="34" charset="0"/>
              </a:rPr>
              <a:t>Other</a:t>
            </a:r>
            <a:r>
              <a:rPr lang="fr-FR" sz="3600" b="1" dirty="0" smtClean="0">
                <a:solidFill>
                  <a:srgbClr val="C00000"/>
                </a:solidFill>
                <a:latin typeface="Arial" pitchFamily="34" charset="0"/>
                <a:cs typeface="Arial" pitchFamily="34" charset="0"/>
              </a:rPr>
              <a:t> </a:t>
            </a:r>
            <a:r>
              <a:rPr lang="fr-FR" sz="3600" b="1" dirty="0" err="1" smtClean="0">
                <a:solidFill>
                  <a:srgbClr val="C00000"/>
                </a:solidFill>
                <a:latin typeface="Arial" pitchFamily="34" charset="0"/>
                <a:cs typeface="Arial" pitchFamily="34" charset="0"/>
              </a:rPr>
              <a:t>evidence</a:t>
            </a:r>
            <a:endParaRPr lang="fr-FR" sz="3600" b="1" dirty="0" smtClean="0">
              <a:solidFill>
                <a:srgbClr val="C00000"/>
              </a:solidFill>
              <a:latin typeface="Arial" pitchFamily="34" charset="0"/>
              <a:cs typeface="Arial" pitchFamily="34" charset="0"/>
            </a:endParaRPr>
          </a:p>
        </p:txBody>
      </p:sp>
      <p:sp>
        <p:nvSpPr>
          <p:cNvPr id="5" name="TextBox 4"/>
          <p:cNvSpPr txBox="1"/>
          <p:nvPr/>
        </p:nvSpPr>
        <p:spPr>
          <a:xfrm>
            <a:off x="571472" y="1428736"/>
            <a:ext cx="8143932" cy="3970318"/>
          </a:xfrm>
          <a:prstGeom prst="rect">
            <a:avLst/>
          </a:prstGeom>
          <a:noFill/>
        </p:spPr>
        <p:txBody>
          <a:bodyPr wrap="square" rtlCol="0">
            <a:spAutoFit/>
          </a:bodyPr>
          <a:lstStyle/>
          <a:p>
            <a:pPr algn="just"/>
            <a:r>
              <a:rPr lang="en-US" dirty="0" smtClean="0">
                <a:latin typeface="Arial" pitchFamily="34" charset="0"/>
                <a:cs typeface="Arial" pitchFamily="34" charset="0"/>
              </a:rPr>
              <a:t>In Deutsche Post II34 of 2001, DPAG (which enjoyed at the time a legal monopoly for internal mail) considered that mail coming from abroad but containing a reference to Germany circumvented domestic mail, and consequently applied the domestic tariff (</a:t>
            </a:r>
            <a:r>
              <a:rPr lang="en-US" dirty="0" err="1" smtClean="0">
                <a:latin typeface="Arial" pitchFamily="34" charset="0"/>
                <a:cs typeface="Arial" pitchFamily="34" charset="0"/>
              </a:rPr>
              <a:t>ie</a:t>
            </a:r>
            <a:r>
              <a:rPr lang="en-US" dirty="0" smtClean="0">
                <a:latin typeface="Arial" pitchFamily="34" charset="0"/>
                <a:cs typeface="Arial" pitchFamily="34" charset="0"/>
              </a:rPr>
              <a:t>, €0.51).</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The Commission determined that charging domestic tariffs to the  disputed pieces ( which did not circumvent domestic mail)  was above cost. </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No reliable accounting data for the relevant period, but  the Commission estimated the cost of delivering of incoming international mail on the basis of DPAG’s own estimate in its notification of the REIMS II agreement (cost related to distribution of international traffic was only 80% of the cost of processing domestic mail . Accordingly, it imposed a fine</a:t>
            </a:r>
          </a:p>
          <a:p>
            <a:pPr algn="just"/>
            <a:endParaRPr lang="fr-FR" dirty="0">
              <a:latin typeface="Arial" pitchFamily="34" charset="0"/>
              <a:cs typeface="Arial" pitchFamily="34"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4"/>
          <p:cNvSpPr>
            <a:spLocks noGrp="1"/>
          </p:cNvSpPr>
          <p:nvPr>
            <p:ph type="sldNum" sz="quarter" idx="12"/>
          </p:nvPr>
        </p:nvSpPr>
        <p:spPr>
          <a:noFill/>
        </p:spPr>
        <p:txBody>
          <a:bodyPr/>
          <a:lstStyle/>
          <a:p>
            <a:fld id="{45B45747-EA61-42E4-9716-494691A26DD6}" type="slidenum">
              <a:rPr lang="fr-FR">
                <a:latin typeface="Arial" pitchFamily="34" charset="0"/>
              </a:rPr>
              <a:pPr/>
              <a:t>51</a:t>
            </a:fld>
            <a:endParaRPr lang="fr-FR">
              <a:latin typeface="Arial" pitchFamily="34" charset="0"/>
            </a:endParaRPr>
          </a:p>
        </p:txBody>
      </p:sp>
      <p:sp>
        <p:nvSpPr>
          <p:cNvPr id="23555" name="Rectangle 4"/>
          <p:cNvSpPr>
            <a:spLocks noGrp="1" noChangeArrowheads="1"/>
          </p:cNvSpPr>
          <p:nvPr>
            <p:ph type="title"/>
          </p:nvPr>
        </p:nvSpPr>
        <p:spPr/>
        <p:txBody>
          <a:bodyPr>
            <a:normAutofit fontScale="90000"/>
          </a:bodyPr>
          <a:lstStyle/>
          <a:p>
            <a:pPr eaLnBrk="1" hangingPunct="1"/>
            <a:r>
              <a:rPr lang="en-US" sz="3600" b="1" dirty="0" smtClean="0">
                <a:solidFill>
                  <a:srgbClr val="C00000"/>
                </a:solidFill>
                <a:latin typeface="Arial" pitchFamily="34" charset="0"/>
                <a:cs typeface="Arial" pitchFamily="34" charset="0"/>
              </a:rPr>
              <a:t>Arguments </a:t>
            </a:r>
            <a:r>
              <a:rPr lang="en-US" sz="3600" b="1" dirty="0" smtClean="0">
                <a:solidFill>
                  <a:srgbClr val="C00000"/>
                </a:solidFill>
                <a:latin typeface="Arial" pitchFamily="34" charset="0"/>
                <a:cs typeface="Arial" pitchFamily="34" charset="0"/>
              </a:rPr>
              <a:t>against </a:t>
            </a:r>
            <a:r>
              <a:rPr lang="en-US" sz="3600" b="1" dirty="0">
                <a:solidFill>
                  <a:srgbClr val="C00000"/>
                </a:solidFill>
                <a:latin typeface="Arial" pitchFamily="34" charset="0"/>
                <a:cs typeface="Arial" pitchFamily="34" charset="0"/>
              </a:rPr>
              <a:t>a</a:t>
            </a:r>
            <a:r>
              <a:rPr lang="en-US" sz="3600" b="1" dirty="0" smtClean="0">
                <a:solidFill>
                  <a:srgbClr val="C00000"/>
                </a:solidFill>
                <a:latin typeface="Arial" pitchFamily="34" charset="0"/>
                <a:cs typeface="Arial" pitchFamily="34" charset="0"/>
              </a:rPr>
              <a:t>ntitrust </a:t>
            </a:r>
            <a:r>
              <a:rPr lang="en-US" sz="3600" b="1" dirty="0">
                <a:solidFill>
                  <a:srgbClr val="C00000"/>
                </a:solidFill>
                <a:latin typeface="Arial" pitchFamily="34" charset="0"/>
                <a:cs typeface="Arial" pitchFamily="34" charset="0"/>
              </a:rPr>
              <a:t>c</a:t>
            </a:r>
            <a:r>
              <a:rPr lang="en-US" sz="3600" b="1" dirty="0" smtClean="0">
                <a:solidFill>
                  <a:srgbClr val="C00000"/>
                </a:solidFill>
                <a:latin typeface="Arial" pitchFamily="34" charset="0"/>
                <a:cs typeface="Arial" pitchFamily="34" charset="0"/>
              </a:rPr>
              <a:t>ontrol </a:t>
            </a:r>
            <a:r>
              <a:rPr lang="en-US" sz="3600" b="1" dirty="0" smtClean="0">
                <a:solidFill>
                  <a:srgbClr val="C00000"/>
                </a:solidFill>
                <a:latin typeface="Arial" pitchFamily="34" charset="0"/>
                <a:cs typeface="Arial" pitchFamily="34" charset="0"/>
              </a:rPr>
              <a:t>of </a:t>
            </a:r>
            <a:r>
              <a:rPr lang="en-US" sz="3600" b="1" dirty="0" smtClean="0">
                <a:solidFill>
                  <a:srgbClr val="C00000"/>
                </a:solidFill>
                <a:latin typeface="Arial" pitchFamily="34" charset="0"/>
                <a:cs typeface="Arial" pitchFamily="34" charset="0"/>
              </a:rPr>
              <a:t>excessive </a:t>
            </a:r>
            <a:r>
              <a:rPr lang="en-US" sz="3600" b="1" dirty="0">
                <a:solidFill>
                  <a:srgbClr val="C00000"/>
                </a:solidFill>
                <a:latin typeface="Arial" pitchFamily="34" charset="0"/>
                <a:cs typeface="Arial" pitchFamily="34" charset="0"/>
              </a:rPr>
              <a:t>p</a:t>
            </a:r>
            <a:r>
              <a:rPr lang="en-US" sz="3600" b="1" dirty="0" smtClean="0">
                <a:solidFill>
                  <a:srgbClr val="C00000"/>
                </a:solidFill>
                <a:latin typeface="Arial" pitchFamily="34" charset="0"/>
                <a:cs typeface="Arial" pitchFamily="34" charset="0"/>
              </a:rPr>
              <a:t>rices</a:t>
            </a:r>
            <a:endParaRPr lang="fr-FR" sz="3600" b="1" dirty="0" smtClean="0">
              <a:solidFill>
                <a:srgbClr val="C00000"/>
              </a:solidFill>
              <a:latin typeface="Arial" pitchFamily="34" charset="0"/>
              <a:cs typeface="Arial" pitchFamily="34" charset="0"/>
            </a:endParaRPr>
          </a:p>
        </p:txBody>
      </p:sp>
      <p:sp>
        <p:nvSpPr>
          <p:cNvPr id="5" name="TextBox 4"/>
          <p:cNvSpPr txBox="1"/>
          <p:nvPr/>
        </p:nvSpPr>
        <p:spPr>
          <a:xfrm>
            <a:off x="500034" y="2500306"/>
            <a:ext cx="8286808" cy="3416320"/>
          </a:xfrm>
          <a:prstGeom prst="rect">
            <a:avLst/>
          </a:prstGeom>
          <a:noFill/>
        </p:spPr>
        <p:txBody>
          <a:bodyPr wrap="square" rtlCol="0">
            <a:spAutoFit/>
          </a:bodyPr>
          <a:lstStyle/>
          <a:p>
            <a:pPr algn="just"/>
            <a:r>
              <a:rPr lang="en-US" dirty="0" smtClean="0">
                <a:latin typeface="Arial" pitchFamily="34" charset="0"/>
                <a:cs typeface="Arial" pitchFamily="34" charset="0"/>
              </a:rPr>
              <a:t>First, where there are no legal barriers, </a:t>
            </a:r>
            <a:r>
              <a:rPr lang="en-US" b="1" dirty="0" smtClean="0">
                <a:solidFill>
                  <a:srgbClr val="FF0000"/>
                </a:solidFill>
                <a:latin typeface="Arial" pitchFamily="34" charset="0"/>
                <a:cs typeface="Arial" pitchFamily="34" charset="0"/>
              </a:rPr>
              <a:t>exploitative practices are self-correcting because excessive prices will attract new entrants</a:t>
            </a:r>
            <a:r>
              <a:rPr lang="en-US" dirty="0" smtClean="0">
                <a:latin typeface="Arial" pitchFamily="34" charset="0"/>
                <a:cs typeface="Arial" pitchFamily="34" charset="0"/>
              </a:rPr>
              <a:t>. The use of excessive price actions to increase consumer welfare might lead to a trade-off (short run benefit</a:t>
            </a:r>
          </a:p>
          <a:p>
            <a:pPr algn="just"/>
            <a:r>
              <a:rPr lang="en-US" dirty="0" smtClean="0">
                <a:latin typeface="Arial" pitchFamily="34" charset="0"/>
                <a:cs typeface="Arial" pitchFamily="34" charset="0"/>
              </a:rPr>
              <a:t>long term cost as disincentive to invest and innovate) </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Second, </a:t>
            </a:r>
            <a:r>
              <a:rPr lang="en-US" b="1" dirty="0" smtClean="0">
                <a:solidFill>
                  <a:srgbClr val="FF0000"/>
                </a:solidFill>
                <a:latin typeface="Arial" pitchFamily="34" charset="0"/>
                <a:cs typeface="Arial" pitchFamily="34" charset="0"/>
              </a:rPr>
              <a:t>establishing the ‘excessiveness of prices’ is complex. computing the relevant measures of costs is also complex</a:t>
            </a:r>
            <a:r>
              <a:rPr lang="en-US" dirty="0" smtClean="0">
                <a:latin typeface="Arial" pitchFamily="34" charset="0"/>
                <a:cs typeface="Arial" pitchFamily="34" charset="0"/>
              </a:rPr>
              <a:t>: (allocation of common costs to different products, choice of accounting methods (historic costs, current costs), measure of costs where there are important fixed costs) </a:t>
            </a:r>
          </a:p>
          <a:p>
            <a:pPr algn="just"/>
            <a:endParaRPr lang="en-US" dirty="0" smtClean="0">
              <a:latin typeface="Arial" pitchFamily="34" charset="0"/>
              <a:cs typeface="Arial" pitchFamily="34" charset="0"/>
            </a:endParaRPr>
          </a:p>
          <a:p>
            <a:endParaRPr lang="fr-FR"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4"/>
          <p:cNvSpPr>
            <a:spLocks noGrp="1"/>
          </p:cNvSpPr>
          <p:nvPr>
            <p:ph type="sldNum" sz="quarter" idx="12"/>
          </p:nvPr>
        </p:nvSpPr>
        <p:spPr>
          <a:noFill/>
        </p:spPr>
        <p:txBody>
          <a:bodyPr/>
          <a:lstStyle/>
          <a:p>
            <a:fld id="{189825AF-CE7A-4DB0-85E7-6B3CD13C6D77}" type="slidenum">
              <a:rPr lang="fr-FR">
                <a:latin typeface="Arial" pitchFamily="34" charset="0"/>
              </a:rPr>
              <a:pPr/>
              <a:t>52</a:t>
            </a:fld>
            <a:endParaRPr lang="fr-FR">
              <a:latin typeface="Arial" pitchFamily="34" charset="0"/>
            </a:endParaRPr>
          </a:p>
        </p:txBody>
      </p:sp>
      <p:sp>
        <p:nvSpPr>
          <p:cNvPr id="24579" name="Rectangle 2"/>
          <p:cNvSpPr>
            <a:spLocks noGrp="1" noChangeArrowheads="1"/>
          </p:cNvSpPr>
          <p:nvPr>
            <p:ph type="title"/>
          </p:nvPr>
        </p:nvSpPr>
        <p:spPr/>
        <p:txBody>
          <a:bodyPr>
            <a:normAutofit fontScale="90000"/>
          </a:bodyPr>
          <a:lstStyle/>
          <a:p>
            <a:pPr eaLnBrk="1" hangingPunct="1"/>
            <a:r>
              <a:rPr lang="en-US" sz="3600" b="1" dirty="0" smtClean="0">
                <a:solidFill>
                  <a:srgbClr val="C00000"/>
                </a:solidFill>
                <a:latin typeface="Arial" pitchFamily="34" charset="0"/>
                <a:cs typeface="Arial" pitchFamily="34" charset="0"/>
              </a:rPr>
              <a:t>Arguments </a:t>
            </a:r>
            <a:r>
              <a:rPr lang="en-US" sz="3600" b="1" dirty="0" smtClean="0">
                <a:solidFill>
                  <a:srgbClr val="C00000"/>
                </a:solidFill>
                <a:latin typeface="Arial" pitchFamily="34" charset="0"/>
                <a:cs typeface="Arial" pitchFamily="34" charset="0"/>
              </a:rPr>
              <a:t>against </a:t>
            </a:r>
            <a:r>
              <a:rPr lang="en-US" sz="3600" b="1" dirty="0">
                <a:solidFill>
                  <a:srgbClr val="C00000"/>
                </a:solidFill>
                <a:latin typeface="Arial" pitchFamily="34" charset="0"/>
                <a:cs typeface="Arial" pitchFamily="34" charset="0"/>
              </a:rPr>
              <a:t>a</a:t>
            </a:r>
            <a:r>
              <a:rPr lang="en-US" sz="3600" b="1" dirty="0" smtClean="0">
                <a:solidFill>
                  <a:srgbClr val="C00000"/>
                </a:solidFill>
                <a:latin typeface="Arial" pitchFamily="34" charset="0"/>
                <a:cs typeface="Arial" pitchFamily="34" charset="0"/>
              </a:rPr>
              <a:t>ntitrust </a:t>
            </a:r>
            <a:r>
              <a:rPr lang="en-US" sz="3600" b="1" dirty="0">
                <a:solidFill>
                  <a:srgbClr val="C00000"/>
                </a:solidFill>
                <a:latin typeface="Arial" pitchFamily="34" charset="0"/>
                <a:cs typeface="Arial" pitchFamily="34" charset="0"/>
              </a:rPr>
              <a:t>c</a:t>
            </a:r>
            <a:r>
              <a:rPr lang="en-US" sz="3600" b="1" dirty="0" smtClean="0">
                <a:solidFill>
                  <a:srgbClr val="C00000"/>
                </a:solidFill>
                <a:latin typeface="Arial" pitchFamily="34" charset="0"/>
                <a:cs typeface="Arial" pitchFamily="34" charset="0"/>
              </a:rPr>
              <a:t>ontrol </a:t>
            </a:r>
            <a:r>
              <a:rPr lang="en-US" sz="3600" b="1" dirty="0" smtClean="0">
                <a:solidFill>
                  <a:srgbClr val="C00000"/>
                </a:solidFill>
                <a:latin typeface="Arial" pitchFamily="34" charset="0"/>
                <a:cs typeface="Arial" pitchFamily="34" charset="0"/>
              </a:rPr>
              <a:t>of </a:t>
            </a:r>
            <a:r>
              <a:rPr lang="en-US" sz="3600" b="1" dirty="0" smtClean="0">
                <a:solidFill>
                  <a:srgbClr val="C00000"/>
                </a:solidFill>
                <a:latin typeface="Arial" pitchFamily="34" charset="0"/>
                <a:cs typeface="Arial" pitchFamily="34" charset="0"/>
              </a:rPr>
              <a:t>excessive </a:t>
            </a:r>
            <a:r>
              <a:rPr lang="en-US" sz="3600" b="1" dirty="0">
                <a:solidFill>
                  <a:srgbClr val="C00000"/>
                </a:solidFill>
                <a:latin typeface="Arial" pitchFamily="34" charset="0"/>
                <a:cs typeface="Arial" pitchFamily="34" charset="0"/>
              </a:rPr>
              <a:t>p</a:t>
            </a:r>
            <a:r>
              <a:rPr lang="en-US" sz="3600" b="1" dirty="0" smtClean="0">
                <a:solidFill>
                  <a:srgbClr val="C00000"/>
                </a:solidFill>
                <a:latin typeface="Arial" pitchFamily="34" charset="0"/>
                <a:cs typeface="Arial" pitchFamily="34" charset="0"/>
              </a:rPr>
              <a:t>rices</a:t>
            </a:r>
            <a:endParaRPr lang="fr-FR" sz="3600" b="1" dirty="0" smtClean="0">
              <a:solidFill>
                <a:srgbClr val="C00000"/>
              </a:solidFill>
              <a:latin typeface="Arial" pitchFamily="34" charset="0"/>
              <a:cs typeface="Arial" pitchFamily="34" charset="0"/>
            </a:endParaRPr>
          </a:p>
        </p:txBody>
      </p:sp>
      <p:sp>
        <p:nvSpPr>
          <p:cNvPr id="5" name="TextBox 4"/>
          <p:cNvSpPr txBox="1"/>
          <p:nvPr/>
        </p:nvSpPr>
        <p:spPr>
          <a:xfrm>
            <a:off x="642910" y="2857496"/>
            <a:ext cx="8143932" cy="2585323"/>
          </a:xfrm>
          <a:prstGeom prst="rect">
            <a:avLst/>
          </a:prstGeom>
          <a:noFill/>
        </p:spPr>
        <p:txBody>
          <a:bodyPr wrap="square" rtlCol="0">
            <a:spAutoFit/>
          </a:bodyPr>
          <a:lstStyle/>
          <a:p>
            <a:pPr algn="just"/>
            <a:r>
              <a:rPr lang="en-US" dirty="0" smtClean="0">
                <a:latin typeface="Arial" pitchFamily="34" charset="0"/>
                <a:cs typeface="Arial" pitchFamily="34" charset="0"/>
              </a:rPr>
              <a:t>Third, </a:t>
            </a:r>
            <a:r>
              <a:rPr lang="en-US" b="1" dirty="0" smtClean="0">
                <a:solidFill>
                  <a:srgbClr val="FF0000"/>
                </a:solidFill>
                <a:latin typeface="Arial" pitchFamily="34" charset="0"/>
                <a:cs typeface="Arial" pitchFamily="34" charset="0"/>
              </a:rPr>
              <a:t>a competition authority’s role is not to set prices</a:t>
            </a:r>
            <a:r>
              <a:rPr lang="en-US" dirty="0" smtClean="0">
                <a:latin typeface="Arial" pitchFamily="34" charset="0"/>
                <a:cs typeface="Arial" pitchFamily="34" charset="0"/>
              </a:rPr>
              <a:t>,</a:t>
            </a:r>
          </a:p>
          <a:p>
            <a:pPr algn="just"/>
            <a:endParaRPr lang="en-US" dirty="0" smtClean="0">
              <a:latin typeface="Arial" pitchFamily="34" charset="0"/>
              <a:cs typeface="Arial" pitchFamily="34" charset="0"/>
            </a:endParaRPr>
          </a:p>
          <a:p>
            <a:pPr algn="just"/>
            <a:endParaRPr lang="en-US" dirty="0" smtClean="0">
              <a:latin typeface="Arial" pitchFamily="34" charset="0"/>
              <a:cs typeface="Arial" pitchFamily="34" charset="0"/>
            </a:endParaRP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Fourth, the </a:t>
            </a:r>
            <a:r>
              <a:rPr lang="en-US" b="1" dirty="0" smtClean="0">
                <a:solidFill>
                  <a:srgbClr val="FF0000"/>
                </a:solidFill>
                <a:latin typeface="Arial" pitchFamily="34" charset="0"/>
                <a:cs typeface="Arial" pitchFamily="34" charset="0"/>
              </a:rPr>
              <a:t>intervention of the competition authority occurs only at a given point in time, and leaves open the issue of how prices should evolve over time</a:t>
            </a:r>
            <a:r>
              <a:rPr lang="en-US" dirty="0" smtClean="0">
                <a:latin typeface="Arial" pitchFamily="34" charset="0"/>
                <a:cs typeface="Arial" pitchFamily="34" charset="0"/>
              </a:rPr>
              <a:t>. </a:t>
            </a:r>
          </a:p>
          <a:p>
            <a:pPr algn="just"/>
            <a:endParaRPr lang="en-US" dirty="0" smtClean="0">
              <a:latin typeface="Arial" pitchFamily="34" charset="0"/>
              <a:cs typeface="Arial" pitchFamily="34" charset="0"/>
            </a:endParaRPr>
          </a:p>
          <a:p>
            <a:pPr algn="just"/>
            <a:endParaRPr lang="fr-FR" dirty="0">
              <a:latin typeface="Arial" pitchFamily="34" charset="0"/>
              <a:cs typeface="Arial" pitchFamily="34" charset="0"/>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4"/>
          <p:cNvSpPr>
            <a:spLocks noGrp="1"/>
          </p:cNvSpPr>
          <p:nvPr>
            <p:ph type="sldNum" sz="quarter" idx="12"/>
          </p:nvPr>
        </p:nvSpPr>
        <p:spPr>
          <a:noFill/>
        </p:spPr>
        <p:txBody>
          <a:bodyPr/>
          <a:lstStyle/>
          <a:p>
            <a:fld id="{5FFDAC51-A4FE-48DE-BBD5-0F92B7F5884F}" type="slidenum">
              <a:rPr lang="fr-FR">
                <a:latin typeface="Arial" pitchFamily="34" charset="0"/>
              </a:rPr>
              <a:pPr/>
              <a:t>53</a:t>
            </a:fld>
            <a:endParaRPr lang="fr-FR">
              <a:latin typeface="Arial" pitchFamily="34" charset="0"/>
            </a:endParaRPr>
          </a:p>
        </p:txBody>
      </p:sp>
      <p:sp>
        <p:nvSpPr>
          <p:cNvPr id="25603" name="Rectangle 2"/>
          <p:cNvSpPr>
            <a:spLocks noGrp="1" noChangeArrowheads="1"/>
          </p:cNvSpPr>
          <p:nvPr>
            <p:ph type="title"/>
          </p:nvPr>
        </p:nvSpPr>
        <p:spPr>
          <a:xfrm>
            <a:off x="0" y="-100013"/>
            <a:ext cx="9144000" cy="1143001"/>
          </a:xfrm>
        </p:spPr>
        <p:txBody>
          <a:bodyPr>
            <a:normAutofit fontScale="90000"/>
          </a:bodyPr>
          <a:lstStyle/>
          <a:p>
            <a:pPr eaLnBrk="1" hangingPunct="1"/>
            <a:r>
              <a:rPr lang="fr-FR" sz="3600" b="1" dirty="0" err="1" smtClean="0">
                <a:solidFill>
                  <a:srgbClr val="C00000"/>
                </a:solidFill>
                <a:latin typeface="Arial" pitchFamily="34" charset="0"/>
                <a:cs typeface="Arial" pitchFamily="34" charset="0"/>
              </a:rPr>
              <a:t>When</a:t>
            </a:r>
            <a:r>
              <a:rPr lang="fr-FR" sz="3600" b="1" dirty="0" smtClean="0">
                <a:solidFill>
                  <a:srgbClr val="C00000"/>
                </a:solidFill>
                <a:latin typeface="Arial" pitchFamily="34" charset="0"/>
                <a:cs typeface="Arial" pitchFamily="34" charset="0"/>
              </a:rPr>
              <a:t> </a:t>
            </a:r>
            <a:r>
              <a:rPr lang="fr-FR" sz="3600" b="1" dirty="0" err="1" smtClean="0">
                <a:solidFill>
                  <a:srgbClr val="C00000"/>
                </a:solidFill>
                <a:latin typeface="Arial" pitchFamily="34" charset="0"/>
                <a:cs typeface="Arial" pitchFamily="34" charset="0"/>
              </a:rPr>
              <a:t>is</a:t>
            </a:r>
            <a:r>
              <a:rPr lang="fr-FR" sz="3600" b="1" dirty="0" smtClean="0">
                <a:solidFill>
                  <a:srgbClr val="C00000"/>
                </a:solidFill>
                <a:latin typeface="Arial" pitchFamily="34" charset="0"/>
                <a:cs typeface="Arial" pitchFamily="34" charset="0"/>
              </a:rPr>
              <a:t> </a:t>
            </a:r>
            <a:r>
              <a:rPr lang="fr-FR" sz="3600" b="1" dirty="0" smtClean="0">
                <a:solidFill>
                  <a:srgbClr val="C00000"/>
                </a:solidFill>
                <a:latin typeface="Arial" pitchFamily="34" charset="0"/>
                <a:cs typeface="Arial" pitchFamily="34" charset="0"/>
              </a:rPr>
              <a:t>control </a:t>
            </a:r>
            <a:r>
              <a:rPr lang="fr-FR" sz="3600" b="1" dirty="0" smtClean="0">
                <a:solidFill>
                  <a:srgbClr val="C00000"/>
                </a:solidFill>
                <a:latin typeface="Arial" pitchFamily="34" charset="0"/>
                <a:cs typeface="Arial" pitchFamily="34" charset="0"/>
              </a:rPr>
              <a:t>of </a:t>
            </a:r>
            <a:r>
              <a:rPr lang="fr-FR" sz="3600" b="1" dirty="0" smtClean="0">
                <a:solidFill>
                  <a:srgbClr val="C00000"/>
                </a:solidFill>
                <a:latin typeface="Arial" pitchFamily="34" charset="0"/>
                <a:cs typeface="Arial" pitchFamily="34" charset="0"/>
              </a:rPr>
              <a:t>excessive </a:t>
            </a:r>
            <a:r>
              <a:rPr lang="fr-FR" sz="3600" b="1" dirty="0" err="1">
                <a:solidFill>
                  <a:srgbClr val="C00000"/>
                </a:solidFill>
                <a:latin typeface="Arial" pitchFamily="34" charset="0"/>
                <a:cs typeface="Arial" pitchFamily="34" charset="0"/>
              </a:rPr>
              <a:t>p</a:t>
            </a:r>
            <a:r>
              <a:rPr lang="fr-FR" sz="3600" b="1" dirty="0" err="1" smtClean="0">
                <a:solidFill>
                  <a:srgbClr val="C00000"/>
                </a:solidFill>
                <a:latin typeface="Arial" pitchFamily="34" charset="0"/>
                <a:cs typeface="Arial" pitchFamily="34" charset="0"/>
              </a:rPr>
              <a:t>rice</a:t>
            </a:r>
            <a:r>
              <a:rPr lang="fr-FR" sz="3600" b="1" dirty="0" smtClean="0">
                <a:solidFill>
                  <a:srgbClr val="C00000"/>
                </a:solidFill>
                <a:latin typeface="Arial" pitchFamily="34" charset="0"/>
                <a:cs typeface="Arial" pitchFamily="34" charset="0"/>
              </a:rPr>
              <a:t> </a:t>
            </a:r>
            <a:r>
              <a:rPr lang="fr-FR" sz="3600" b="1" dirty="0" err="1">
                <a:solidFill>
                  <a:srgbClr val="C00000"/>
                </a:solidFill>
                <a:latin typeface="Arial" pitchFamily="34" charset="0"/>
                <a:cs typeface="Arial" pitchFamily="34" charset="0"/>
              </a:rPr>
              <a:t>j</a:t>
            </a:r>
            <a:r>
              <a:rPr lang="fr-FR" sz="3600" b="1" dirty="0" err="1" smtClean="0">
                <a:solidFill>
                  <a:srgbClr val="C00000"/>
                </a:solidFill>
                <a:latin typeface="Arial" pitchFamily="34" charset="0"/>
                <a:cs typeface="Arial" pitchFamily="34" charset="0"/>
              </a:rPr>
              <a:t>ustified</a:t>
            </a:r>
            <a:r>
              <a:rPr lang="fr-FR" sz="3600" b="1" dirty="0" smtClean="0">
                <a:solidFill>
                  <a:srgbClr val="C00000"/>
                </a:solidFill>
                <a:latin typeface="Arial" pitchFamily="34" charset="0"/>
                <a:cs typeface="Arial" pitchFamily="34" charset="0"/>
              </a:rPr>
              <a:t> </a:t>
            </a:r>
            <a:r>
              <a:rPr lang="fr-FR" sz="3600" b="1" dirty="0" smtClean="0">
                <a:solidFill>
                  <a:srgbClr val="C00000"/>
                </a:solidFill>
                <a:latin typeface="Arial" pitchFamily="34" charset="0"/>
                <a:cs typeface="Arial" pitchFamily="34" charset="0"/>
              </a:rPr>
              <a:t>?</a:t>
            </a:r>
          </a:p>
        </p:txBody>
      </p:sp>
      <p:sp>
        <p:nvSpPr>
          <p:cNvPr id="5" name="TextBox 4"/>
          <p:cNvSpPr txBox="1"/>
          <p:nvPr/>
        </p:nvSpPr>
        <p:spPr>
          <a:xfrm>
            <a:off x="714348" y="1316070"/>
            <a:ext cx="8001056" cy="3970318"/>
          </a:xfrm>
          <a:prstGeom prst="rect">
            <a:avLst/>
          </a:prstGeom>
          <a:noFill/>
        </p:spPr>
        <p:txBody>
          <a:bodyPr wrap="square" rtlCol="0">
            <a:spAutoFit/>
          </a:bodyPr>
          <a:lstStyle/>
          <a:p>
            <a:pPr algn="just"/>
            <a:r>
              <a:rPr lang="en-US" b="1" u="sng" dirty="0" smtClean="0">
                <a:solidFill>
                  <a:srgbClr val="FF0000"/>
                </a:solidFill>
                <a:latin typeface="Arial" pitchFamily="34" charset="0"/>
                <a:cs typeface="Arial" pitchFamily="34" charset="0"/>
              </a:rPr>
              <a:t>Cumulative conditions:</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First, </a:t>
            </a:r>
            <a:r>
              <a:rPr lang="en-US" b="1" dirty="0" smtClean="0">
                <a:solidFill>
                  <a:srgbClr val="FF0000"/>
                </a:solidFill>
                <a:latin typeface="Arial" pitchFamily="34" charset="0"/>
                <a:cs typeface="Arial" pitchFamily="34" charset="0"/>
              </a:rPr>
              <a:t>presence of high and non-transitory barriers to entry </a:t>
            </a:r>
            <a:r>
              <a:rPr lang="en-US" dirty="0" smtClean="0">
                <a:latin typeface="Arial" pitchFamily="34" charset="0"/>
                <a:cs typeface="Arial" pitchFamily="34" charset="0"/>
              </a:rPr>
              <a:t>( weak self regulation). Ex non contestable monopoly (or near monopoly), or control an essential facility </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Second necessary condition is dynamic and limits intervention to </a:t>
            </a:r>
            <a:r>
              <a:rPr lang="en-US" b="1" dirty="0" smtClean="0">
                <a:solidFill>
                  <a:srgbClr val="FF0000"/>
                </a:solidFill>
                <a:latin typeface="Arial" pitchFamily="34" charset="0"/>
                <a:cs typeface="Arial" pitchFamily="34" charset="0"/>
              </a:rPr>
              <a:t>monopoly (or near monopoly) that is due to current or past exclusive or special rights</a:t>
            </a:r>
            <a:r>
              <a:rPr lang="en-US" dirty="0" smtClean="0">
                <a:latin typeface="Arial" pitchFamily="34" charset="0"/>
                <a:cs typeface="Arial" pitchFamily="34" charset="0"/>
              </a:rPr>
              <a:t>. </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In a dynamic setting, incontestable monopoly should not be condemned for excessive pricing because fear of antitrust intervention may undermine investment incentives . </a:t>
            </a:r>
          </a:p>
          <a:p>
            <a:pPr algn="just"/>
            <a:endParaRPr lang="fr-FR" dirty="0">
              <a:latin typeface="Arial" pitchFamily="34" charset="0"/>
              <a:cs typeface="Arial" pitchFamily="34"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Number Placeholder 4"/>
          <p:cNvSpPr>
            <a:spLocks noGrp="1"/>
          </p:cNvSpPr>
          <p:nvPr>
            <p:ph type="sldNum" sz="quarter" idx="12"/>
          </p:nvPr>
        </p:nvSpPr>
        <p:spPr>
          <a:noFill/>
        </p:spPr>
        <p:txBody>
          <a:bodyPr/>
          <a:lstStyle/>
          <a:p>
            <a:fld id="{CD824DD0-8571-417B-B0B4-F080791B095A}" type="slidenum">
              <a:rPr lang="fr-FR">
                <a:latin typeface="Arial" pitchFamily="34" charset="0"/>
              </a:rPr>
              <a:pPr/>
              <a:t>54</a:t>
            </a:fld>
            <a:endParaRPr lang="fr-FR">
              <a:latin typeface="Arial" pitchFamily="34" charset="0"/>
            </a:endParaRPr>
          </a:p>
        </p:txBody>
      </p:sp>
      <p:sp>
        <p:nvSpPr>
          <p:cNvPr id="26627" name="Rectangle 2"/>
          <p:cNvSpPr>
            <a:spLocks noGrp="1" noChangeArrowheads="1"/>
          </p:cNvSpPr>
          <p:nvPr>
            <p:ph type="title"/>
          </p:nvPr>
        </p:nvSpPr>
        <p:spPr>
          <a:xfrm>
            <a:off x="0" y="-100013"/>
            <a:ext cx="9144000" cy="1143001"/>
          </a:xfrm>
        </p:spPr>
        <p:txBody>
          <a:bodyPr>
            <a:normAutofit fontScale="90000"/>
          </a:bodyPr>
          <a:lstStyle/>
          <a:p>
            <a:pPr eaLnBrk="1" hangingPunct="1"/>
            <a:r>
              <a:rPr lang="fr-FR" sz="3600" b="1" dirty="0" err="1" smtClean="0">
                <a:solidFill>
                  <a:srgbClr val="C00000"/>
                </a:solidFill>
                <a:latin typeface="Arial" pitchFamily="34" charset="0"/>
                <a:cs typeface="Arial" pitchFamily="34" charset="0"/>
              </a:rPr>
              <a:t>When</a:t>
            </a:r>
            <a:r>
              <a:rPr lang="fr-FR" sz="3600" b="1" dirty="0" smtClean="0">
                <a:solidFill>
                  <a:srgbClr val="C00000"/>
                </a:solidFill>
                <a:latin typeface="Arial" pitchFamily="34" charset="0"/>
                <a:cs typeface="Arial" pitchFamily="34" charset="0"/>
              </a:rPr>
              <a:t> </a:t>
            </a:r>
            <a:r>
              <a:rPr lang="fr-FR" sz="3600" b="1" dirty="0" err="1" smtClean="0">
                <a:solidFill>
                  <a:srgbClr val="C00000"/>
                </a:solidFill>
                <a:latin typeface="Arial" pitchFamily="34" charset="0"/>
                <a:cs typeface="Arial" pitchFamily="34" charset="0"/>
              </a:rPr>
              <a:t>is</a:t>
            </a:r>
            <a:r>
              <a:rPr lang="fr-FR" sz="3600" b="1" dirty="0" smtClean="0">
                <a:solidFill>
                  <a:srgbClr val="C00000"/>
                </a:solidFill>
                <a:latin typeface="Arial" pitchFamily="34" charset="0"/>
                <a:cs typeface="Arial" pitchFamily="34" charset="0"/>
              </a:rPr>
              <a:t> </a:t>
            </a:r>
            <a:r>
              <a:rPr lang="fr-FR" sz="3600" b="1" dirty="0" smtClean="0">
                <a:solidFill>
                  <a:srgbClr val="C00000"/>
                </a:solidFill>
                <a:latin typeface="Arial" pitchFamily="34" charset="0"/>
                <a:cs typeface="Arial" pitchFamily="34" charset="0"/>
              </a:rPr>
              <a:t>control </a:t>
            </a:r>
            <a:r>
              <a:rPr lang="fr-FR" sz="3600" b="1" dirty="0" smtClean="0">
                <a:solidFill>
                  <a:srgbClr val="C00000"/>
                </a:solidFill>
                <a:latin typeface="Arial" pitchFamily="34" charset="0"/>
                <a:cs typeface="Arial" pitchFamily="34" charset="0"/>
              </a:rPr>
              <a:t>of </a:t>
            </a:r>
            <a:r>
              <a:rPr lang="fr-FR" sz="3600" b="1" dirty="0" smtClean="0">
                <a:solidFill>
                  <a:srgbClr val="C00000"/>
                </a:solidFill>
                <a:latin typeface="Arial" pitchFamily="34" charset="0"/>
                <a:cs typeface="Arial" pitchFamily="34" charset="0"/>
              </a:rPr>
              <a:t>excessive </a:t>
            </a:r>
            <a:r>
              <a:rPr lang="fr-FR" sz="3600" b="1" dirty="0" err="1">
                <a:solidFill>
                  <a:srgbClr val="C00000"/>
                </a:solidFill>
                <a:latin typeface="Arial" pitchFamily="34" charset="0"/>
                <a:cs typeface="Arial" pitchFamily="34" charset="0"/>
              </a:rPr>
              <a:t>p</a:t>
            </a:r>
            <a:r>
              <a:rPr lang="fr-FR" sz="3600" b="1" dirty="0" err="1" smtClean="0">
                <a:solidFill>
                  <a:srgbClr val="C00000"/>
                </a:solidFill>
                <a:latin typeface="Arial" pitchFamily="34" charset="0"/>
                <a:cs typeface="Arial" pitchFamily="34" charset="0"/>
              </a:rPr>
              <a:t>rice</a:t>
            </a:r>
            <a:r>
              <a:rPr lang="fr-FR" sz="3600" b="1" dirty="0" smtClean="0">
                <a:solidFill>
                  <a:srgbClr val="C00000"/>
                </a:solidFill>
                <a:latin typeface="Arial" pitchFamily="34" charset="0"/>
                <a:cs typeface="Arial" pitchFamily="34" charset="0"/>
              </a:rPr>
              <a:t> </a:t>
            </a:r>
            <a:r>
              <a:rPr lang="fr-FR" sz="3600" b="1" dirty="0" err="1">
                <a:solidFill>
                  <a:srgbClr val="C00000"/>
                </a:solidFill>
                <a:latin typeface="Arial" pitchFamily="34" charset="0"/>
                <a:cs typeface="Arial" pitchFamily="34" charset="0"/>
              </a:rPr>
              <a:t>j</a:t>
            </a:r>
            <a:r>
              <a:rPr lang="fr-FR" sz="3600" b="1" dirty="0" err="1" smtClean="0">
                <a:solidFill>
                  <a:srgbClr val="C00000"/>
                </a:solidFill>
                <a:latin typeface="Arial" pitchFamily="34" charset="0"/>
                <a:cs typeface="Arial" pitchFamily="34" charset="0"/>
              </a:rPr>
              <a:t>ustified</a:t>
            </a:r>
            <a:r>
              <a:rPr lang="fr-FR" sz="3600" b="1" dirty="0" smtClean="0">
                <a:solidFill>
                  <a:srgbClr val="C00000"/>
                </a:solidFill>
                <a:latin typeface="Arial" pitchFamily="34" charset="0"/>
                <a:cs typeface="Arial" pitchFamily="34" charset="0"/>
              </a:rPr>
              <a:t> </a:t>
            </a:r>
            <a:r>
              <a:rPr lang="fr-FR" sz="3600" b="1" dirty="0" smtClean="0">
                <a:solidFill>
                  <a:srgbClr val="C00000"/>
                </a:solidFill>
                <a:latin typeface="Arial" pitchFamily="34" charset="0"/>
                <a:cs typeface="Arial" pitchFamily="34" charset="0"/>
              </a:rPr>
              <a:t>?</a:t>
            </a:r>
          </a:p>
        </p:txBody>
      </p:sp>
      <p:sp>
        <p:nvSpPr>
          <p:cNvPr id="5" name="TextBox 4"/>
          <p:cNvSpPr txBox="1"/>
          <p:nvPr/>
        </p:nvSpPr>
        <p:spPr>
          <a:xfrm>
            <a:off x="357158" y="1906494"/>
            <a:ext cx="8358246" cy="2308324"/>
          </a:xfrm>
          <a:prstGeom prst="rect">
            <a:avLst/>
          </a:prstGeom>
          <a:noFill/>
        </p:spPr>
        <p:txBody>
          <a:bodyPr wrap="square" rtlCol="0">
            <a:spAutoFit/>
          </a:bodyPr>
          <a:lstStyle/>
          <a:p>
            <a:pPr algn="just"/>
            <a:r>
              <a:rPr lang="en-US" b="1" u="sng" dirty="0" smtClean="0">
                <a:solidFill>
                  <a:srgbClr val="FF0000"/>
                </a:solidFill>
                <a:latin typeface="Arial" pitchFamily="34" charset="0"/>
                <a:cs typeface="Arial" pitchFamily="34" charset="0"/>
              </a:rPr>
              <a:t>Cumulative conditions:</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Third, there is </a:t>
            </a:r>
            <a:r>
              <a:rPr lang="en-US" b="1" dirty="0" smtClean="0">
                <a:solidFill>
                  <a:srgbClr val="FF0000"/>
                </a:solidFill>
                <a:latin typeface="Arial" pitchFamily="34" charset="0"/>
                <a:cs typeface="Arial" pitchFamily="34" charset="0"/>
              </a:rPr>
              <a:t>no effective means for the competition authority to eliminate the entry barriers. </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Fourth, there should be </a:t>
            </a:r>
            <a:r>
              <a:rPr lang="en-US" b="1" dirty="0" smtClean="0">
                <a:solidFill>
                  <a:srgbClr val="FF0000"/>
                </a:solidFill>
                <a:latin typeface="Arial" pitchFamily="34" charset="0"/>
                <a:cs typeface="Arial" pitchFamily="34" charset="0"/>
              </a:rPr>
              <a:t>no sector-specific regulator</a:t>
            </a:r>
            <a:r>
              <a:rPr lang="en-US" dirty="0" smtClean="0">
                <a:latin typeface="Arial" pitchFamily="34" charset="0"/>
                <a:cs typeface="Arial" pitchFamily="34" charset="0"/>
              </a:rPr>
              <a:t>. A specific regulator usually has better knowledge of the sector.</a:t>
            </a:r>
          </a:p>
          <a:p>
            <a:pPr algn="just"/>
            <a:endParaRPr lang="fr-FR" dirty="0">
              <a:latin typeface="Arial" pitchFamily="34" charset="0"/>
              <a:cs typeface="Arial" pitchFamily="34" charset="0"/>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6481" y="2416574"/>
            <a:ext cx="8226720" cy="1143480"/>
          </a:xfrm>
        </p:spPr>
        <p:txBody>
          <a:bodyPr>
            <a:normAutofit fontScale="90000"/>
          </a:bodyPr>
          <a:lstStyle/>
          <a:p>
            <a:pPr>
              <a:defRPr/>
            </a:pPr>
            <a:r>
              <a:rPr lang="fr-FR" sz="3300" b="1" dirty="0">
                <a:solidFill>
                  <a:srgbClr val="FF0000"/>
                </a:solidFill>
                <a:latin typeface="+mn-lt"/>
              </a:rPr>
              <a:t/>
            </a:r>
            <a:br>
              <a:rPr lang="fr-FR" sz="3300" b="1" dirty="0">
                <a:solidFill>
                  <a:srgbClr val="FF0000"/>
                </a:solidFill>
                <a:latin typeface="+mn-lt"/>
              </a:rPr>
            </a:br>
            <a:r>
              <a:rPr lang="fr-FR" sz="3300" b="1" dirty="0" err="1">
                <a:solidFill>
                  <a:srgbClr val="FF0000"/>
                </a:solidFill>
                <a:latin typeface="+mn-lt"/>
              </a:rPr>
              <a:t>Thank</a:t>
            </a:r>
            <a:r>
              <a:rPr lang="fr-FR" sz="3300" b="1" dirty="0">
                <a:solidFill>
                  <a:srgbClr val="FF0000"/>
                </a:solidFill>
                <a:latin typeface="+mn-lt"/>
              </a:rPr>
              <a:t> </a:t>
            </a:r>
            <a:r>
              <a:rPr lang="fr-FR" sz="3300" b="1" dirty="0" err="1">
                <a:solidFill>
                  <a:srgbClr val="FF0000"/>
                </a:solidFill>
                <a:latin typeface="+mn-lt"/>
              </a:rPr>
              <a:t>you</a:t>
            </a:r>
            <a:r>
              <a:rPr lang="fr-FR" sz="3300" b="1" dirty="0">
                <a:solidFill>
                  <a:srgbClr val="FF0000"/>
                </a:solidFill>
                <a:latin typeface="+mn-lt"/>
              </a:rPr>
              <a:t> </a:t>
            </a:r>
            <a:r>
              <a:rPr lang="fr-FR" sz="3300" b="1" dirty="0" err="1">
                <a:solidFill>
                  <a:srgbClr val="FF0000"/>
                </a:solidFill>
                <a:latin typeface="+mn-lt"/>
              </a:rPr>
              <a:t>very</a:t>
            </a:r>
            <a:r>
              <a:rPr lang="fr-FR" sz="3300" b="1" dirty="0">
                <a:solidFill>
                  <a:srgbClr val="FF0000"/>
                </a:solidFill>
                <a:latin typeface="+mn-lt"/>
              </a:rPr>
              <a:t> </a:t>
            </a:r>
            <a:r>
              <a:rPr lang="fr-FR" sz="3300" b="1" dirty="0" err="1">
                <a:solidFill>
                  <a:srgbClr val="FF0000"/>
                </a:solidFill>
                <a:latin typeface="+mn-lt"/>
              </a:rPr>
              <a:t>much</a:t>
            </a:r>
            <a:r>
              <a:rPr lang="fr-FR" sz="3300" b="1" dirty="0">
                <a:solidFill>
                  <a:srgbClr val="FF0000"/>
                </a:solidFill>
                <a:latin typeface="+mn-lt"/>
              </a:rPr>
              <a:t/>
            </a:r>
            <a:br>
              <a:rPr lang="fr-FR" sz="3300" b="1" dirty="0">
                <a:solidFill>
                  <a:srgbClr val="FF0000"/>
                </a:solidFill>
                <a:latin typeface="+mn-lt"/>
              </a:rPr>
            </a:br>
            <a:r>
              <a:rPr lang="fr-FR" sz="3300" b="1" dirty="0">
                <a:solidFill>
                  <a:srgbClr val="FF0000"/>
                </a:solidFill>
                <a:latin typeface="+mn-lt"/>
              </a:rPr>
              <a:t/>
            </a:r>
            <a:br>
              <a:rPr lang="fr-FR" sz="3300" b="1" dirty="0">
                <a:solidFill>
                  <a:srgbClr val="FF0000"/>
                </a:solidFill>
                <a:latin typeface="+mn-lt"/>
              </a:rPr>
            </a:br>
            <a:r>
              <a:rPr lang="fr-FR" sz="3300" b="1" dirty="0">
                <a:solidFill>
                  <a:schemeClr val="accent2"/>
                </a:solidFill>
                <a:latin typeface="+mn-lt"/>
              </a:rPr>
              <a:t>frederic.jenny@gmail.com</a:t>
            </a:r>
          </a:p>
        </p:txBody>
      </p:sp>
      <p:sp>
        <p:nvSpPr>
          <p:cNvPr id="3" name="Slide Number Placeholder 2"/>
          <p:cNvSpPr>
            <a:spLocks noGrp="1"/>
          </p:cNvSpPr>
          <p:nvPr>
            <p:ph type="sldNum" sz="quarter" idx="12"/>
          </p:nvPr>
        </p:nvSpPr>
        <p:spPr/>
        <p:txBody>
          <a:bodyPr/>
          <a:lstStyle/>
          <a:p>
            <a:pPr>
              <a:defRPr/>
            </a:pPr>
            <a:fld id="{B7CF5C1A-1AF0-40E1-8935-C3CFC9033404}" type="slidenum">
              <a:rPr lang="fr-FR" smtClean="0"/>
              <a:pPr>
                <a:defRPr/>
              </a:pPr>
              <a:t>55</a:t>
            </a:fld>
            <a:endParaRPr lang="fr-F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z="3200" b="1" dirty="0" smtClean="0">
                <a:solidFill>
                  <a:srgbClr val="C00000"/>
                </a:solidFill>
                <a:latin typeface="Arial" pitchFamily="34" charset="0"/>
                <a:cs typeface="Arial" pitchFamily="34" charset="0"/>
              </a:rPr>
              <a:t>Sherman </a:t>
            </a:r>
            <a:r>
              <a:rPr lang="fr-FR" sz="3200" b="1" dirty="0" err="1" smtClean="0">
                <a:solidFill>
                  <a:srgbClr val="C00000"/>
                </a:solidFill>
                <a:latin typeface="Arial" pitchFamily="34" charset="0"/>
                <a:cs typeface="Arial" pitchFamily="34" charset="0"/>
              </a:rPr>
              <a:t>a</a:t>
            </a:r>
            <a:r>
              <a:rPr lang="fr-FR" sz="3200" b="1" dirty="0" err="1" smtClean="0">
                <a:solidFill>
                  <a:srgbClr val="C00000"/>
                </a:solidFill>
                <a:latin typeface="Arial" pitchFamily="34" charset="0"/>
                <a:cs typeface="Arial" pitchFamily="34" charset="0"/>
              </a:rPr>
              <a:t>ct</a:t>
            </a:r>
            <a:r>
              <a:rPr lang="fr-FR" sz="3200" b="1" dirty="0" smtClean="0">
                <a:solidFill>
                  <a:srgbClr val="C00000"/>
                </a:solidFill>
                <a:latin typeface="Arial" pitchFamily="34" charset="0"/>
                <a:cs typeface="Arial" pitchFamily="34" charset="0"/>
              </a:rPr>
              <a:t>, section </a:t>
            </a:r>
            <a:r>
              <a:rPr lang="fr-FR" sz="3200" b="1" dirty="0" smtClean="0">
                <a:solidFill>
                  <a:srgbClr val="C00000"/>
                </a:solidFill>
                <a:latin typeface="Arial" pitchFamily="34" charset="0"/>
                <a:cs typeface="Arial" pitchFamily="34" charset="0"/>
              </a:rPr>
              <a:t>2</a:t>
            </a:r>
            <a:endParaRPr lang="fr-FR" sz="3200" b="1" dirty="0">
              <a:solidFill>
                <a:srgbClr val="C00000"/>
              </a:solidFill>
              <a:latin typeface="Arial" pitchFamily="34" charset="0"/>
              <a:cs typeface="Arial" pitchFamily="34" charset="0"/>
            </a:endParaRPr>
          </a:p>
        </p:txBody>
      </p:sp>
      <p:sp>
        <p:nvSpPr>
          <p:cNvPr id="3" name="TextBox 2"/>
          <p:cNvSpPr txBox="1"/>
          <p:nvPr/>
        </p:nvSpPr>
        <p:spPr>
          <a:xfrm>
            <a:off x="428596" y="1785926"/>
            <a:ext cx="8358246" cy="2862322"/>
          </a:xfrm>
          <a:prstGeom prst="rect">
            <a:avLst/>
          </a:prstGeom>
          <a:noFill/>
        </p:spPr>
        <p:txBody>
          <a:bodyPr wrap="square" rtlCol="0">
            <a:spAutoFit/>
          </a:bodyPr>
          <a:lstStyle/>
          <a:p>
            <a:pPr algn="just"/>
            <a:r>
              <a:rPr lang="en-US" dirty="0" smtClean="0">
                <a:latin typeface="Arial" pitchFamily="34" charset="0"/>
                <a:cs typeface="Arial" pitchFamily="34" charset="0"/>
              </a:rPr>
              <a:t>Section 2 of the Sherman Act of 1890:</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Every person who shall monopolize, or attempt to monopolize . . . shall be deemed guilty of a felony, and . . . shall be punished by fine . . . or by </a:t>
            </a:r>
            <a:r>
              <a:rPr lang="fr-FR" dirty="0" err="1" smtClean="0">
                <a:latin typeface="Arial" pitchFamily="34" charset="0"/>
                <a:cs typeface="Arial" pitchFamily="34" charset="0"/>
              </a:rPr>
              <a:t>imprisonment</a:t>
            </a:r>
            <a:r>
              <a:rPr lang="fr-FR" dirty="0" smtClean="0">
                <a:latin typeface="Arial" pitchFamily="34" charset="0"/>
                <a:cs typeface="Arial" pitchFamily="34" charset="0"/>
              </a:rPr>
              <a:t> . . . .</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The U.S. courts have stated the elements of a Section 2 violation. Monopolization requires</a:t>
            </a:r>
          </a:p>
          <a:p>
            <a:pPr marL="342900" indent="-342900" algn="just">
              <a:buAutoNum type="arabicParenBoth"/>
            </a:pPr>
            <a:r>
              <a:rPr lang="en-US" dirty="0" smtClean="0">
                <a:latin typeface="Arial" pitchFamily="34" charset="0"/>
                <a:cs typeface="Arial" pitchFamily="34" charset="0"/>
              </a:rPr>
              <a:t>the willful acquisition or maintenance of monopoly power </a:t>
            </a:r>
          </a:p>
          <a:p>
            <a:pPr marL="342900" indent="-342900" algn="just"/>
            <a:r>
              <a:rPr lang="en-US" dirty="0" smtClean="0">
                <a:latin typeface="Arial" pitchFamily="34" charset="0"/>
                <a:cs typeface="Arial" pitchFamily="34" charset="0"/>
              </a:rPr>
              <a:t>(2) by the use of exclusionary </a:t>
            </a:r>
            <a:r>
              <a:rPr lang="fr-FR" dirty="0" err="1" smtClean="0">
                <a:latin typeface="Arial" pitchFamily="34" charset="0"/>
                <a:cs typeface="Arial" pitchFamily="34" charset="0"/>
              </a:rPr>
              <a:t>conduct</a:t>
            </a:r>
            <a:r>
              <a:rPr lang="fr-FR" dirty="0" smtClean="0">
                <a:latin typeface="Arial" pitchFamily="34" charset="0"/>
                <a:cs typeface="Arial" pitchFamily="34" charset="0"/>
              </a:rPr>
              <a:t>.</a:t>
            </a:r>
            <a:endParaRPr lang="fr-F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4"/>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5D8BBC3A-AFB5-4301-86D4-AFBCA2C7DFDD}" type="slidenum">
              <a:rPr lang="fr-FR" sz="1400">
                <a:latin typeface="Times New Roman" pitchFamily="18" charset="0"/>
              </a:rPr>
              <a:pPr algn="r"/>
              <a:t>7</a:t>
            </a:fld>
            <a:endParaRPr lang="fr-FR" sz="1400">
              <a:latin typeface="Times New Roman" pitchFamily="18" charset="0"/>
            </a:endParaRPr>
          </a:p>
        </p:txBody>
      </p:sp>
      <p:sp>
        <p:nvSpPr>
          <p:cNvPr id="16387" name="Rectangle 2"/>
          <p:cNvSpPr>
            <a:spLocks noGrp="1" noChangeArrowheads="1"/>
          </p:cNvSpPr>
          <p:nvPr>
            <p:ph type="title" idx="4294967295"/>
          </p:nvPr>
        </p:nvSpPr>
        <p:spPr/>
        <p:txBody>
          <a:bodyPr>
            <a:normAutofit/>
          </a:bodyPr>
          <a:lstStyle/>
          <a:p>
            <a:pPr eaLnBrk="1" hangingPunct="1"/>
            <a:r>
              <a:rPr lang="fr-FR" sz="3200" b="1" dirty="0" smtClean="0">
                <a:solidFill>
                  <a:srgbClr val="C00000"/>
                </a:solidFill>
                <a:latin typeface="Arial" pitchFamily="34" charset="0"/>
                <a:cs typeface="Arial" pitchFamily="34" charset="0"/>
              </a:rPr>
              <a:t>A US/ EU </a:t>
            </a:r>
            <a:r>
              <a:rPr lang="fr-FR" sz="3200" b="1" dirty="0" err="1" smtClean="0">
                <a:solidFill>
                  <a:srgbClr val="C00000"/>
                </a:solidFill>
                <a:latin typeface="Arial" pitchFamily="34" charset="0"/>
                <a:cs typeface="Arial" pitchFamily="34" charset="0"/>
              </a:rPr>
              <a:t>Comparison</a:t>
            </a:r>
            <a:endParaRPr lang="fr-FR" sz="3200" b="1" dirty="0" smtClean="0">
              <a:solidFill>
                <a:srgbClr val="C00000"/>
              </a:solidFill>
              <a:latin typeface="Arial" pitchFamily="34" charset="0"/>
              <a:cs typeface="Arial" pitchFamily="34" charset="0"/>
            </a:endParaRPr>
          </a:p>
        </p:txBody>
      </p:sp>
      <p:sp>
        <p:nvSpPr>
          <p:cNvPr id="16388" name="Text Box 3"/>
          <p:cNvSpPr txBox="1">
            <a:spLocks noChangeArrowheads="1"/>
          </p:cNvSpPr>
          <p:nvPr/>
        </p:nvSpPr>
        <p:spPr bwMode="auto">
          <a:xfrm>
            <a:off x="303213" y="1770063"/>
            <a:ext cx="8589962" cy="3416320"/>
          </a:xfrm>
          <a:prstGeom prst="rect">
            <a:avLst/>
          </a:prstGeom>
          <a:noFill/>
          <a:ln w="9525">
            <a:noFill/>
            <a:miter lim="800000"/>
            <a:headEnd/>
            <a:tailEnd/>
          </a:ln>
        </p:spPr>
        <p:txBody>
          <a:bodyPr>
            <a:spAutoFit/>
          </a:bodyPr>
          <a:lstStyle/>
          <a:p>
            <a:pPr algn="just"/>
            <a:r>
              <a:rPr lang="fr-FR" b="1" dirty="0">
                <a:solidFill>
                  <a:srgbClr val="FF0000"/>
                </a:solidFill>
                <a:latin typeface="Arial" pitchFamily="34" charset="0"/>
                <a:cs typeface="Arial" pitchFamily="34" charset="0"/>
              </a:rPr>
              <a:t>US </a:t>
            </a:r>
            <a:r>
              <a:rPr lang="fr-FR" b="1" dirty="0" err="1">
                <a:solidFill>
                  <a:srgbClr val="FF0000"/>
                </a:solidFill>
                <a:latin typeface="Arial" pitchFamily="34" charset="0"/>
                <a:cs typeface="Arial" pitchFamily="34" charset="0"/>
              </a:rPr>
              <a:t>enforcement</a:t>
            </a:r>
            <a:r>
              <a:rPr lang="fr-FR" b="1" dirty="0">
                <a:solidFill>
                  <a:srgbClr val="FF0000"/>
                </a:solidFill>
                <a:latin typeface="Arial" pitchFamily="34" charset="0"/>
                <a:cs typeface="Arial" pitchFamily="34" charset="0"/>
              </a:rPr>
              <a:t> </a:t>
            </a:r>
            <a:r>
              <a:rPr lang="fr-FR" b="1" dirty="0" err="1">
                <a:solidFill>
                  <a:srgbClr val="FF0000"/>
                </a:solidFill>
                <a:latin typeface="Arial" pitchFamily="34" charset="0"/>
                <a:cs typeface="Arial" pitchFamily="34" charset="0"/>
              </a:rPr>
              <a:t>policy</a:t>
            </a:r>
            <a:r>
              <a:rPr lang="fr-FR" b="1" dirty="0">
                <a:solidFill>
                  <a:srgbClr val="FF0000"/>
                </a:solidFill>
                <a:latin typeface="Arial" pitchFamily="34" charset="0"/>
                <a:cs typeface="Arial" pitchFamily="34" charset="0"/>
              </a:rPr>
              <a:t> on single-</a:t>
            </a:r>
            <a:r>
              <a:rPr lang="fr-FR" b="1" dirty="0" err="1">
                <a:solidFill>
                  <a:srgbClr val="FF0000"/>
                </a:solidFill>
                <a:latin typeface="Arial" pitchFamily="34" charset="0"/>
                <a:cs typeface="Arial" pitchFamily="34" charset="0"/>
              </a:rPr>
              <a:t>firm</a:t>
            </a:r>
            <a:r>
              <a:rPr lang="fr-FR" b="1" dirty="0">
                <a:solidFill>
                  <a:srgbClr val="FF0000"/>
                </a:solidFill>
                <a:latin typeface="Arial" pitchFamily="34" charset="0"/>
                <a:cs typeface="Arial" pitchFamily="34" charset="0"/>
              </a:rPr>
              <a:t> </a:t>
            </a:r>
            <a:r>
              <a:rPr lang="fr-FR" b="1" dirty="0" err="1">
                <a:solidFill>
                  <a:srgbClr val="FF0000"/>
                </a:solidFill>
                <a:latin typeface="Arial" pitchFamily="34" charset="0"/>
                <a:cs typeface="Arial" pitchFamily="34" charset="0"/>
              </a:rPr>
              <a:t>conduct</a:t>
            </a:r>
            <a:r>
              <a:rPr lang="fr-FR" b="1" dirty="0">
                <a:solidFill>
                  <a:srgbClr val="FF0000"/>
                </a:solidFill>
                <a:latin typeface="Arial" pitchFamily="34" charset="0"/>
                <a:cs typeface="Arial" pitchFamily="34" charset="0"/>
              </a:rPr>
              <a:t> </a:t>
            </a:r>
            <a:r>
              <a:rPr lang="fr-FR" b="1" dirty="0" err="1">
                <a:solidFill>
                  <a:srgbClr val="FF0000"/>
                </a:solidFill>
                <a:latin typeface="Arial" pitchFamily="34" charset="0"/>
                <a:cs typeface="Arial" pitchFamily="34" charset="0"/>
              </a:rPr>
              <a:t>is</a:t>
            </a:r>
            <a:r>
              <a:rPr lang="fr-FR" b="1" dirty="0">
                <a:solidFill>
                  <a:srgbClr val="FF0000"/>
                </a:solidFill>
                <a:latin typeface="Arial" pitchFamily="34" charset="0"/>
                <a:cs typeface="Arial" pitchFamily="34" charset="0"/>
              </a:rPr>
              <a:t> </a:t>
            </a:r>
            <a:r>
              <a:rPr lang="fr-FR" b="1" dirty="0" err="1">
                <a:solidFill>
                  <a:srgbClr val="FF0000"/>
                </a:solidFill>
                <a:latin typeface="Arial" pitchFamily="34" charset="0"/>
                <a:cs typeface="Arial" pitchFamily="34" charset="0"/>
              </a:rPr>
              <a:t>driven</a:t>
            </a:r>
            <a:r>
              <a:rPr lang="fr-FR" b="1" dirty="0">
                <a:solidFill>
                  <a:srgbClr val="FF0000"/>
                </a:solidFill>
                <a:latin typeface="Arial" pitchFamily="34" charset="0"/>
                <a:cs typeface="Arial" pitchFamily="34" charset="0"/>
              </a:rPr>
              <a:t> in large part by the danger of « false positive » </a:t>
            </a:r>
            <a:r>
              <a:rPr lang="fr-FR" b="1" dirty="0" err="1">
                <a:solidFill>
                  <a:srgbClr val="FF0000"/>
                </a:solidFill>
                <a:latin typeface="Arial" pitchFamily="34" charset="0"/>
                <a:cs typeface="Arial" pitchFamily="34" charset="0"/>
              </a:rPr>
              <a:t>that</a:t>
            </a:r>
            <a:r>
              <a:rPr lang="fr-FR" b="1" dirty="0">
                <a:solidFill>
                  <a:srgbClr val="FF0000"/>
                </a:solidFill>
                <a:latin typeface="Arial" pitchFamily="34" charset="0"/>
                <a:cs typeface="Arial" pitchFamily="34" charset="0"/>
              </a:rPr>
              <a:t> </a:t>
            </a:r>
            <a:r>
              <a:rPr lang="fr-FR" b="1" dirty="0" err="1">
                <a:solidFill>
                  <a:srgbClr val="FF0000"/>
                </a:solidFill>
                <a:latin typeface="Arial" pitchFamily="34" charset="0"/>
                <a:cs typeface="Arial" pitchFamily="34" charset="0"/>
              </a:rPr>
              <a:t>chills</a:t>
            </a:r>
            <a:r>
              <a:rPr lang="fr-FR" b="1" dirty="0">
                <a:solidFill>
                  <a:srgbClr val="FF0000"/>
                </a:solidFill>
                <a:latin typeface="Arial" pitchFamily="34" charset="0"/>
                <a:cs typeface="Arial" pitchFamily="34" charset="0"/>
              </a:rPr>
              <a:t> hard </a:t>
            </a:r>
            <a:r>
              <a:rPr lang="fr-FR" b="1" dirty="0" err="1">
                <a:solidFill>
                  <a:srgbClr val="FF0000"/>
                </a:solidFill>
                <a:latin typeface="Arial" pitchFamily="34" charset="0"/>
                <a:cs typeface="Arial" pitchFamily="34" charset="0"/>
              </a:rPr>
              <a:t>competition</a:t>
            </a:r>
            <a:r>
              <a:rPr lang="fr-FR" dirty="0">
                <a:latin typeface="Arial" pitchFamily="34" charset="0"/>
                <a:cs typeface="Arial" pitchFamily="34" charset="0"/>
              </a:rPr>
              <a:t>. But the </a:t>
            </a:r>
            <a:r>
              <a:rPr lang="fr-FR" dirty="0" err="1">
                <a:latin typeface="Arial" pitchFamily="34" charset="0"/>
                <a:cs typeface="Arial" pitchFamily="34" charset="0"/>
              </a:rPr>
              <a:t>decisions</a:t>
            </a:r>
            <a:r>
              <a:rPr lang="fr-FR" dirty="0">
                <a:latin typeface="Arial" pitchFamily="34" charset="0"/>
                <a:cs typeface="Arial" pitchFamily="34" charset="0"/>
              </a:rPr>
              <a:t> of the US courts in </a:t>
            </a:r>
            <a:r>
              <a:rPr lang="fr-FR" dirty="0" err="1">
                <a:latin typeface="Arial" pitchFamily="34" charset="0"/>
                <a:cs typeface="Arial" pitchFamily="34" charset="0"/>
              </a:rPr>
              <a:t>private</a:t>
            </a:r>
            <a:r>
              <a:rPr lang="fr-FR" dirty="0">
                <a:latin typeface="Arial" pitchFamily="34" charset="0"/>
                <a:cs typeface="Arial" pitchFamily="34" charset="0"/>
              </a:rPr>
              <a:t> </a:t>
            </a:r>
            <a:r>
              <a:rPr lang="fr-FR" dirty="0" err="1">
                <a:latin typeface="Arial" pitchFamily="34" charset="0"/>
                <a:cs typeface="Arial" pitchFamily="34" charset="0"/>
              </a:rPr>
              <a:t>litigation</a:t>
            </a:r>
            <a:r>
              <a:rPr lang="fr-FR" dirty="0">
                <a:latin typeface="Arial" pitchFamily="34" charset="0"/>
                <a:cs typeface="Arial" pitchFamily="34" charset="0"/>
              </a:rPr>
              <a:t> do not </a:t>
            </a:r>
            <a:r>
              <a:rPr lang="fr-FR" dirty="0" err="1">
                <a:latin typeface="Arial" pitchFamily="34" charset="0"/>
                <a:cs typeface="Arial" pitchFamily="34" charset="0"/>
              </a:rPr>
              <a:t>embrace</a:t>
            </a:r>
            <a:r>
              <a:rPr lang="fr-FR" dirty="0">
                <a:latin typeface="Arial" pitchFamily="34" charset="0"/>
                <a:cs typeface="Arial" pitchFamily="34" charset="0"/>
              </a:rPr>
              <a:t> </a:t>
            </a:r>
            <a:r>
              <a:rPr lang="fr-FR" dirty="0" err="1">
                <a:latin typeface="Arial" pitchFamily="34" charset="0"/>
                <a:cs typeface="Arial" pitchFamily="34" charset="0"/>
              </a:rPr>
              <a:t>this</a:t>
            </a:r>
            <a:r>
              <a:rPr lang="fr-FR" dirty="0">
                <a:latin typeface="Arial" pitchFamily="34" charset="0"/>
                <a:cs typeface="Arial" pitchFamily="34" charset="0"/>
              </a:rPr>
              <a:t> </a:t>
            </a:r>
            <a:r>
              <a:rPr lang="fr-FR" dirty="0" err="1">
                <a:latin typeface="Arial" pitchFamily="34" charset="0"/>
                <a:cs typeface="Arial" pitchFamily="34" charset="0"/>
              </a:rPr>
              <a:t>concern</a:t>
            </a:r>
            <a:r>
              <a:rPr lang="fr-FR" dirty="0">
                <a:latin typeface="Arial" pitchFamily="34" charset="0"/>
                <a:cs typeface="Arial" pitchFamily="34" charset="0"/>
              </a:rPr>
              <a:t> as </a:t>
            </a:r>
            <a:r>
              <a:rPr lang="fr-FR" dirty="0" err="1">
                <a:latin typeface="Arial" pitchFamily="34" charset="0"/>
                <a:cs typeface="Arial" pitchFamily="34" charset="0"/>
              </a:rPr>
              <a:t>clearly</a:t>
            </a:r>
            <a:r>
              <a:rPr lang="fr-FR" dirty="0">
                <a:latin typeface="Arial" pitchFamily="34" charset="0"/>
                <a:cs typeface="Arial" pitchFamily="34" charset="0"/>
              </a:rPr>
              <a:t> as US </a:t>
            </a:r>
            <a:r>
              <a:rPr lang="fr-FR" dirty="0" err="1">
                <a:latin typeface="Arial" pitchFamily="34" charset="0"/>
                <a:cs typeface="Arial" pitchFamily="34" charset="0"/>
              </a:rPr>
              <a:t>officials</a:t>
            </a:r>
            <a:r>
              <a:rPr lang="fr-FR" dirty="0">
                <a:latin typeface="Arial" pitchFamily="34" charset="0"/>
                <a:cs typeface="Arial" pitchFamily="34" charset="0"/>
              </a:rPr>
              <a:t> </a:t>
            </a:r>
            <a:r>
              <a:rPr lang="fr-FR" dirty="0" err="1">
                <a:latin typeface="Arial" pitchFamily="34" charset="0"/>
                <a:cs typeface="Arial" pitchFamily="34" charset="0"/>
              </a:rPr>
              <a:t>might</a:t>
            </a:r>
            <a:r>
              <a:rPr lang="fr-FR" dirty="0">
                <a:latin typeface="Arial" pitchFamily="34" charset="0"/>
                <a:cs typeface="Arial" pitchFamily="34" charset="0"/>
              </a:rPr>
              <a:t> </a:t>
            </a:r>
            <a:r>
              <a:rPr lang="fr-FR" dirty="0" err="1">
                <a:latin typeface="Arial" pitchFamily="34" charset="0"/>
                <a:cs typeface="Arial" pitchFamily="34" charset="0"/>
              </a:rPr>
              <a:t>hope</a:t>
            </a:r>
            <a:r>
              <a:rPr lang="fr-FR" dirty="0">
                <a:latin typeface="Arial" pitchFamily="34" charset="0"/>
                <a:cs typeface="Arial" pitchFamily="34" charset="0"/>
              </a:rPr>
              <a:t>.  </a:t>
            </a:r>
            <a:r>
              <a:rPr lang="fr-FR" dirty="0" err="1">
                <a:latin typeface="Arial" pitchFamily="34" charset="0"/>
                <a:cs typeface="Arial" pitchFamily="34" charset="0"/>
              </a:rPr>
              <a:t>Private</a:t>
            </a:r>
            <a:r>
              <a:rPr lang="fr-FR" dirty="0">
                <a:latin typeface="Arial" pitchFamily="34" charset="0"/>
                <a:cs typeface="Arial" pitchFamily="34" charset="0"/>
              </a:rPr>
              <a:t> cases </a:t>
            </a:r>
            <a:r>
              <a:rPr lang="fr-FR" dirty="0" err="1">
                <a:latin typeface="Arial" pitchFamily="34" charset="0"/>
                <a:cs typeface="Arial" pitchFamily="34" charset="0"/>
              </a:rPr>
              <a:t>reveal</a:t>
            </a:r>
            <a:r>
              <a:rPr lang="fr-FR" dirty="0">
                <a:latin typeface="Arial" pitchFamily="34" charset="0"/>
                <a:cs typeface="Arial" pitchFamily="34" charset="0"/>
              </a:rPr>
              <a:t> </a:t>
            </a:r>
            <a:r>
              <a:rPr lang="fr-FR" dirty="0" err="1">
                <a:latin typeface="Arial" pitchFamily="34" charset="0"/>
                <a:cs typeface="Arial" pitchFamily="34" charset="0"/>
              </a:rPr>
              <a:t>that</a:t>
            </a:r>
            <a:r>
              <a:rPr lang="fr-FR" dirty="0">
                <a:latin typeface="Arial" pitchFamily="34" charset="0"/>
                <a:cs typeface="Arial" pitchFamily="34" charset="0"/>
              </a:rPr>
              <a:t> - </a:t>
            </a:r>
            <a:r>
              <a:rPr lang="fr-FR" dirty="0" err="1">
                <a:latin typeface="Arial" pitchFamily="34" charset="0"/>
                <a:cs typeface="Arial" pitchFamily="34" charset="0"/>
              </a:rPr>
              <a:t>notwithstanding</a:t>
            </a:r>
            <a:r>
              <a:rPr lang="fr-FR" dirty="0">
                <a:latin typeface="Arial" pitchFamily="34" charset="0"/>
                <a:cs typeface="Arial" pitchFamily="34" charset="0"/>
              </a:rPr>
              <a:t> the efforts of </a:t>
            </a:r>
            <a:r>
              <a:rPr lang="fr-FR" dirty="0" err="1">
                <a:latin typeface="Arial" pitchFamily="34" charset="0"/>
                <a:cs typeface="Arial" pitchFamily="34" charset="0"/>
              </a:rPr>
              <a:t>enforcers</a:t>
            </a:r>
            <a:r>
              <a:rPr lang="fr-FR" dirty="0">
                <a:latin typeface="Arial" pitchFamily="34" charset="0"/>
                <a:cs typeface="Arial" pitchFamily="34" charset="0"/>
              </a:rPr>
              <a:t>, court, </a:t>
            </a:r>
            <a:r>
              <a:rPr lang="fr-FR" dirty="0" err="1">
                <a:latin typeface="Arial" pitchFamily="34" charset="0"/>
                <a:cs typeface="Arial" pitchFamily="34" charset="0"/>
              </a:rPr>
              <a:t>practitioners</a:t>
            </a:r>
            <a:r>
              <a:rPr lang="fr-FR" dirty="0">
                <a:latin typeface="Arial" pitchFamily="34" charset="0"/>
                <a:cs typeface="Arial" pitchFamily="34" charset="0"/>
              </a:rPr>
              <a:t> and </a:t>
            </a:r>
            <a:r>
              <a:rPr lang="fr-FR" dirty="0" err="1">
                <a:latin typeface="Arial" pitchFamily="34" charset="0"/>
                <a:cs typeface="Arial" pitchFamily="34" charset="0"/>
              </a:rPr>
              <a:t>scholars</a:t>
            </a:r>
            <a:r>
              <a:rPr lang="fr-FR" dirty="0">
                <a:latin typeface="Arial" pitchFamily="34" charset="0"/>
                <a:cs typeface="Arial" pitchFamily="34" charset="0"/>
              </a:rPr>
              <a:t> to </a:t>
            </a:r>
            <a:r>
              <a:rPr lang="fr-FR" dirty="0" err="1">
                <a:latin typeface="Arial" pitchFamily="34" charset="0"/>
                <a:cs typeface="Arial" pitchFamily="34" charset="0"/>
              </a:rPr>
              <a:t>develop</a:t>
            </a:r>
            <a:r>
              <a:rPr lang="fr-FR" dirty="0">
                <a:latin typeface="Arial" pitchFamily="34" charset="0"/>
                <a:cs typeface="Arial" pitchFamily="34" charset="0"/>
              </a:rPr>
              <a:t> objective, transparent, </a:t>
            </a:r>
            <a:r>
              <a:rPr lang="fr-FR" dirty="0" err="1">
                <a:latin typeface="Arial" pitchFamily="34" charset="0"/>
                <a:cs typeface="Arial" pitchFamily="34" charset="0"/>
              </a:rPr>
              <a:t>economically</a:t>
            </a:r>
            <a:r>
              <a:rPr lang="fr-FR" dirty="0">
                <a:latin typeface="Arial" pitchFamily="34" charset="0"/>
                <a:cs typeface="Arial" pitchFamily="34" charset="0"/>
              </a:rPr>
              <a:t> </a:t>
            </a:r>
            <a:r>
              <a:rPr lang="fr-FR" dirty="0" err="1">
                <a:latin typeface="Arial" pitchFamily="34" charset="0"/>
                <a:cs typeface="Arial" pitchFamily="34" charset="0"/>
              </a:rPr>
              <a:t>based</a:t>
            </a:r>
            <a:r>
              <a:rPr lang="fr-FR" dirty="0">
                <a:latin typeface="Arial" pitchFamily="34" charset="0"/>
                <a:cs typeface="Arial" pitchFamily="34" charset="0"/>
              </a:rPr>
              <a:t> standards for  single-</a:t>
            </a:r>
            <a:r>
              <a:rPr lang="fr-FR" dirty="0" err="1">
                <a:latin typeface="Arial" pitchFamily="34" charset="0"/>
                <a:cs typeface="Arial" pitchFamily="34" charset="0"/>
              </a:rPr>
              <a:t>firm</a:t>
            </a:r>
            <a:r>
              <a:rPr lang="fr-FR" dirty="0">
                <a:latin typeface="Arial" pitchFamily="34" charset="0"/>
                <a:cs typeface="Arial" pitchFamily="34" charset="0"/>
              </a:rPr>
              <a:t> </a:t>
            </a:r>
            <a:r>
              <a:rPr lang="fr-FR" dirty="0" err="1">
                <a:latin typeface="Arial" pitchFamily="34" charset="0"/>
                <a:cs typeface="Arial" pitchFamily="34" charset="0"/>
              </a:rPr>
              <a:t>conduct</a:t>
            </a:r>
            <a:r>
              <a:rPr lang="fr-FR" dirty="0">
                <a:latin typeface="Arial" pitchFamily="34" charset="0"/>
                <a:cs typeface="Arial" pitchFamily="34" charset="0"/>
              </a:rPr>
              <a:t> - </a:t>
            </a:r>
            <a:r>
              <a:rPr lang="fr-FR" dirty="0" err="1">
                <a:latin typeface="Arial" pitchFamily="34" charset="0"/>
                <a:cs typeface="Arial" pitchFamily="34" charset="0"/>
              </a:rPr>
              <a:t>much</a:t>
            </a:r>
            <a:r>
              <a:rPr lang="fr-FR" dirty="0">
                <a:latin typeface="Arial" pitchFamily="34" charset="0"/>
                <a:cs typeface="Arial" pitchFamily="34" charset="0"/>
              </a:rPr>
              <a:t> </a:t>
            </a:r>
            <a:r>
              <a:rPr lang="fr-FR" dirty="0" err="1">
                <a:latin typeface="Arial" pitchFamily="34" charset="0"/>
                <a:cs typeface="Arial" pitchFamily="34" charset="0"/>
              </a:rPr>
              <a:t>progress</a:t>
            </a:r>
            <a:r>
              <a:rPr lang="fr-FR" dirty="0">
                <a:latin typeface="Arial" pitchFamily="34" charset="0"/>
                <a:cs typeface="Arial" pitchFamily="34" charset="0"/>
              </a:rPr>
              <a:t> </a:t>
            </a:r>
            <a:r>
              <a:rPr lang="fr-FR" dirty="0" err="1">
                <a:latin typeface="Arial" pitchFamily="34" charset="0"/>
                <a:cs typeface="Arial" pitchFamily="34" charset="0"/>
              </a:rPr>
              <a:t>remains</a:t>
            </a:r>
            <a:r>
              <a:rPr lang="fr-FR" dirty="0">
                <a:latin typeface="Arial" pitchFamily="34" charset="0"/>
                <a:cs typeface="Arial" pitchFamily="34" charset="0"/>
              </a:rPr>
              <a:t> to </a:t>
            </a:r>
            <a:r>
              <a:rPr lang="fr-FR" dirty="0" err="1">
                <a:latin typeface="Arial" pitchFamily="34" charset="0"/>
                <a:cs typeface="Arial" pitchFamily="34" charset="0"/>
              </a:rPr>
              <a:t>be</a:t>
            </a:r>
            <a:r>
              <a:rPr lang="fr-FR" dirty="0">
                <a:latin typeface="Arial" pitchFamily="34" charset="0"/>
                <a:cs typeface="Arial" pitchFamily="34" charset="0"/>
              </a:rPr>
              <a:t> made in the US </a:t>
            </a:r>
            <a:r>
              <a:rPr lang="fr-FR" dirty="0" err="1">
                <a:latin typeface="Arial" pitchFamily="34" charset="0"/>
                <a:cs typeface="Arial" pitchFamily="34" charset="0"/>
              </a:rPr>
              <a:t>before</a:t>
            </a:r>
            <a:r>
              <a:rPr lang="fr-FR" dirty="0">
                <a:latin typeface="Arial" pitchFamily="34" charset="0"/>
                <a:cs typeface="Arial" pitchFamily="34" charset="0"/>
              </a:rPr>
              <a:t> </a:t>
            </a:r>
            <a:r>
              <a:rPr lang="fr-FR" dirty="0" err="1">
                <a:latin typeface="Arial" pitchFamily="34" charset="0"/>
                <a:cs typeface="Arial" pitchFamily="34" charset="0"/>
              </a:rPr>
              <a:t>this</a:t>
            </a:r>
            <a:r>
              <a:rPr lang="fr-FR" dirty="0">
                <a:latin typeface="Arial" pitchFamily="34" charset="0"/>
                <a:cs typeface="Arial" pitchFamily="34" charset="0"/>
              </a:rPr>
              <a:t> goal </a:t>
            </a:r>
            <a:r>
              <a:rPr lang="fr-FR" dirty="0" err="1">
                <a:latin typeface="Arial" pitchFamily="34" charset="0"/>
                <a:cs typeface="Arial" pitchFamily="34" charset="0"/>
              </a:rPr>
              <a:t>is</a:t>
            </a:r>
            <a:r>
              <a:rPr lang="fr-FR" dirty="0">
                <a:latin typeface="Arial" pitchFamily="34" charset="0"/>
                <a:cs typeface="Arial" pitchFamily="34" charset="0"/>
              </a:rPr>
              <a:t> </a:t>
            </a:r>
            <a:r>
              <a:rPr lang="fr-FR" dirty="0" err="1">
                <a:latin typeface="Arial" pitchFamily="34" charset="0"/>
                <a:cs typeface="Arial" pitchFamily="34" charset="0"/>
              </a:rPr>
              <a:t>realized</a:t>
            </a:r>
            <a:r>
              <a:rPr lang="fr-FR" dirty="0">
                <a:latin typeface="Arial" pitchFamily="34" charset="0"/>
                <a:cs typeface="Arial" pitchFamily="34" charset="0"/>
              </a:rPr>
              <a:t>. </a:t>
            </a:r>
          </a:p>
          <a:p>
            <a:pPr algn="just"/>
            <a:endParaRPr lang="fr-FR" dirty="0">
              <a:latin typeface="Arial" pitchFamily="34" charset="0"/>
              <a:cs typeface="Arial" pitchFamily="34" charset="0"/>
            </a:endParaRPr>
          </a:p>
          <a:p>
            <a:pPr algn="just"/>
            <a:r>
              <a:rPr lang="fr-FR" dirty="0" err="1">
                <a:latin typeface="Arial" pitchFamily="34" charset="0"/>
                <a:cs typeface="Arial" pitchFamily="34" charset="0"/>
              </a:rPr>
              <a:t>Internationally</a:t>
            </a:r>
            <a:r>
              <a:rPr lang="fr-FR" dirty="0">
                <a:latin typeface="Arial" pitchFamily="34" charset="0"/>
                <a:cs typeface="Arial" pitchFamily="34" charset="0"/>
              </a:rPr>
              <a:t>, the </a:t>
            </a:r>
            <a:r>
              <a:rPr lang="fr-FR" dirty="0" err="1">
                <a:latin typeface="Arial" pitchFamily="34" charset="0"/>
                <a:cs typeface="Arial" pitchFamily="34" charset="0"/>
              </a:rPr>
              <a:t>lack</a:t>
            </a:r>
            <a:r>
              <a:rPr lang="fr-FR" dirty="0">
                <a:latin typeface="Arial" pitchFamily="34" charset="0"/>
                <a:cs typeface="Arial" pitchFamily="34" charset="0"/>
              </a:rPr>
              <a:t> of </a:t>
            </a:r>
            <a:r>
              <a:rPr lang="fr-FR" dirty="0" err="1">
                <a:latin typeface="Arial" pitchFamily="34" charset="0"/>
                <a:cs typeface="Arial" pitchFamily="34" charset="0"/>
              </a:rPr>
              <a:t>coherent</a:t>
            </a:r>
            <a:r>
              <a:rPr lang="fr-FR" dirty="0">
                <a:latin typeface="Arial" pitchFamily="34" charset="0"/>
                <a:cs typeface="Arial" pitchFamily="34" charset="0"/>
              </a:rPr>
              <a:t> </a:t>
            </a:r>
            <a:r>
              <a:rPr lang="fr-FR" dirty="0" err="1">
                <a:latin typeface="Arial" pitchFamily="34" charset="0"/>
                <a:cs typeface="Arial" pitchFamily="34" charset="0"/>
              </a:rPr>
              <a:t>policy</a:t>
            </a:r>
            <a:r>
              <a:rPr lang="fr-FR" dirty="0">
                <a:latin typeface="Arial" pitchFamily="34" charset="0"/>
                <a:cs typeface="Arial" pitchFamily="34" charset="0"/>
              </a:rPr>
              <a:t> </a:t>
            </a:r>
            <a:r>
              <a:rPr lang="fr-FR" dirty="0" err="1">
                <a:latin typeface="Arial" pitchFamily="34" charset="0"/>
                <a:cs typeface="Arial" pitchFamily="34" charset="0"/>
              </a:rPr>
              <a:t>is</a:t>
            </a:r>
            <a:r>
              <a:rPr lang="fr-FR" dirty="0">
                <a:latin typeface="Arial" pitchFamily="34" charset="0"/>
                <a:cs typeface="Arial" pitchFamily="34" charset="0"/>
              </a:rPr>
              <a:t> </a:t>
            </a:r>
            <a:r>
              <a:rPr lang="fr-FR" dirty="0" err="1">
                <a:latin typeface="Arial" pitchFamily="34" charset="0"/>
                <a:cs typeface="Arial" pitchFamily="34" charset="0"/>
              </a:rPr>
              <a:t>even</a:t>
            </a:r>
            <a:r>
              <a:rPr lang="fr-FR" dirty="0">
                <a:latin typeface="Arial" pitchFamily="34" charset="0"/>
                <a:cs typeface="Arial" pitchFamily="34" charset="0"/>
              </a:rPr>
              <a:t> more </a:t>
            </a:r>
            <a:r>
              <a:rPr lang="fr-FR" dirty="0" err="1">
                <a:latin typeface="Arial" pitchFamily="34" charset="0"/>
                <a:cs typeface="Arial" pitchFamily="34" charset="0"/>
              </a:rPr>
              <a:t>stark</a:t>
            </a:r>
            <a:r>
              <a:rPr lang="fr-FR" dirty="0">
                <a:latin typeface="Arial" pitchFamily="34" charset="0"/>
                <a:cs typeface="Arial" pitchFamily="34" charset="0"/>
              </a:rPr>
              <a:t>. </a:t>
            </a:r>
            <a:r>
              <a:rPr lang="fr-FR" b="1" dirty="0">
                <a:solidFill>
                  <a:srgbClr val="FF0000"/>
                </a:solidFill>
                <a:latin typeface="Arial" pitchFamily="34" charset="0"/>
                <a:cs typeface="Arial" pitchFamily="34" charset="0"/>
              </a:rPr>
              <a:t>The </a:t>
            </a:r>
            <a:r>
              <a:rPr lang="fr-FR" b="1" dirty="0" err="1" smtClean="0">
                <a:solidFill>
                  <a:srgbClr val="FF0000"/>
                </a:solidFill>
                <a:latin typeface="Arial" pitchFamily="34" charset="0"/>
                <a:cs typeface="Arial" pitchFamily="34" charset="0"/>
              </a:rPr>
              <a:t>European</a:t>
            </a:r>
            <a:r>
              <a:rPr lang="fr-FR" b="1" dirty="0">
                <a:solidFill>
                  <a:srgbClr val="FF0000"/>
                </a:solidFill>
                <a:latin typeface="Arial" pitchFamily="34" charset="0"/>
                <a:cs typeface="Arial" pitchFamily="34" charset="0"/>
              </a:rPr>
              <a:t> </a:t>
            </a:r>
            <a:r>
              <a:rPr lang="fr-FR" b="1" dirty="0" smtClean="0">
                <a:solidFill>
                  <a:srgbClr val="FF0000"/>
                </a:solidFill>
                <a:latin typeface="Arial" pitchFamily="34" charset="0"/>
                <a:cs typeface="Arial" pitchFamily="34" charset="0"/>
              </a:rPr>
              <a:t>Commission </a:t>
            </a:r>
            <a:r>
              <a:rPr lang="fr-FR" b="1" dirty="0" err="1">
                <a:solidFill>
                  <a:srgbClr val="FF0000"/>
                </a:solidFill>
                <a:latin typeface="Arial" pitchFamily="34" charset="0"/>
                <a:cs typeface="Arial" pitchFamily="34" charset="0"/>
              </a:rPr>
              <a:t>pursues</a:t>
            </a:r>
            <a:r>
              <a:rPr lang="fr-FR" b="1" dirty="0">
                <a:solidFill>
                  <a:srgbClr val="FF0000"/>
                </a:solidFill>
                <a:latin typeface="Arial" pitchFamily="34" charset="0"/>
                <a:cs typeface="Arial" pitchFamily="34" charset="0"/>
              </a:rPr>
              <a:t> a more </a:t>
            </a:r>
            <a:r>
              <a:rPr lang="fr-FR" b="1" dirty="0" err="1">
                <a:solidFill>
                  <a:srgbClr val="FF0000"/>
                </a:solidFill>
                <a:latin typeface="Arial" pitchFamily="34" charset="0"/>
                <a:cs typeface="Arial" pitchFamily="34" charset="0"/>
              </a:rPr>
              <a:t>interventionist</a:t>
            </a:r>
            <a:r>
              <a:rPr lang="fr-FR" b="1" dirty="0">
                <a:solidFill>
                  <a:srgbClr val="FF0000"/>
                </a:solidFill>
                <a:latin typeface="Arial" pitchFamily="34" charset="0"/>
                <a:cs typeface="Arial" pitchFamily="34" charset="0"/>
              </a:rPr>
              <a:t> </a:t>
            </a:r>
            <a:r>
              <a:rPr lang="fr-FR" b="1" dirty="0" err="1">
                <a:solidFill>
                  <a:srgbClr val="FF0000"/>
                </a:solidFill>
                <a:latin typeface="Arial" pitchFamily="34" charset="0"/>
                <a:cs typeface="Arial" pitchFamily="34" charset="0"/>
              </a:rPr>
              <a:t>approach</a:t>
            </a:r>
            <a:r>
              <a:rPr lang="fr-FR" b="1" dirty="0">
                <a:solidFill>
                  <a:srgbClr val="FF0000"/>
                </a:solidFill>
                <a:latin typeface="Arial" pitchFamily="34" charset="0"/>
                <a:cs typeface="Arial" pitchFamily="34" charset="0"/>
              </a:rPr>
              <a:t> to single-</a:t>
            </a:r>
            <a:r>
              <a:rPr lang="fr-FR" b="1" dirty="0" err="1">
                <a:solidFill>
                  <a:srgbClr val="FF0000"/>
                </a:solidFill>
                <a:latin typeface="Arial" pitchFamily="34" charset="0"/>
                <a:cs typeface="Arial" pitchFamily="34" charset="0"/>
              </a:rPr>
              <a:t>firm</a:t>
            </a:r>
            <a:r>
              <a:rPr lang="fr-FR" b="1" dirty="0">
                <a:solidFill>
                  <a:srgbClr val="FF0000"/>
                </a:solidFill>
                <a:latin typeface="Arial" pitchFamily="34" charset="0"/>
                <a:cs typeface="Arial" pitchFamily="34" charset="0"/>
              </a:rPr>
              <a:t> </a:t>
            </a:r>
            <a:r>
              <a:rPr lang="fr-FR" b="1" dirty="0" err="1">
                <a:solidFill>
                  <a:srgbClr val="FF0000"/>
                </a:solidFill>
                <a:latin typeface="Arial" pitchFamily="34" charset="0"/>
                <a:cs typeface="Arial" pitchFamily="34" charset="0"/>
              </a:rPr>
              <a:t>conduct</a:t>
            </a:r>
            <a:r>
              <a:rPr lang="fr-FR" b="1" dirty="0">
                <a:solidFill>
                  <a:srgbClr val="FF0000"/>
                </a:solidFill>
                <a:latin typeface="Arial" pitchFamily="34" charset="0"/>
                <a:cs typeface="Arial" pitchFamily="34" charset="0"/>
              </a:rPr>
              <a:t>. </a:t>
            </a:r>
            <a:r>
              <a:rPr lang="fr-FR" b="1" dirty="0" err="1">
                <a:solidFill>
                  <a:srgbClr val="FF0000"/>
                </a:solidFill>
                <a:latin typeface="Arial" pitchFamily="34" charset="0"/>
                <a:cs typeface="Arial" pitchFamily="34" charset="0"/>
              </a:rPr>
              <a:t>Although</a:t>
            </a:r>
            <a:r>
              <a:rPr lang="fr-FR" b="1" dirty="0">
                <a:solidFill>
                  <a:srgbClr val="FF0000"/>
                </a:solidFill>
                <a:latin typeface="Arial" pitchFamily="34" charset="0"/>
                <a:cs typeface="Arial" pitchFamily="34" charset="0"/>
              </a:rPr>
              <a:t> </a:t>
            </a:r>
            <a:r>
              <a:rPr lang="fr-FR" b="1" dirty="0" err="1">
                <a:solidFill>
                  <a:srgbClr val="FF0000"/>
                </a:solidFill>
                <a:latin typeface="Arial" pitchFamily="34" charset="0"/>
                <a:cs typeface="Arial" pitchFamily="34" charset="0"/>
              </a:rPr>
              <a:t>working</a:t>
            </a:r>
            <a:r>
              <a:rPr lang="fr-FR" b="1" dirty="0">
                <a:solidFill>
                  <a:srgbClr val="FF0000"/>
                </a:solidFill>
                <a:latin typeface="Arial" pitchFamily="34" charset="0"/>
                <a:cs typeface="Arial" pitchFamily="34" charset="0"/>
              </a:rPr>
              <a:t> </a:t>
            </a:r>
            <a:r>
              <a:rPr lang="fr-FR" b="1" dirty="0" err="1">
                <a:solidFill>
                  <a:srgbClr val="FF0000"/>
                </a:solidFill>
                <a:latin typeface="Arial" pitchFamily="34" charset="0"/>
                <a:cs typeface="Arial" pitchFamily="34" charset="0"/>
              </a:rPr>
              <a:t>relationship</a:t>
            </a:r>
            <a:r>
              <a:rPr lang="fr-FR" b="1" dirty="0">
                <a:solidFill>
                  <a:srgbClr val="FF0000"/>
                </a:solidFill>
                <a:latin typeface="Arial" pitchFamily="34" charset="0"/>
                <a:cs typeface="Arial" pitchFamily="34" charset="0"/>
              </a:rPr>
              <a:t> </a:t>
            </a:r>
            <a:r>
              <a:rPr lang="fr-FR" b="1" dirty="0" err="1">
                <a:solidFill>
                  <a:srgbClr val="FF0000"/>
                </a:solidFill>
                <a:latin typeface="Arial" pitchFamily="34" charset="0"/>
                <a:cs typeface="Arial" pitchFamily="34" charset="0"/>
              </a:rPr>
              <a:t>among</a:t>
            </a:r>
            <a:r>
              <a:rPr lang="fr-FR" b="1" dirty="0">
                <a:solidFill>
                  <a:srgbClr val="FF0000"/>
                </a:solidFill>
                <a:latin typeface="Arial" pitchFamily="34" charset="0"/>
                <a:cs typeface="Arial" pitchFamily="34" charset="0"/>
              </a:rPr>
              <a:t> US and </a:t>
            </a:r>
            <a:r>
              <a:rPr lang="fr-FR" b="1" dirty="0" err="1">
                <a:solidFill>
                  <a:srgbClr val="FF0000"/>
                </a:solidFill>
                <a:latin typeface="Arial" pitchFamily="34" charset="0"/>
                <a:cs typeface="Arial" pitchFamily="34" charset="0"/>
              </a:rPr>
              <a:t>European</a:t>
            </a:r>
            <a:r>
              <a:rPr lang="fr-FR" b="1" dirty="0">
                <a:solidFill>
                  <a:srgbClr val="FF0000"/>
                </a:solidFill>
                <a:latin typeface="Arial" pitchFamily="34" charset="0"/>
                <a:cs typeface="Arial" pitchFamily="34" charset="0"/>
              </a:rPr>
              <a:t> </a:t>
            </a:r>
            <a:r>
              <a:rPr lang="fr-FR" b="1" dirty="0" err="1">
                <a:solidFill>
                  <a:srgbClr val="FF0000"/>
                </a:solidFill>
                <a:latin typeface="Arial" pitchFamily="34" charset="0"/>
                <a:cs typeface="Arial" pitchFamily="34" charset="0"/>
              </a:rPr>
              <a:t>enforcers</a:t>
            </a:r>
            <a:r>
              <a:rPr lang="fr-FR" b="1" dirty="0">
                <a:solidFill>
                  <a:srgbClr val="FF0000"/>
                </a:solidFill>
                <a:latin typeface="Arial" pitchFamily="34" charset="0"/>
                <a:cs typeface="Arial" pitchFamily="34" charset="0"/>
              </a:rPr>
              <a:t> are good, </a:t>
            </a:r>
            <a:r>
              <a:rPr lang="fr-FR" b="1" dirty="0" err="1">
                <a:solidFill>
                  <a:srgbClr val="FF0000"/>
                </a:solidFill>
                <a:latin typeface="Arial" pitchFamily="34" charset="0"/>
                <a:cs typeface="Arial" pitchFamily="34" charset="0"/>
              </a:rPr>
              <a:t>fundamental</a:t>
            </a:r>
            <a:r>
              <a:rPr lang="fr-FR" b="1" dirty="0">
                <a:solidFill>
                  <a:srgbClr val="FF0000"/>
                </a:solidFill>
                <a:latin typeface="Arial" pitchFamily="34" charset="0"/>
                <a:cs typeface="Arial" pitchFamily="34" charset="0"/>
              </a:rPr>
              <a:t>  </a:t>
            </a:r>
            <a:r>
              <a:rPr lang="fr-FR" b="1" dirty="0" err="1">
                <a:solidFill>
                  <a:srgbClr val="FF0000"/>
                </a:solidFill>
                <a:latin typeface="Arial" pitchFamily="34" charset="0"/>
                <a:cs typeface="Arial" pitchFamily="34" charset="0"/>
              </a:rPr>
              <a:t>differences</a:t>
            </a:r>
            <a:r>
              <a:rPr lang="fr-FR" b="1" dirty="0">
                <a:solidFill>
                  <a:srgbClr val="FF0000"/>
                </a:solidFill>
                <a:latin typeface="Arial" pitchFamily="34" charset="0"/>
                <a:cs typeface="Arial" pitchFamily="34" charset="0"/>
              </a:rPr>
              <a:t> in single-</a:t>
            </a:r>
            <a:r>
              <a:rPr lang="fr-FR" b="1" dirty="0" err="1">
                <a:solidFill>
                  <a:srgbClr val="FF0000"/>
                </a:solidFill>
                <a:latin typeface="Arial" pitchFamily="34" charset="0"/>
                <a:cs typeface="Arial" pitchFamily="34" charset="0"/>
              </a:rPr>
              <a:t>firm</a:t>
            </a:r>
            <a:r>
              <a:rPr lang="fr-FR" b="1" dirty="0">
                <a:solidFill>
                  <a:srgbClr val="FF0000"/>
                </a:solidFill>
                <a:latin typeface="Arial" pitchFamily="34" charset="0"/>
                <a:cs typeface="Arial" pitchFamily="34" charset="0"/>
              </a:rPr>
              <a:t> </a:t>
            </a:r>
            <a:r>
              <a:rPr lang="fr-FR" b="1" dirty="0" err="1">
                <a:solidFill>
                  <a:srgbClr val="FF0000"/>
                </a:solidFill>
                <a:latin typeface="Arial" pitchFamily="34" charset="0"/>
                <a:cs typeface="Arial" pitchFamily="34" charset="0"/>
              </a:rPr>
              <a:t>competition</a:t>
            </a:r>
            <a:r>
              <a:rPr lang="fr-FR" b="1" dirty="0">
                <a:solidFill>
                  <a:srgbClr val="FF0000"/>
                </a:solidFill>
                <a:latin typeface="Arial" pitchFamily="34" charset="0"/>
                <a:cs typeface="Arial" pitchFamily="34" charset="0"/>
              </a:rPr>
              <a:t> </a:t>
            </a:r>
            <a:r>
              <a:rPr lang="fr-FR" b="1" dirty="0" err="1">
                <a:solidFill>
                  <a:srgbClr val="FF0000"/>
                </a:solidFill>
                <a:latin typeface="Arial" pitchFamily="34" charset="0"/>
                <a:cs typeface="Arial" pitchFamily="34" charset="0"/>
              </a:rPr>
              <a:t>policy</a:t>
            </a:r>
            <a:r>
              <a:rPr lang="fr-FR" b="1" dirty="0">
                <a:solidFill>
                  <a:srgbClr val="FF0000"/>
                </a:solidFill>
                <a:latin typeface="Arial" pitchFamily="34" charset="0"/>
                <a:cs typeface="Arial" pitchFamily="34" charset="0"/>
              </a:rPr>
              <a:t> </a:t>
            </a:r>
            <a:r>
              <a:rPr lang="fr-FR" b="1" dirty="0" err="1">
                <a:solidFill>
                  <a:srgbClr val="FF0000"/>
                </a:solidFill>
                <a:latin typeface="Arial" pitchFamily="34" charset="0"/>
                <a:cs typeface="Arial" pitchFamily="34" charset="0"/>
              </a:rPr>
              <a:t>persist</a:t>
            </a:r>
            <a:r>
              <a:rPr lang="fr-FR" b="1" dirty="0">
                <a:latin typeface="Arial" pitchFamily="34" charset="0"/>
                <a:cs typeface="Arial" pitchFamily="34" charset="0"/>
              </a:rPr>
              <a:t>.</a:t>
            </a:r>
          </a:p>
        </p:txBody>
      </p:sp>
      <p:sp>
        <p:nvSpPr>
          <p:cNvPr id="16389" name="Text Box 4"/>
          <p:cNvSpPr txBox="1">
            <a:spLocks noChangeArrowheads="1"/>
          </p:cNvSpPr>
          <p:nvPr/>
        </p:nvSpPr>
        <p:spPr bwMode="auto">
          <a:xfrm>
            <a:off x="179388" y="5876925"/>
            <a:ext cx="8767762" cy="1430338"/>
          </a:xfrm>
          <a:prstGeom prst="rect">
            <a:avLst/>
          </a:prstGeom>
          <a:noFill/>
          <a:ln w="9525">
            <a:noFill/>
            <a:miter lim="800000"/>
            <a:headEnd/>
            <a:tailEnd/>
          </a:ln>
        </p:spPr>
        <p:txBody>
          <a:bodyPr>
            <a:spAutoFit/>
          </a:bodyPr>
          <a:lstStyle/>
          <a:p>
            <a:r>
              <a:rPr lang="fr-FR" sz="1400" b="1" dirty="0">
                <a:latin typeface="Times New Roman" pitchFamily="18" charset="0"/>
              </a:rPr>
              <a:t>1)R. Hewitt Pate « International trend of </a:t>
            </a:r>
            <a:r>
              <a:rPr lang="fr-FR" sz="1400" b="1" dirty="0" err="1">
                <a:latin typeface="Times New Roman" pitchFamily="18" charset="0"/>
              </a:rPr>
              <a:t>competition</a:t>
            </a:r>
            <a:r>
              <a:rPr lang="fr-FR" sz="1400" b="1" dirty="0">
                <a:latin typeface="Times New Roman" pitchFamily="18" charset="0"/>
              </a:rPr>
              <a:t> </a:t>
            </a:r>
            <a:r>
              <a:rPr lang="fr-FR" sz="1400" b="1" dirty="0" err="1">
                <a:latin typeface="Times New Roman" pitchFamily="18" charset="0"/>
              </a:rPr>
              <a:t>policy</a:t>
            </a:r>
            <a:r>
              <a:rPr lang="fr-FR" sz="1400" b="1" dirty="0">
                <a:latin typeface="Times New Roman" pitchFamily="18" charset="0"/>
              </a:rPr>
              <a:t>: </a:t>
            </a:r>
            <a:r>
              <a:rPr lang="fr-FR" sz="1400" b="1" dirty="0" err="1">
                <a:latin typeface="Times New Roman" pitchFamily="18" charset="0"/>
              </a:rPr>
              <a:t>enforcement</a:t>
            </a:r>
            <a:r>
              <a:rPr lang="fr-FR" sz="1400" b="1" dirty="0">
                <a:latin typeface="Times New Roman" pitchFamily="18" charset="0"/>
              </a:rPr>
              <a:t> trends  </a:t>
            </a:r>
            <a:r>
              <a:rPr lang="fr-FR" sz="1400" b="1" dirty="0" err="1">
                <a:latin typeface="Times New Roman" pitchFamily="18" charset="0"/>
              </a:rPr>
              <a:t>regarding</a:t>
            </a:r>
            <a:r>
              <a:rPr lang="fr-FR" sz="1400" b="1" dirty="0">
                <a:latin typeface="Times New Roman" pitchFamily="18" charset="0"/>
              </a:rPr>
              <a:t> cartels, single dominance, single </a:t>
            </a:r>
            <a:r>
              <a:rPr lang="fr-FR" sz="1400" b="1" dirty="0" err="1">
                <a:latin typeface="Times New Roman" pitchFamily="18" charset="0"/>
              </a:rPr>
              <a:t>firm</a:t>
            </a:r>
            <a:r>
              <a:rPr lang="fr-FR" sz="1400" b="1" dirty="0">
                <a:latin typeface="Times New Roman" pitchFamily="18" charset="0"/>
              </a:rPr>
              <a:t> </a:t>
            </a:r>
            <a:r>
              <a:rPr lang="fr-FR" sz="1400" b="1" dirty="0" err="1">
                <a:latin typeface="Times New Roman" pitchFamily="18" charset="0"/>
              </a:rPr>
              <a:t>conduct</a:t>
            </a:r>
            <a:r>
              <a:rPr lang="fr-FR" sz="1400" b="1" dirty="0">
                <a:latin typeface="Times New Roman" pitchFamily="18" charset="0"/>
              </a:rPr>
              <a:t> and </a:t>
            </a:r>
            <a:r>
              <a:rPr lang="fr-FR" sz="1400" b="1" dirty="0" err="1">
                <a:latin typeface="Times New Roman" pitchFamily="18" charset="0"/>
              </a:rPr>
              <a:t>intellectual</a:t>
            </a:r>
            <a:r>
              <a:rPr lang="fr-FR" sz="1400" b="1" dirty="0">
                <a:latin typeface="Times New Roman" pitchFamily="18" charset="0"/>
              </a:rPr>
              <a:t> </a:t>
            </a:r>
            <a:r>
              <a:rPr lang="fr-FR" sz="1400" b="1" dirty="0" err="1">
                <a:latin typeface="Times New Roman" pitchFamily="18" charset="0"/>
              </a:rPr>
              <a:t>property</a:t>
            </a:r>
            <a:r>
              <a:rPr lang="fr-FR" sz="1400" b="1" dirty="0">
                <a:latin typeface="Times New Roman" pitchFamily="18" charset="0"/>
              </a:rPr>
              <a:t> </a:t>
            </a:r>
            <a:r>
              <a:rPr lang="fr-FR" sz="1400" b="1" dirty="0" err="1">
                <a:latin typeface="Times New Roman" pitchFamily="18" charset="0"/>
              </a:rPr>
              <a:t>rights</a:t>
            </a:r>
            <a:r>
              <a:rPr lang="fr-FR" sz="1400" b="1" dirty="0">
                <a:latin typeface="Times New Roman" pitchFamily="18" charset="0"/>
              </a:rPr>
              <a:t> »,Taiwan 2006 International </a:t>
            </a:r>
            <a:r>
              <a:rPr lang="fr-FR" sz="1400" b="1" dirty="0" err="1">
                <a:latin typeface="Times New Roman" pitchFamily="18" charset="0"/>
              </a:rPr>
              <a:t>Conference</a:t>
            </a:r>
            <a:r>
              <a:rPr lang="fr-FR" sz="1400" b="1" dirty="0">
                <a:latin typeface="Times New Roman" pitchFamily="18" charset="0"/>
              </a:rPr>
              <a:t> on </a:t>
            </a:r>
          </a:p>
          <a:p>
            <a:r>
              <a:rPr lang="fr-FR" sz="1400" b="1" dirty="0" err="1">
                <a:latin typeface="Times New Roman" pitchFamily="18" charset="0"/>
              </a:rPr>
              <a:t>Competition</a:t>
            </a:r>
            <a:r>
              <a:rPr lang="fr-FR" sz="1400" b="1" dirty="0">
                <a:latin typeface="Times New Roman" pitchFamily="18" charset="0"/>
              </a:rPr>
              <a:t> </a:t>
            </a:r>
            <a:r>
              <a:rPr lang="fr-FR" sz="1400" b="1" dirty="0" err="1">
                <a:latin typeface="Times New Roman" pitchFamily="18" charset="0"/>
              </a:rPr>
              <a:t>Laws</a:t>
            </a:r>
            <a:r>
              <a:rPr lang="fr-FR" sz="1400" b="1" dirty="0">
                <a:latin typeface="Times New Roman" pitchFamily="18" charset="0"/>
              </a:rPr>
              <a:t>/</a:t>
            </a:r>
            <a:r>
              <a:rPr lang="fr-FR" sz="1400" b="1" dirty="0" err="1">
                <a:latin typeface="Times New Roman" pitchFamily="18" charset="0"/>
              </a:rPr>
              <a:t>Policies</a:t>
            </a:r>
            <a:r>
              <a:rPr lang="fr-FR" sz="1400" b="1" dirty="0">
                <a:latin typeface="Times New Roman" pitchFamily="18" charset="0"/>
              </a:rPr>
              <a:t>: The </a:t>
            </a:r>
            <a:r>
              <a:rPr lang="fr-FR" sz="1400" b="1" dirty="0" err="1">
                <a:latin typeface="Times New Roman" pitchFamily="18" charset="0"/>
              </a:rPr>
              <a:t>Role</a:t>
            </a:r>
            <a:r>
              <a:rPr lang="fr-FR" sz="1400" b="1" dirty="0">
                <a:latin typeface="Times New Roman" pitchFamily="18" charset="0"/>
              </a:rPr>
              <a:t> of </a:t>
            </a:r>
            <a:r>
              <a:rPr lang="fr-FR" sz="1400" b="1" dirty="0" err="1">
                <a:latin typeface="Times New Roman" pitchFamily="18" charset="0"/>
              </a:rPr>
              <a:t>Competition</a:t>
            </a:r>
            <a:r>
              <a:rPr lang="fr-FR" sz="1400" b="1" dirty="0">
                <a:latin typeface="Times New Roman" pitchFamily="18" charset="0"/>
              </a:rPr>
              <a:t> Law/Policy in the </a:t>
            </a:r>
            <a:r>
              <a:rPr lang="fr-FR" sz="1400" b="1" dirty="0" err="1">
                <a:latin typeface="Times New Roman" pitchFamily="18" charset="0"/>
              </a:rPr>
              <a:t>Socio-Economic</a:t>
            </a:r>
            <a:r>
              <a:rPr lang="fr-FR" sz="1400" b="1" dirty="0">
                <a:latin typeface="Times New Roman" pitchFamily="18" charset="0"/>
              </a:rPr>
              <a:t> </a:t>
            </a:r>
            <a:r>
              <a:rPr lang="fr-FR" sz="1400" b="1" dirty="0" err="1">
                <a:latin typeface="Times New Roman" pitchFamily="18" charset="0"/>
              </a:rPr>
              <a:t>Development</a:t>
            </a:r>
            <a:r>
              <a:rPr lang="fr-FR" sz="1400" b="1" dirty="0">
                <a:latin typeface="Times New Roman" pitchFamily="18" charset="0"/>
              </a:rPr>
              <a:t>, Taipei </a:t>
            </a:r>
            <a:r>
              <a:rPr lang="fr-FR" sz="1400" b="1" dirty="0" err="1">
                <a:latin typeface="Times New Roman" pitchFamily="18" charset="0"/>
              </a:rPr>
              <a:t>June</a:t>
            </a:r>
            <a:r>
              <a:rPr lang="fr-FR" sz="1400" b="1" dirty="0">
                <a:latin typeface="Times New Roman" pitchFamily="18" charset="0"/>
              </a:rPr>
              <a:t> 20-21 2006</a:t>
            </a:r>
          </a:p>
          <a:p>
            <a:endParaRPr lang="fr-FR" sz="1400" b="1" dirty="0">
              <a:latin typeface="Times New Roman" pitchFamily="18" charset="0"/>
            </a:endParaRPr>
          </a:p>
          <a:p>
            <a:r>
              <a:rPr lang="fr-FR" dirty="0"/>
              <a: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609600" y="-27384"/>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3200" b="1" i="0" u="none" strike="noStrike" kern="1200" cap="none" spc="0" normalizeH="0" baseline="0" noProof="0" dirty="0" smtClean="0">
                <a:ln>
                  <a:noFill/>
                </a:ln>
                <a:solidFill>
                  <a:srgbClr val="C00000"/>
                </a:solidFill>
                <a:effectLst/>
                <a:uLnTx/>
                <a:uFillTx/>
                <a:latin typeface="Arial" pitchFamily="34" charset="0"/>
                <a:ea typeface="+mj-ea"/>
                <a:cs typeface="Arial" pitchFamily="34" charset="0"/>
              </a:rPr>
              <a:t>A US/ EU </a:t>
            </a:r>
            <a:r>
              <a:rPr kumimoji="0" lang="fr-FR" sz="3200" b="1" i="0" u="none" strike="noStrike" kern="1200" cap="none" spc="0" normalizeH="0" baseline="0" noProof="0" dirty="0" err="1" smtClean="0">
                <a:ln>
                  <a:noFill/>
                </a:ln>
                <a:solidFill>
                  <a:srgbClr val="C00000"/>
                </a:solidFill>
                <a:effectLst/>
                <a:uLnTx/>
                <a:uFillTx/>
                <a:latin typeface="Arial" pitchFamily="34" charset="0"/>
                <a:ea typeface="+mj-ea"/>
                <a:cs typeface="Arial" pitchFamily="34" charset="0"/>
              </a:rPr>
              <a:t>Comparison</a:t>
            </a:r>
            <a:endParaRPr kumimoji="0" lang="fr-FR" sz="3200" b="1" i="0" u="none" strike="noStrike" kern="1200" cap="none" spc="0" normalizeH="0" baseline="0" noProof="0" dirty="0" smtClean="0">
              <a:ln>
                <a:noFill/>
              </a:ln>
              <a:solidFill>
                <a:srgbClr val="C00000"/>
              </a:solidFill>
              <a:effectLst/>
              <a:uLnTx/>
              <a:uFillTx/>
              <a:latin typeface="Arial" pitchFamily="34" charset="0"/>
              <a:ea typeface="+mj-ea"/>
              <a:cs typeface="Arial" pitchFamily="34" charset="0"/>
            </a:endParaRPr>
          </a:p>
        </p:txBody>
      </p:sp>
      <p:sp>
        <p:nvSpPr>
          <p:cNvPr id="4" name="TextBox 3"/>
          <p:cNvSpPr txBox="1"/>
          <p:nvPr/>
        </p:nvSpPr>
        <p:spPr>
          <a:xfrm>
            <a:off x="467544" y="1268760"/>
            <a:ext cx="8208912" cy="5078313"/>
          </a:xfrm>
          <a:prstGeom prst="rect">
            <a:avLst/>
          </a:prstGeom>
          <a:noFill/>
        </p:spPr>
        <p:txBody>
          <a:bodyPr wrap="square" rtlCol="0">
            <a:spAutoFit/>
          </a:bodyPr>
          <a:lstStyle/>
          <a:p>
            <a:pPr algn="just"/>
            <a:r>
              <a:rPr lang="en-US" b="1" dirty="0" smtClean="0">
                <a:solidFill>
                  <a:srgbClr val="FF0000"/>
                </a:solidFill>
                <a:latin typeface="Arial" pitchFamily="34" charset="0"/>
                <a:cs typeface="Arial" pitchFamily="34" charset="0"/>
              </a:rPr>
              <a:t>Excessive prices:</a:t>
            </a:r>
            <a:r>
              <a:rPr lang="en-US" dirty="0" smtClean="0">
                <a:latin typeface="Arial" pitchFamily="34" charset="0"/>
                <a:cs typeface="Arial" pitchFamily="34" charset="0"/>
              </a:rPr>
              <a:t> In the EU a firm could abuse its dominant position by charging a price “which is excessive in relation to the economic value of the service provided “  There is no analogue in US antitrust law to this EU prohibition  against excessive pricing. </a:t>
            </a:r>
          </a:p>
          <a:p>
            <a:pPr algn="just"/>
            <a:endParaRPr lang="en-US" dirty="0">
              <a:latin typeface="Arial" pitchFamily="34" charset="0"/>
              <a:cs typeface="Arial" pitchFamily="34" charset="0"/>
            </a:endParaRPr>
          </a:p>
          <a:p>
            <a:pPr algn="just"/>
            <a:r>
              <a:rPr lang="en-US" b="1" dirty="0" smtClean="0">
                <a:solidFill>
                  <a:srgbClr val="FF0000"/>
                </a:solidFill>
                <a:latin typeface="Arial" pitchFamily="34" charset="0"/>
                <a:cs typeface="Arial" pitchFamily="34" charset="0"/>
              </a:rPr>
              <a:t>Refusal to deal</a:t>
            </a:r>
            <a:r>
              <a:rPr lang="en-US" dirty="0" smtClean="0">
                <a:latin typeface="Arial" pitchFamily="34" charset="0"/>
                <a:cs typeface="Arial" pitchFamily="34" charset="0"/>
              </a:rPr>
              <a:t>: In Commercial Solvents, the ECJ held that it was an abuse to refuse  to supply an existing customer that would by that refusal be  eliminated from the market. It  is harder to bring a refusal to deal case in the United States than in  Europe.</a:t>
            </a:r>
          </a:p>
          <a:p>
            <a:pPr algn="just"/>
            <a:endParaRPr lang="en-US" dirty="0">
              <a:latin typeface="Arial" pitchFamily="34" charset="0"/>
              <a:cs typeface="Arial" pitchFamily="34" charset="0"/>
            </a:endParaRPr>
          </a:p>
          <a:p>
            <a:pPr algn="just"/>
            <a:r>
              <a:rPr lang="en-US" b="1" dirty="0" smtClean="0">
                <a:solidFill>
                  <a:srgbClr val="FF0000"/>
                </a:solidFill>
                <a:latin typeface="Arial" pitchFamily="34" charset="0"/>
                <a:cs typeface="Arial" pitchFamily="34" charset="0"/>
              </a:rPr>
              <a:t>Fidelity rebates</a:t>
            </a:r>
            <a:r>
              <a:rPr lang="en-US" dirty="0" smtClean="0">
                <a:latin typeface="Arial" pitchFamily="34" charset="0"/>
                <a:cs typeface="Arial" pitchFamily="34" charset="0"/>
              </a:rPr>
              <a:t>:  In Europe, the Commission and the European court of Justice have come close to establishing a per se rule against fidelity rebates granted by a dominant firm, the only exceptions being short term discounts programs and volume discounts that are cost-justified and open to all on equal terms. In the United states by contrast we tend to view any reduction in price by a leading firm as moving prices toward the competitive ideal so long as the resulting prices are not below cost. </a:t>
            </a:r>
          </a:p>
          <a:p>
            <a:pPr algn="just"/>
            <a:endParaRPr lang="en-US" dirty="0">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609600" y="-27384"/>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3200" b="1" i="0" u="none" strike="noStrike" kern="1200" cap="none" spc="0" normalizeH="0" baseline="0" noProof="0" dirty="0" smtClean="0">
                <a:ln>
                  <a:noFill/>
                </a:ln>
                <a:solidFill>
                  <a:srgbClr val="C00000"/>
                </a:solidFill>
                <a:effectLst/>
                <a:uLnTx/>
                <a:uFillTx/>
                <a:latin typeface="Arial" pitchFamily="34" charset="0"/>
                <a:ea typeface="+mj-ea"/>
                <a:cs typeface="Arial" pitchFamily="34" charset="0"/>
              </a:rPr>
              <a:t>A US/ EU </a:t>
            </a:r>
            <a:r>
              <a:rPr kumimoji="0" lang="fr-FR" sz="3200" b="1" i="0" u="none" strike="noStrike" kern="1200" cap="none" spc="0" normalizeH="0" baseline="0" noProof="0" dirty="0" err="1" smtClean="0">
                <a:ln>
                  <a:noFill/>
                </a:ln>
                <a:solidFill>
                  <a:srgbClr val="C00000"/>
                </a:solidFill>
                <a:effectLst/>
                <a:uLnTx/>
                <a:uFillTx/>
                <a:latin typeface="Arial" pitchFamily="34" charset="0"/>
                <a:ea typeface="+mj-ea"/>
                <a:cs typeface="Arial" pitchFamily="34" charset="0"/>
              </a:rPr>
              <a:t>Comparison</a:t>
            </a:r>
            <a:endParaRPr kumimoji="0" lang="fr-FR" sz="3200" b="1" i="0" u="none" strike="noStrike" kern="1200" cap="none" spc="0" normalizeH="0" baseline="0" noProof="0" dirty="0" smtClean="0">
              <a:ln>
                <a:noFill/>
              </a:ln>
              <a:solidFill>
                <a:srgbClr val="C00000"/>
              </a:solidFill>
              <a:effectLst/>
              <a:uLnTx/>
              <a:uFillTx/>
              <a:latin typeface="Arial" pitchFamily="34" charset="0"/>
              <a:ea typeface="+mj-ea"/>
              <a:cs typeface="Arial" pitchFamily="34" charset="0"/>
            </a:endParaRPr>
          </a:p>
        </p:txBody>
      </p:sp>
      <p:sp>
        <p:nvSpPr>
          <p:cNvPr id="4" name="TextBox 3"/>
          <p:cNvSpPr txBox="1"/>
          <p:nvPr/>
        </p:nvSpPr>
        <p:spPr>
          <a:xfrm>
            <a:off x="467544" y="1268760"/>
            <a:ext cx="8208912" cy="2862322"/>
          </a:xfrm>
          <a:prstGeom prst="rect">
            <a:avLst/>
          </a:prstGeom>
          <a:noFill/>
        </p:spPr>
        <p:txBody>
          <a:bodyPr wrap="square" rtlCol="0">
            <a:spAutoFit/>
          </a:bodyPr>
          <a:lstStyle/>
          <a:p>
            <a:pPr algn="just"/>
            <a:r>
              <a:rPr lang="en-US" b="1" dirty="0" smtClean="0">
                <a:solidFill>
                  <a:srgbClr val="FF0000"/>
                </a:solidFill>
                <a:latin typeface="Arial" pitchFamily="34" charset="0"/>
                <a:cs typeface="Arial" pitchFamily="34" charset="0"/>
              </a:rPr>
              <a:t>Essential facility</a:t>
            </a:r>
            <a:r>
              <a:rPr lang="en-US" dirty="0" smtClean="0">
                <a:latin typeface="Arial" pitchFamily="34" charset="0"/>
                <a:cs typeface="Arial" pitchFamily="34" charset="0"/>
              </a:rPr>
              <a:t>: unlike in the EU, there are no cases in the United States applying the  essential facilities doctrine to require the compulsory licensing of  intellectual property</a:t>
            </a:r>
          </a:p>
          <a:p>
            <a:pPr algn="just"/>
            <a:endParaRPr lang="en-US" b="1" dirty="0" smtClean="0">
              <a:solidFill>
                <a:srgbClr val="FF0000"/>
              </a:solidFill>
              <a:latin typeface="Arial" pitchFamily="34" charset="0"/>
              <a:cs typeface="Arial" pitchFamily="34" charset="0"/>
            </a:endParaRPr>
          </a:p>
          <a:p>
            <a:pPr algn="just"/>
            <a:r>
              <a:rPr lang="en-US" b="1" dirty="0" smtClean="0">
                <a:solidFill>
                  <a:srgbClr val="FF0000"/>
                </a:solidFill>
                <a:latin typeface="Arial" pitchFamily="34" charset="0"/>
                <a:cs typeface="Arial" pitchFamily="34" charset="0"/>
              </a:rPr>
              <a:t>Economic Efficiency: </a:t>
            </a:r>
            <a:r>
              <a:rPr lang="en-US" dirty="0" smtClean="0">
                <a:latin typeface="Arial" pitchFamily="34" charset="0"/>
                <a:cs typeface="Arial" pitchFamily="34" charset="0"/>
              </a:rPr>
              <a:t>In the EU, up to recently  efficiency consideration could not excuse  an abuse of dominant position and an abuse is strictly considered  with respect to price increases or to making life harder for  competitors. In the US even if there is a price increase a practice may  be allowed if there is some efficiency benefit </a:t>
            </a:r>
          </a:p>
          <a:p>
            <a:pPr algn="just"/>
            <a:endParaRPr lang="en-US" b="1" dirty="0" smtClean="0">
              <a:solidFill>
                <a:srgbClr val="FF0000"/>
              </a:solidFill>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206</TotalTime>
  <Words>5232</Words>
  <Application>Microsoft Office PowerPoint</Application>
  <PresentationFormat>On-screen Show (4:3)</PresentationFormat>
  <Paragraphs>474</Paragraphs>
  <Slides>55</Slides>
  <Notes>22</Notes>
  <HiddenSlides>0</HiddenSlides>
  <MMClips>0</MMClips>
  <ScaleCrop>false</ScaleCrop>
  <HeadingPairs>
    <vt:vector size="4" baseType="variant">
      <vt:variant>
        <vt:lpstr>Theme</vt:lpstr>
      </vt:variant>
      <vt:variant>
        <vt:i4>1</vt:i4>
      </vt:variant>
      <vt:variant>
        <vt:lpstr>Slide Titles</vt:lpstr>
      </vt:variant>
      <vt:variant>
        <vt:i4>55</vt:i4>
      </vt:variant>
    </vt:vector>
  </HeadingPairs>
  <TitlesOfParts>
    <vt:vector size="56" baseType="lpstr">
      <vt:lpstr>Office Theme</vt:lpstr>
      <vt:lpstr>Abuse of dominance</vt:lpstr>
      <vt:lpstr>Issues to be considered</vt:lpstr>
      <vt:lpstr>Malaysian competition law: abuse of dominance</vt:lpstr>
      <vt:lpstr>Slide 4</vt:lpstr>
      <vt:lpstr>Article  102 EC Treaty</vt:lpstr>
      <vt:lpstr>Sherman act, section 2</vt:lpstr>
      <vt:lpstr>A US/ EU Comparison</vt:lpstr>
      <vt:lpstr>Slide 8</vt:lpstr>
      <vt:lpstr>Slide 9</vt:lpstr>
      <vt:lpstr>Issues to be considered</vt:lpstr>
      <vt:lpstr>The goal of competition law  and the use of market share</vt:lpstr>
      <vt:lpstr>Dominance and market share</vt:lpstr>
      <vt:lpstr> Wanadoo France Telecom CFI: Dominance and market instability</vt:lpstr>
      <vt:lpstr>Market share can be  a misleading indicator of market power </vt:lpstr>
      <vt:lpstr>From market share to market power</vt:lpstr>
      <vt:lpstr>Issues to be considered</vt:lpstr>
      <vt:lpstr>Why is an ( economic) test needed ?</vt:lpstr>
      <vt:lpstr>Issues to be considered</vt:lpstr>
      <vt:lpstr>Relevant test for exclusionary practices: the profit sacrifice  (« but for ») test</vt:lpstr>
      <vt:lpstr>Slide 20</vt:lpstr>
      <vt:lpstr>Use of the  profit sacrifice test</vt:lpstr>
      <vt:lpstr>Limitations of the profit sacrifice test</vt:lpstr>
      <vt:lpstr>Relevant tests for exclusionary practices: the no economic sense test</vt:lpstr>
      <vt:lpstr>The profit sacrifice test and the no economic sense test: comparison</vt:lpstr>
      <vt:lpstr>Limits of the no economic sense test</vt:lpstr>
      <vt:lpstr>The no economic sense test in practice</vt:lpstr>
      <vt:lpstr>Relevant tests for exclusionary practices: the equally efficient firm test</vt:lpstr>
      <vt:lpstr>The equally efficient firm test</vt:lpstr>
      <vt:lpstr>Example  of equally efficient test: Margin squeeze  and the ECJ Deutsche Telekom 2011</vt:lpstr>
      <vt:lpstr>Limits of the equally efficient firm test</vt:lpstr>
      <vt:lpstr>Issues to be considered</vt:lpstr>
      <vt:lpstr>Relevant tests for exploitative abuses: consumer welfare test</vt:lpstr>
      <vt:lpstr>Consumer welfare test</vt:lpstr>
      <vt:lpstr>Consumer welfare test and efficiency</vt:lpstr>
      <vt:lpstr>Excessive prices in Europe</vt:lpstr>
      <vt:lpstr>Excessive prices can be exploitative or exclusionary</vt:lpstr>
      <vt:lpstr>Proof of excessive prices in the EC</vt:lpstr>
      <vt:lpstr>Proof of excessive prices in the EC: price cost comparisons</vt:lpstr>
      <vt:lpstr>Proof of excessive prices in the EC: price cost comparisons</vt:lpstr>
      <vt:lpstr>Proof of excessive prices in the EC:  Comparisons of different prices charged by the dominant firm</vt:lpstr>
      <vt:lpstr>Proof of excessive prices in the EC:  Comparisons of different prices charged by the dominant firm</vt:lpstr>
      <vt:lpstr>Proof of excessive prices in the EC:  Comparison of different prices charged by the dominant firm</vt:lpstr>
      <vt:lpstr>Proof of excessive prices in the EC:  Comparison of different prices charged by the dominant firm</vt:lpstr>
      <vt:lpstr>Proof of excessive prices in the EC:  Comparison with prices of other firms</vt:lpstr>
      <vt:lpstr>Proof of excessive prices in the EC:  Comparison with prices of other firms</vt:lpstr>
      <vt:lpstr>Proof of excessive prices in the EC:  Comparison with prices of other firms</vt:lpstr>
      <vt:lpstr>Proof of excessive prices in the EC:  Comparison with prices of other firms in another geographic  market </vt:lpstr>
      <vt:lpstr>Proof of excessive prices in the EC:  Comparison with prices of other firms in another geographic  market </vt:lpstr>
      <vt:lpstr>Proof of excessive prices in the EC:  Comparison with prices of other firms in another geographic  market</vt:lpstr>
      <vt:lpstr>Proof of excessive price: Other evidence</vt:lpstr>
      <vt:lpstr>Arguments against antitrust control of excessive prices</vt:lpstr>
      <vt:lpstr>Arguments against antitrust control of excessive prices</vt:lpstr>
      <vt:lpstr>When is control of excessive price justified ?</vt:lpstr>
      <vt:lpstr>When is control of excessive price justified ?</vt:lpstr>
      <vt:lpstr> Thank you very much  frederic.jenny@gmail.com</vt:lpstr>
    </vt:vector>
  </TitlesOfParts>
  <Company>Groupe ESSEC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Administrator</dc:creator>
  <cp:lastModifiedBy>Administrator</cp:lastModifiedBy>
  <cp:revision>11</cp:revision>
  <dcterms:created xsi:type="dcterms:W3CDTF">2013-06-02T06:30:22Z</dcterms:created>
  <dcterms:modified xsi:type="dcterms:W3CDTF">2013-06-02T09:57:01Z</dcterms:modified>
</cp:coreProperties>
</file>