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1" r:id="rId1"/>
  </p:sldMasterIdLst>
  <p:notesMasterIdLst>
    <p:notesMasterId r:id="rId39"/>
  </p:notesMasterIdLst>
  <p:handoutMasterIdLst>
    <p:handoutMasterId r:id="rId40"/>
  </p:handoutMasterIdLst>
  <p:sldIdLst>
    <p:sldId id="256" r:id="rId2"/>
    <p:sldId id="262" r:id="rId3"/>
    <p:sldId id="306" r:id="rId4"/>
    <p:sldId id="257" r:id="rId5"/>
    <p:sldId id="261" r:id="rId6"/>
    <p:sldId id="277" r:id="rId7"/>
    <p:sldId id="271" r:id="rId8"/>
    <p:sldId id="264" r:id="rId9"/>
    <p:sldId id="266" r:id="rId10"/>
    <p:sldId id="263" r:id="rId11"/>
    <p:sldId id="267" r:id="rId12"/>
    <p:sldId id="270" r:id="rId13"/>
    <p:sldId id="269" r:id="rId14"/>
    <p:sldId id="310" r:id="rId15"/>
    <p:sldId id="309" r:id="rId16"/>
    <p:sldId id="315" r:id="rId17"/>
    <p:sldId id="258" r:id="rId18"/>
    <p:sldId id="272" r:id="rId19"/>
    <p:sldId id="281" r:id="rId20"/>
    <p:sldId id="311" r:id="rId21"/>
    <p:sldId id="312" r:id="rId22"/>
    <p:sldId id="276" r:id="rId23"/>
    <p:sldId id="278" r:id="rId24"/>
    <p:sldId id="308" r:id="rId25"/>
    <p:sldId id="302" r:id="rId26"/>
    <p:sldId id="297" r:id="rId27"/>
    <p:sldId id="298" r:id="rId28"/>
    <p:sldId id="304" r:id="rId29"/>
    <p:sldId id="313" r:id="rId30"/>
    <p:sldId id="299" r:id="rId31"/>
    <p:sldId id="303" r:id="rId32"/>
    <p:sldId id="285" r:id="rId33"/>
    <p:sldId id="314" r:id="rId34"/>
    <p:sldId id="316" r:id="rId35"/>
    <p:sldId id="286" r:id="rId36"/>
    <p:sldId id="290" r:id="rId37"/>
    <p:sldId id="305" r:id="rId38"/>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46" autoAdjust="0"/>
    <p:restoredTop sz="91128" autoAdjust="0"/>
  </p:normalViewPr>
  <p:slideViewPr>
    <p:cSldViewPr snapToGrid="0" snapToObjects="1">
      <p:cViewPr>
        <p:scale>
          <a:sx n="100" d="100"/>
          <a:sy n="100" d="100"/>
        </p:scale>
        <p:origin x="-528" y="27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1A709055-654D-4C25-BC2A-E49755C97362}" type="datetimeFigureOut">
              <a:rPr lang="en-MY" smtClean="0"/>
              <a:t>3/6/2013</a:t>
            </a:fld>
            <a:endParaRPr lang="en-MY"/>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MY"/>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3EFCC406-C8E0-4511-B35C-C87AD67BF774}" type="slidenum">
              <a:rPr lang="en-MY" smtClean="0"/>
              <a:t>‹#›</a:t>
            </a:fld>
            <a:endParaRPr lang="en-MY"/>
          </a:p>
        </p:txBody>
      </p:sp>
    </p:spTree>
    <p:extLst>
      <p:ext uri="{BB962C8B-B14F-4D97-AF65-F5344CB8AC3E}">
        <p14:creationId xmlns:p14="http://schemas.microsoft.com/office/powerpoint/2010/main" val="19505709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807B0DC6-7CA2-E341-AC00-3E9113D47B92}" type="datetimeFigureOut">
              <a:rPr lang="en-US" smtClean="0"/>
              <a:pPr/>
              <a:t>6/3/2013</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7EDEA0D6-ED67-D04E-83DF-39B358E09E7B}" type="slidenum">
              <a:rPr lang="en-US" smtClean="0"/>
              <a:pPr/>
              <a:t>‹#›</a:t>
            </a:fld>
            <a:endParaRPr lang="en-US"/>
          </a:p>
        </p:txBody>
      </p:sp>
    </p:spTree>
    <p:extLst>
      <p:ext uri="{BB962C8B-B14F-4D97-AF65-F5344CB8AC3E}">
        <p14:creationId xmlns:p14="http://schemas.microsoft.com/office/powerpoint/2010/main" val="131329948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EDEA0D6-ED67-D04E-83DF-39B358E09E7B}"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EDEA0D6-ED67-D04E-83DF-39B358E09E7B}"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Cheap talk: providing rivals with advance notice of intended prices</a:t>
            </a:r>
          </a:p>
          <a:p>
            <a:r>
              <a:rPr lang="en-US" dirty="0" smtClean="0"/>
              <a:t>Focal points: “special” point, probable points – where you coordinate on</a:t>
            </a:r>
          </a:p>
          <a:p>
            <a:r>
              <a:rPr lang="en-US" dirty="0" smtClean="0"/>
              <a:t>Basing point pricing:</a:t>
            </a:r>
            <a:r>
              <a:rPr lang="en-US" baseline="0" dirty="0" smtClean="0"/>
              <a:t> </a:t>
            </a:r>
            <a:r>
              <a:rPr lang="en-US" dirty="0" smtClean="0"/>
              <a:t>Sellers who produce at geographically dispersed locations set their prices according to a common price for delivered goods – typically designating a hub as the basing point</a:t>
            </a:r>
          </a:p>
          <a:p>
            <a:endParaRPr lang="en-US" dirty="0"/>
          </a:p>
        </p:txBody>
      </p:sp>
      <p:sp>
        <p:nvSpPr>
          <p:cNvPr id="4" name="Slide Number Placeholder 3"/>
          <p:cNvSpPr>
            <a:spLocks noGrp="1"/>
          </p:cNvSpPr>
          <p:nvPr>
            <p:ph type="sldNum" sz="quarter" idx="10"/>
          </p:nvPr>
        </p:nvSpPr>
        <p:spPr/>
        <p:txBody>
          <a:bodyPr/>
          <a:lstStyle/>
          <a:p>
            <a:fld id="{7EDEA0D6-ED67-D04E-83DF-39B358E09E7B}" type="slidenum">
              <a:rPr lang="en-US" smtClean="0"/>
              <a:pPr/>
              <a:t>11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Put footnote on double </a:t>
            </a:r>
            <a:r>
              <a:rPr lang="en-US" dirty="0" err="1" smtClean="0"/>
              <a:t>marginalisation</a:t>
            </a:r>
            <a:endParaRPr lang="en-US" dirty="0"/>
          </a:p>
        </p:txBody>
      </p:sp>
      <p:sp>
        <p:nvSpPr>
          <p:cNvPr id="4" name="Slide Number Placeholder 3"/>
          <p:cNvSpPr>
            <a:spLocks noGrp="1"/>
          </p:cNvSpPr>
          <p:nvPr>
            <p:ph type="sldNum" sz="quarter" idx="10"/>
          </p:nvPr>
        </p:nvSpPr>
        <p:spPr/>
        <p:txBody>
          <a:bodyPr/>
          <a:lstStyle/>
          <a:p>
            <a:fld id="{7EDEA0D6-ED67-D04E-83DF-39B358E09E7B}" type="slidenum">
              <a:rPr lang="en-US" smtClean="0"/>
              <a:pPr/>
              <a:t>27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Upfront</a:t>
            </a:r>
            <a:r>
              <a:rPr lang="en-US" baseline="0" dirty="0" smtClean="0"/>
              <a:t> access payments?</a:t>
            </a:r>
            <a:endParaRPr lang="en-US" dirty="0"/>
          </a:p>
        </p:txBody>
      </p:sp>
      <p:sp>
        <p:nvSpPr>
          <p:cNvPr id="4" name="Slide Number Placeholder 3"/>
          <p:cNvSpPr>
            <a:spLocks noGrp="1"/>
          </p:cNvSpPr>
          <p:nvPr>
            <p:ph type="sldNum" sz="quarter" idx="10"/>
          </p:nvPr>
        </p:nvSpPr>
        <p:spPr/>
        <p:txBody>
          <a:bodyPr/>
          <a:lstStyle/>
          <a:p>
            <a:fld id="{7EDEA0D6-ED67-D04E-83DF-39B358E09E7B}" type="slidenum">
              <a:rPr lang="en-US" smtClean="0"/>
              <a:pPr/>
              <a:t>28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 typeface="Arial"/>
              <a:buChar char="•"/>
            </a:pPr>
            <a:r>
              <a:rPr lang="en-US" baseline="0" dirty="0" smtClean="0"/>
              <a:t> Four primary bakeries enjoy, between them, a market share of between 50- 60% of the domestic bread market in South Africa</a:t>
            </a:r>
          </a:p>
          <a:p>
            <a:pPr lvl="1">
              <a:buFont typeface="Arial"/>
              <a:buChar char="•"/>
            </a:pPr>
            <a:r>
              <a:rPr lang="en-US" baseline="0" dirty="0" smtClean="0"/>
              <a:t> Rest of the market is served by smaller, independent bakeries – about 4000</a:t>
            </a:r>
          </a:p>
          <a:p>
            <a:pPr>
              <a:buFont typeface="Arial"/>
              <a:buChar char="•"/>
            </a:pPr>
            <a:r>
              <a:rPr lang="en-US" baseline="0" dirty="0" smtClean="0"/>
              <a:t> These four main bakeries participated in a cartel running from 1999 to 2006</a:t>
            </a:r>
          </a:p>
          <a:p>
            <a:pPr lvl="1">
              <a:buFont typeface="Arial"/>
              <a:buChar char="•"/>
            </a:pPr>
            <a:r>
              <a:rPr lang="en-US" baseline="0" dirty="0" smtClean="0"/>
              <a:t> Market sharing arrangements</a:t>
            </a:r>
          </a:p>
          <a:p>
            <a:pPr lvl="1">
              <a:buFont typeface="Arial"/>
              <a:buChar char="•"/>
            </a:pPr>
            <a:r>
              <a:rPr lang="en-US" baseline="0" dirty="0" smtClean="0"/>
              <a:t> Caps on discounts given</a:t>
            </a:r>
          </a:p>
          <a:p>
            <a:pPr>
              <a:buFont typeface="Arial"/>
              <a:buChar char="•"/>
            </a:pPr>
            <a:r>
              <a:rPr lang="en-US" baseline="0" dirty="0" smtClean="0"/>
              <a:t> One bakery was given immunity</a:t>
            </a:r>
          </a:p>
          <a:p>
            <a:pPr>
              <a:buFont typeface="Arial"/>
              <a:buChar char="•"/>
            </a:pPr>
            <a:r>
              <a:rPr lang="en-US" baseline="0" dirty="0" smtClean="0"/>
              <a:t> All four bakeries are vertically integrated – they mill their own wheat and use that flour in their bakeries to produce bread</a:t>
            </a:r>
          </a:p>
          <a:p>
            <a:pPr>
              <a:buFont typeface="Arial"/>
              <a:buChar char="•"/>
            </a:pPr>
            <a:r>
              <a:rPr lang="en-US" baseline="0" dirty="0" smtClean="0"/>
              <a:t> Input costs (wheat flour, fuel and </a:t>
            </a:r>
            <a:r>
              <a:rPr lang="en-US" baseline="0" dirty="0" err="1" smtClean="0"/>
              <a:t>labour</a:t>
            </a:r>
            <a:r>
              <a:rPr lang="en-US" baseline="0" dirty="0" smtClean="0"/>
              <a:t>) of the four bakeries are very similar</a:t>
            </a:r>
          </a:p>
          <a:p>
            <a:pPr>
              <a:buFont typeface="Arial"/>
              <a:buChar char="•"/>
            </a:pPr>
            <a:r>
              <a:rPr lang="en-US" baseline="0" dirty="0" smtClean="0"/>
              <a:t> Customers are divided into the large retail groups, the general trade (</a:t>
            </a:r>
            <a:r>
              <a:rPr lang="en-US" baseline="0" dirty="0" err="1" smtClean="0"/>
              <a:t>eg</a:t>
            </a:r>
            <a:r>
              <a:rPr lang="en-US" baseline="0" dirty="0" smtClean="0"/>
              <a:t> cafes and smaller retailers), and resellers (independent distributors and agents)</a:t>
            </a:r>
          </a:p>
          <a:p>
            <a:pPr>
              <a:buFont typeface="Arial"/>
              <a:buChar char="•"/>
            </a:pPr>
            <a:r>
              <a:rPr lang="en-US" dirty="0" smtClean="0"/>
              <a:t> Elasticity of bread</a:t>
            </a:r>
            <a:r>
              <a:rPr lang="en-US" baseline="0" dirty="0" smtClean="0"/>
              <a:t> is very low – it is a staple</a:t>
            </a:r>
          </a:p>
          <a:p>
            <a:pPr lvl="1">
              <a:buFont typeface="Arial"/>
              <a:buChar char="•"/>
            </a:pPr>
            <a:r>
              <a:rPr lang="en-US" baseline="0" dirty="0" smtClean="0"/>
              <a:t>But customers, particularly the large grocers, respond extremely sensitively to changes in the relative prices of the various bread brands and changes in the relative price impacts rapidly on relative levels of demand</a:t>
            </a:r>
          </a:p>
        </p:txBody>
      </p:sp>
      <p:sp>
        <p:nvSpPr>
          <p:cNvPr id="4" name="Slide Number Placeholder 3"/>
          <p:cNvSpPr>
            <a:spLocks noGrp="1"/>
          </p:cNvSpPr>
          <p:nvPr>
            <p:ph type="sldNum" sz="quarter" idx="10"/>
          </p:nvPr>
        </p:nvSpPr>
        <p:spPr/>
        <p:txBody>
          <a:bodyPr/>
          <a:lstStyle/>
          <a:p>
            <a:fld id="{7EDEA0D6-ED67-D04E-83DF-39B358E09E7B}" type="slidenum">
              <a:rPr lang="en-US" smtClean="0"/>
              <a:pPr/>
              <a:t>35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buFont typeface="Arial"/>
              <a:buChar char="•"/>
            </a:pPr>
            <a:r>
              <a:rPr lang="en-US" dirty="0" smtClean="0"/>
              <a:t> Four main brewers in the Netherlands involved in a cartel between 1996 to 1999 in the Dutch beer market</a:t>
            </a:r>
          </a:p>
          <a:p>
            <a:pPr lvl="1">
              <a:buFont typeface="Arial"/>
              <a:buChar char="•"/>
            </a:pPr>
            <a:r>
              <a:rPr lang="en-US" dirty="0" smtClean="0"/>
              <a:t> Coordination of price and price increases</a:t>
            </a:r>
          </a:p>
          <a:p>
            <a:pPr lvl="1">
              <a:buFont typeface="Arial"/>
              <a:buChar char="•"/>
            </a:pPr>
            <a:r>
              <a:rPr lang="en-US" baseline="0" dirty="0" smtClean="0"/>
              <a:t> Market sharing</a:t>
            </a:r>
          </a:p>
          <a:p>
            <a:pPr lvl="1">
              <a:buFont typeface="Arial"/>
              <a:buChar char="•"/>
            </a:pPr>
            <a:r>
              <a:rPr lang="en-US" baseline="0" dirty="0" smtClean="0"/>
              <a:t> Other commercial conditions</a:t>
            </a:r>
            <a:endParaRPr lang="en-US" dirty="0" smtClean="0"/>
          </a:p>
          <a:p>
            <a:pPr>
              <a:buFont typeface="Arial"/>
              <a:buChar char="•"/>
            </a:pPr>
            <a:r>
              <a:rPr lang="en-US" dirty="0" smtClean="0"/>
              <a:t> One brewer given immunity</a:t>
            </a:r>
          </a:p>
          <a:p>
            <a:pPr>
              <a:buFont typeface="Arial"/>
              <a:buChar char="•"/>
            </a:pPr>
            <a:r>
              <a:rPr lang="en-US" dirty="0" smtClean="0"/>
              <a:t> Brewers sell</a:t>
            </a:r>
            <a:r>
              <a:rPr lang="en-US" baseline="0" dirty="0" smtClean="0"/>
              <a:t> beer to end users through 2 main distribution channels</a:t>
            </a:r>
          </a:p>
          <a:p>
            <a:pPr lvl="1">
              <a:buFont typeface="Arial"/>
              <a:buChar char="•"/>
            </a:pPr>
            <a:r>
              <a:rPr lang="en-US" baseline="0" dirty="0" smtClean="0"/>
              <a:t> On-trade segment (hotels, restaurants, and cafes), where consumption is on premises – accounts for about 60% of beer consumption in the Netherlands</a:t>
            </a:r>
          </a:p>
          <a:p>
            <a:pPr lvl="1">
              <a:buFont typeface="Arial"/>
              <a:buChar char="•"/>
            </a:pPr>
            <a:r>
              <a:rPr lang="en-US" baseline="0" dirty="0" smtClean="0"/>
              <a:t> Off-trade segment (supermarkets and off </a:t>
            </a:r>
            <a:r>
              <a:rPr lang="en-US" baseline="0" dirty="0" err="1" smtClean="0"/>
              <a:t>licences</a:t>
            </a:r>
            <a:r>
              <a:rPr lang="en-US" baseline="0" dirty="0" smtClean="0"/>
              <a:t>), where beer is purchased and consumed at home – accounts for about 40% of beer consumption in the Netherlands</a:t>
            </a:r>
          </a:p>
          <a:p>
            <a:pPr>
              <a:buFont typeface="Arial"/>
              <a:buNone/>
            </a:pPr>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fld id="{7EDEA0D6-ED67-D04E-83DF-39B358E09E7B}" type="slidenum">
              <a:rPr lang="en-US" smtClean="0"/>
              <a:pPr/>
              <a:t>36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C1F05D40-3CC6-BE41-9CD4-BD98FCD4D512}" type="slidenum">
              <a:rPr lang="en-US" smtClean="0"/>
              <a:pPr/>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AU"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a:p>
        </p:txBody>
      </p:sp>
      <p:sp>
        <p:nvSpPr>
          <p:cNvPr id="4" name="Date Placeholder 3"/>
          <p:cNvSpPr>
            <a:spLocks noGrp="1"/>
          </p:cNvSpPr>
          <p:nvPr>
            <p:ph type="dt" sz="half" idx="10"/>
          </p:nvPr>
        </p:nvSpPr>
        <p:spPr/>
        <p:txBody>
          <a:bodyPr/>
          <a:lstStyle/>
          <a:p>
            <a:fld id="{F1E2AAA9-6F2E-9D4F-B171-920D1FE16005}" type="datetimeFigureOut">
              <a:rPr lang="en-US" smtClean="0"/>
              <a:pPr/>
              <a:t>6/3/2013</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F1E2AAA9-6F2E-9D4F-B171-920D1FE16005}" type="datetimeFigureOut">
              <a:rPr lang="en-US" smtClean="0"/>
              <a:pPr/>
              <a:t>6/3/2013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AU"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F1E2AAA9-6F2E-9D4F-B171-920D1FE16005}" type="datetimeFigureOut">
              <a:rPr lang="en-US" smtClean="0"/>
              <a:pPr/>
              <a:t>6/3/2013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AU"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F1E2AAA9-6F2E-9D4F-B171-920D1FE16005}" type="datetimeFigureOut">
              <a:rPr lang="en-US" smtClean="0"/>
              <a:pPr/>
              <a:t>6/3/2013</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C1F05D40-3CC6-BE41-9CD4-BD98FCD4D512}" type="slidenum">
              <a:rPr lang="en-US" smtClean="0"/>
              <a:pPr/>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AU"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F1E2AAA9-6F2E-9D4F-B171-920D1FE16005}" type="datetimeFigureOut">
              <a:rPr lang="en-US" smtClean="0"/>
              <a:pPr/>
              <a:t>6/3/2013</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AU"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F1E2AAA9-6F2E-9D4F-B171-920D1FE16005}" type="datetimeFigureOut">
              <a:rPr lang="en-US" smtClean="0"/>
              <a:pPr/>
              <a:t>6/3/2013</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1E2AAA9-6F2E-9D4F-B171-920D1FE16005}" type="datetimeFigureOut">
              <a:rPr lang="en-US" smtClean="0"/>
              <a:pPr/>
              <a:t>6/3/2013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AU"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1E2AAA9-6F2E-9D4F-B171-920D1FE16005}" type="datetimeFigureOut">
              <a:rPr lang="en-US" smtClean="0"/>
              <a:pPr/>
              <a:t>6/3/2013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10"/>
          </p:nvPr>
        </p:nvSpPr>
        <p:spPr/>
        <p:txBody>
          <a:bodyPr/>
          <a:lstStyle/>
          <a:p>
            <a:fld id="{F1E2AAA9-6F2E-9D4F-B171-920D1FE16005}" type="datetimeFigureOut">
              <a:rPr lang="en-US" smtClean="0"/>
              <a:pPr/>
              <a:t>6/3/2013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AU"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F1E2AAA9-6F2E-9D4F-B171-920D1FE16005}" type="datetimeFigureOut">
              <a:rPr lang="en-US" smtClean="0"/>
              <a:pPr/>
              <a:t>6/3/2013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Date Placeholder 4"/>
          <p:cNvSpPr>
            <a:spLocks noGrp="1"/>
          </p:cNvSpPr>
          <p:nvPr>
            <p:ph type="dt" sz="half" idx="10"/>
          </p:nvPr>
        </p:nvSpPr>
        <p:spPr/>
        <p:txBody>
          <a:bodyPr/>
          <a:lstStyle/>
          <a:p>
            <a:fld id="{F1E2AAA9-6F2E-9D4F-B171-920D1FE16005}" type="datetimeFigureOut">
              <a:rPr lang="en-US" smtClean="0"/>
              <a:pPr/>
              <a:t>6/3/2013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AU"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7" name="Date Placeholder 6"/>
          <p:cNvSpPr>
            <a:spLocks noGrp="1"/>
          </p:cNvSpPr>
          <p:nvPr>
            <p:ph type="dt" sz="half" idx="10"/>
          </p:nvPr>
        </p:nvSpPr>
        <p:spPr/>
        <p:txBody>
          <a:bodyPr/>
          <a:lstStyle/>
          <a:p>
            <a:fld id="{F1E2AAA9-6F2E-9D4F-B171-920D1FE16005}" type="datetimeFigureOut">
              <a:rPr lang="en-US" smtClean="0"/>
              <a:pPr/>
              <a:t>6/3/2013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05D40-3CC6-BE41-9CD4-BD98FCD4D512}" type="slidenum">
              <a:rPr lang="en-US" smtClean="0"/>
              <a:pPr/>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Date Placeholder 4"/>
          <p:cNvSpPr>
            <a:spLocks noGrp="1"/>
          </p:cNvSpPr>
          <p:nvPr>
            <p:ph type="dt" sz="half" idx="10"/>
          </p:nvPr>
        </p:nvSpPr>
        <p:spPr/>
        <p:txBody>
          <a:bodyPr/>
          <a:lstStyle/>
          <a:p>
            <a:fld id="{F1E2AAA9-6F2E-9D4F-B171-920D1FE16005}" type="datetimeFigureOut">
              <a:rPr lang="en-US" smtClean="0"/>
              <a:pPr/>
              <a:t>6/3/2013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05D40-3CC6-BE41-9CD4-BD98FCD4D512}" type="slidenum">
              <a:rPr lang="en-US" smtClean="0"/>
              <a:pPr/>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Date Placeholder 4"/>
          <p:cNvSpPr>
            <a:spLocks noGrp="1"/>
          </p:cNvSpPr>
          <p:nvPr>
            <p:ph type="dt" sz="half" idx="10"/>
          </p:nvPr>
        </p:nvSpPr>
        <p:spPr/>
        <p:txBody>
          <a:bodyPr/>
          <a:lstStyle/>
          <a:p>
            <a:fld id="{F1E2AAA9-6F2E-9D4F-B171-920D1FE16005}" type="datetimeFigureOut">
              <a:rPr lang="en-US" smtClean="0"/>
              <a:pPr/>
              <a:t>6/3/2013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05D40-3CC6-BE41-9CD4-BD98FCD4D512}" type="slidenum">
              <a:rPr lang="en-US" smtClean="0"/>
              <a:pPr/>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5" name="Date Placeholder 4"/>
          <p:cNvSpPr>
            <a:spLocks noGrp="1"/>
          </p:cNvSpPr>
          <p:nvPr>
            <p:ph type="dt" sz="half" idx="10"/>
          </p:nvPr>
        </p:nvSpPr>
        <p:spPr/>
        <p:txBody>
          <a:bodyPr/>
          <a:lstStyle/>
          <a:p>
            <a:fld id="{F1E2AAA9-6F2E-9D4F-B171-920D1FE16005}" type="datetimeFigureOut">
              <a:rPr lang="en-US" smtClean="0"/>
              <a:pPr/>
              <a:t>6/3/2013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05D40-3CC6-BE41-9CD4-BD98FCD4D512}" type="slidenum">
              <a:rPr lang="en-US" smtClean="0"/>
              <a:pPr/>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Date Placeholder 2"/>
          <p:cNvSpPr>
            <a:spLocks noGrp="1"/>
          </p:cNvSpPr>
          <p:nvPr>
            <p:ph type="dt" sz="half" idx="10"/>
          </p:nvPr>
        </p:nvSpPr>
        <p:spPr/>
        <p:txBody>
          <a:bodyPr/>
          <a:lstStyle/>
          <a:p>
            <a:fld id="{F1E2AAA9-6F2E-9D4F-B171-920D1FE16005}" type="datetimeFigureOut">
              <a:rPr lang="en-US" smtClean="0"/>
              <a:pPr/>
              <a:t>6/3/2013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05D40-3CC6-BE41-9CD4-BD98FCD4D51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AU"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F1E2AAA9-6F2E-9D4F-B171-920D1FE16005}" type="datetimeFigureOut">
              <a:rPr lang="en-US" smtClean="0"/>
              <a:pPr/>
              <a:t>6/3/2013</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C1F05D40-3CC6-BE41-9CD4-BD98FCD4D51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Anti-competitive Agreements</a:t>
            </a:r>
            <a:endParaRPr lang="en-US" dirty="0"/>
          </a:p>
        </p:txBody>
      </p:sp>
      <p:sp>
        <p:nvSpPr>
          <p:cNvPr id="3" name="Subtitle 2"/>
          <p:cNvSpPr>
            <a:spLocks noGrp="1"/>
          </p:cNvSpPr>
          <p:nvPr>
            <p:ph type="subTitle" idx="1"/>
          </p:nvPr>
        </p:nvSpPr>
        <p:spPr/>
        <p:txBody>
          <a:bodyPr/>
          <a:lstStyle/>
          <a:p>
            <a:r>
              <a:rPr lang="en-US" dirty="0" smtClean="0"/>
              <a:t>Allan </a:t>
            </a:r>
            <a:r>
              <a:rPr lang="en-US" dirty="0" err="1" smtClean="0"/>
              <a:t>Fels</a:t>
            </a:r>
            <a:r>
              <a:rPr lang="en-US" dirty="0" smtClean="0"/>
              <a:t>, Professor of Government, The Australia and New Zealand School of Government (ANZSOG)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Collusion</a:t>
            </a:r>
            <a:endParaRPr lang="en-US" dirty="0"/>
          </a:p>
        </p:txBody>
      </p:sp>
      <p:sp>
        <p:nvSpPr>
          <p:cNvPr id="3" name="Content Placeholder 2"/>
          <p:cNvSpPr>
            <a:spLocks noGrp="1"/>
          </p:cNvSpPr>
          <p:nvPr>
            <p:ph idx="1"/>
          </p:nvPr>
        </p:nvSpPr>
        <p:spPr/>
        <p:txBody>
          <a:bodyPr>
            <a:normAutofit/>
          </a:bodyPr>
          <a:lstStyle/>
          <a:p>
            <a:r>
              <a:rPr lang="en-US" dirty="0" smtClean="0"/>
              <a:t>Conditions for successful, stable collusion</a:t>
            </a:r>
          </a:p>
          <a:p>
            <a:pPr marL="739775" lvl="1" indent="-457200">
              <a:buFont typeface="+mj-lt"/>
              <a:buAutoNum type="arabicPeriod"/>
            </a:pPr>
            <a:r>
              <a:rPr lang="en-US" dirty="0" smtClean="0"/>
              <a:t>Competitors reach an understanding on price, output or another factor of competition</a:t>
            </a:r>
          </a:p>
          <a:p>
            <a:pPr marL="739775" lvl="1" indent="-457200">
              <a:buFont typeface="+mj-lt"/>
              <a:buAutoNum type="arabicPeriod"/>
            </a:pPr>
            <a:r>
              <a:rPr lang="en-US" dirty="0" smtClean="0"/>
              <a:t>Detect deviations</a:t>
            </a:r>
          </a:p>
          <a:p>
            <a:pPr marL="739775" lvl="1" indent="-457200">
              <a:buFont typeface="+mj-lt"/>
              <a:buAutoNum type="arabicPeriod"/>
            </a:pPr>
            <a:r>
              <a:rPr lang="en-US" dirty="0" smtClean="0"/>
              <a:t>Punish deviations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Collusion</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smtClean="0"/>
              <a:t>Reaching agreement</a:t>
            </a:r>
          </a:p>
          <a:p>
            <a:pPr lvl="1"/>
            <a:r>
              <a:rPr lang="en-US" dirty="0" smtClean="0"/>
              <a:t>What is an agreement?</a:t>
            </a:r>
          </a:p>
          <a:p>
            <a:pPr lvl="1"/>
            <a:r>
              <a:rPr lang="en-US" dirty="0" smtClean="0"/>
              <a:t>Firms might find it difficult to agree on a particular outcome as their interests are not perfectly aligned</a:t>
            </a:r>
          </a:p>
          <a:p>
            <a:pPr lvl="1"/>
            <a:r>
              <a:rPr lang="en-US" dirty="0" smtClean="0"/>
              <a:t>Non-price variables and changing market conditions complicate matters</a:t>
            </a:r>
          </a:p>
          <a:p>
            <a:pPr lvl="1"/>
            <a:r>
              <a:rPr lang="en-US" dirty="0" smtClean="0"/>
              <a:t>Common strategies</a:t>
            </a:r>
          </a:p>
          <a:p>
            <a:pPr marL="920750" lvl="2" indent="-342900">
              <a:buFont typeface="+mj-lt"/>
              <a:buAutoNum type="arabicPeriod"/>
            </a:pPr>
            <a:r>
              <a:rPr lang="en-US" dirty="0" smtClean="0"/>
              <a:t>Cheap talk and focal points</a:t>
            </a:r>
          </a:p>
          <a:p>
            <a:pPr marL="920750" lvl="2" indent="-342900">
              <a:buFont typeface="+mj-lt"/>
              <a:buAutoNum type="arabicPeriod"/>
            </a:pPr>
            <a:r>
              <a:rPr lang="en-US" dirty="0" smtClean="0"/>
              <a:t>Basing point pricing</a:t>
            </a:r>
          </a:p>
          <a:p>
            <a:pPr marL="920750" lvl="2" indent="-342900">
              <a:buFont typeface="+mj-lt"/>
              <a:buAutoNum type="arabicPeriod"/>
            </a:pPr>
            <a:r>
              <a:rPr lang="en-US" dirty="0" smtClean="0"/>
              <a:t>Use trade associations</a:t>
            </a:r>
          </a:p>
          <a:p>
            <a:pPr marL="920750" lvl="2" indent="-342900">
              <a:buFont typeface="+mj-lt"/>
              <a:buAutoNum type="arabicPeriod"/>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Collusion</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startAt="2"/>
            </a:pPr>
            <a:r>
              <a:rPr lang="en-US" dirty="0" smtClean="0"/>
              <a:t>Detecting deviations – requires monitoring</a:t>
            </a:r>
          </a:p>
          <a:p>
            <a:pPr marL="752475" lvl="1" indent="-457200">
              <a:buFont typeface="Arial"/>
              <a:buChar char="•"/>
            </a:pPr>
            <a:r>
              <a:rPr lang="en-US" dirty="0" smtClean="0"/>
              <a:t>Likelihood of successfully imposing/maintaining a cartel depends on</a:t>
            </a:r>
          </a:p>
          <a:p>
            <a:pPr marL="1035050" lvl="2" indent="-457200">
              <a:buFont typeface="Arial"/>
              <a:buChar char="•"/>
            </a:pPr>
            <a:r>
              <a:rPr lang="en-US" dirty="0" smtClean="0"/>
              <a:t>Short term benefits of non-cooperation </a:t>
            </a:r>
            <a:r>
              <a:rPr lang="en-US" dirty="0" err="1" smtClean="0"/>
              <a:t>vs</a:t>
            </a:r>
            <a:r>
              <a:rPr lang="en-US" dirty="0" smtClean="0"/>
              <a:t> Longer term loss of non-cooperation</a:t>
            </a:r>
          </a:p>
          <a:p>
            <a:pPr marL="1035050" lvl="2" indent="-457200">
              <a:buFont typeface="Arial"/>
              <a:buChar char="•"/>
            </a:pPr>
            <a:r>
              <a:rPr lang="en-US" dirty="0" smtClean="0"/>
              <a:t>Likelihood that cheating will be discovered and punished</a:t>
            </a:r>
          </a:p>
          <a:p>
            <a:pPr marL="752475" lvl="1" indent="-457200">
              <a:buFont typeface="Arial"/>
              <a:buChar char="•"/>
            </a:pPr>
            <a:r>
              <a:rPr lang="en-US" dirty="0" smtClean="0"/>
              <a:t>Devices for detecting deviations</a:t>
            </a:r>
          </a:p>
          <a:p>
            <a:pPr marL="1035050" lvl="2" indent="-457200">
              <a:buFont typeface="+mj-lt"/>
              <a:buAutoNum type="arabicPeriod"/>
            </a:pPr>
            <a:r>
              <a:rPr lang="en-US" dirty="0" smtClean="0"/>
              <a:t>Information sharing</a:t>
            </a:r>
          </a:p>
          <a:p>
            <a:pPr marL="1035050" lvl="2" indent="-457200">
              <a:buFont typeface="+mj-lt"/>
              <a:buAutoNum type="arabicPeriod"/>
            </a:pPr>
            <a:r>
              <a:rPr lang="en-US" dirty="0" smtClean="0"/>
              <a:t>Meeting competition clauses</a:t>
            </a:r>
          </a:p>
          <a:p>
            <a:pPr marL="1035050" lvl="2" indent="-457200">
              <a:buFont typeface="+mj-lt"/>
              <a:buAutoNum type="arabicPeriod"/>
            </a:pPr>
            <a:r>
              <a:rPr lang="en-US" dirty="0" smtClean="0"/>
              <a:t>Repeated interaction</a:t>
            </a:r>
          </a:p>
          <a:p>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Collusion</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startAt="3"/>
            </a:pPr>
            <a:r>
              <a:rPr lang="en-US" dirty="0" smtClean="0"/>
              <a:t>Punishing deviations – examples</a:t>
            </a:r>
          </a:p>
          <a:p>
            <a:pPr marL="752475" lvl="1" indent="-457200">
              <a:buFont typeface="Arial"/>
              <a:buChar char="•"/>
            </a:pPr>
            <a:r>
              <a:rPr lang="en-US" dirty="0" smtClean="0"/>
              <a:t>Quota reduction</a:t>
            </a:r>
          </a:p>
          <a:p>
            <a:pPr marL="752475" lvl="1" indent="-457200">
              <a:buFont typeface="Arial"/>
              <a:buChar char="•"/>
            </a:pPr>
            <a:r>
              <a:rPr lang="en-US" dirty="0" smtClean="0"/>
              <a:t>Side payments</a:t>
            </a:r>
          </a:p>
          <a:p>
            <a:pPr marL="752475" lvl="1" indent="-457200">
              <a:buFont typeface="Arial"/>
              <a:buChar char="•"/>
            </a:pPr>
            <a:r>
              <a:rPr lang="en-US" dirty="0" smtClean="0"/>
              <a:t>Non-cheating members to revert to the non-collusive prices by raising output for some time</a:t>
            </a:r>
          </a:p>
          <a:p>
            <a:pPr marL="752475" lvl="1" indent="-457200">
              <a:buFont typeface="Arial"/>
              <a:buChar char="•"/>
            </a:pPr>
            <a:r>
              <a:rPr lang="en-US" dirty="0" smtClean="0"/>
              <a:t>Most </a:t>
            </a:r>
            <a:r>
              <a:rPr lang="en-US" dirty="0" err="1" smtClean="0"/>
              <a:t>favoured</a:t>
            </a:r>
            <a:r>
              <a:rPr lang="en-US" dirty="0" smtClean="0"/>
              <a:t> customer clause</a:t>
            </a:r>
          </a:p>
          <a:p>
            <a:pPr marL="752475" lvl="1" indent="-457200">
              <a:buFont typeface="Arial"/>
              <a:buChar char="•"/>
            </a:pPr>
            <a:r>
              <a:rPr lang="en-US" dirty="0" smtClean="0"/>
              <a:t>Multi-market contacts</a:t>
            </a:r>
          </a:p>
          <a:p>
            <a:pPr marL="752475" lvl="1" indent="-457200">
              <a:buFont typeface="Arial"/>
              <a:buChar char="•"/>
            </a:pPr>
            <a:r>
              <a:rPr lang="en-US" dirty="0" smtClean="0"/>
              <a:t>Increasing cross-ownership among rivals interests</a:t>
            </a:r>
          </a:p>
          <a:p>
            <a:pPr marL="752475" lvl="1" indent="-457200">
              <a:buFont typeface="Arial"/>
              <a:buChar char="•"/>
            </a:pPr>
            <a:r>
              <a:rPr lang="en-US" dirty="0" smtClean="0"/>
              <a:t>Threat of a price war</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 Se Prohibitions</a:t>
            </a:r>
            <a:endParaRPr lang="en-US" dirty="0"/>
          </a:p>
        </p:txBody>
      </p:sp>
      <p:sp>
        <p:nvSpPr>
          <p:cNvPr id="3" name="Content Placeholder 2"/>
          <p:cNvSpPr>
            <a:spLocks noGrp="1"/>
          </p:cNvSpPr>
          <p:nvPr>
            <p:ph idx="1"/>
          </p:nvPr>
        </p:nvSpPr>
        <p:spPr/>
        <p:txBody>
          <a:bodyPr/>
          <a:lstStyle/>
          <a:p>
            <a:r>
              <a:rPr lang="en-US" dirty="0" smtClean="0"/>
              <a:t>Proving the agreement</a:t>
            </a:r>
          </a:p>
          <a:p>
            <a:pPr lvl="1"/>
            <a:r>
              <a:rPr lang="en-US" dirty="0" smtClean="0"/>
              <a:t>Evidence of explicit agreement between members</a:t>
            </a:r>
          </a:p>
          <a:p>
            <a:pPr lvl="1"/>
            <a:r>
              <a:rPr lang="en-US" dirty="0" smtClean="0"/>
              <a:t>Evidence of parallel conduct</a:t>
            </a:r>
          </a:p>
          <a:p>
            <a:pPr lvl="2"/>
            <a:r>
              <a:rPr lang="en-US" dirty="0" smtClean="0"/>
              <a:t>Mere parallelism?</a:t>
            </a:r>
          </a:p>
          <a:p>
            <a:pPr lvl="2"/>
            <a:r>
              <a:rPr lang="en-US" dirty="0" smtClean="0"/>
              <a:t>Conscious parallelism/oligopolistic interdependence?</a:t>
            </a:r>
          </a:p>
          <a:p>
            <a:pPr lvl="1"/>
            <a:r>
              <a:rPr lang="en-US" dirty="0" smtClean="0"/>
              <a:t>Evidence of facilitating/concerted practices</a:t>
            </a:r>
          </a:p>
          <a:p>
            <a:pPr lvl="2"/>
            <a:r>
              <a:rPr lang="en-US" dirty="0" smtClean="0"/>
              <a:t>Information exchange?</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 Se Prohibitions</a:t>
            </a:r>
            <a:endParaRPr lang="en-US" dirty="0"/>
          </a:p>
        </p:txBody>
      </p:sp>
      <p:sp>
        <p:nvSpPr>
          <p:cNvPr id="3" name="Content Placeholder 2"/>
          <p:cNvSpPr>
            <a:spLocks noGrp="1"/>
          </p:cNvSpPr>
          <p:nvPr>
            <p:ph idx="1"/>
          </p:nvPr>
        </p:nvSpPr>
        <p:spPr/>
        <p:txBody>
          <a:bodyPr>
            <a:normAutofit lnSpcReduction="10000"/>
          </a:bodyPr>
          <a:lstStyle/>
          <a:p>
            <a:r>
              <a:rPr lang="en-US" dirty="0" smtClean="0"/>
              <a:t>US approach</a:t>
            </a:r>
          </a:p>
          <a:p>
            <a:pPr lvl="1"/>
            <a:r>
              <a:rPr lang="en-US" dirty="0" smtClean="0"/>
              <a:t>Contract, combination, or conspiracy</a:t>
            </a:r>
          </a:p>
          <a:p>
            <a:pPr lvl="1"/>
            <a:r>
              <a:rPr lang="en-US" dirty="0" smtClean="0"/>
              <a:t>Parallel conduct + “plus factors” (typically circumstantial evidence that tends to exclude the possibility that the parties acted independently)</a:t>
            </a:r>
          </a:p>
          <a:p>
            <a:r>
              <a:rPr lang="en-US" dirty="0" smtClean="0"/>
              <a:t>EU approach</a:t>
            </a:r>
          </a:p>
          <a:p>
            <a:pPr lvl="1"/>
            <a:r>
              <a:rPr lang="en-US" dirty="0" smtClean="0"/>
              <a:t>Agreements, decision of associated undertakings, or concerted practices</a:t>
            </a:r>
          </a:p>
          <a:p>
            <a:pPr lvl="1"/>
            <a:r>
              <a:rPr lang="en-US" dirty="0" smtClean="0"/>
              <a:t>Concurrence of wills</a:t>
            </a:r>
          </a:p>
          <a:p>
            <a:pPr lvl="1"/>
            <a:r>
              <a:rPr lang="en-US" dirty="0" smtClean="0"/>
              <a:t>Parallel conduct is not proof of </a:t>
            </a:r>
            <a:r>
              <a:rPr lang="en-US" dirty="0" err="1" smtClean="0"/>
              <a:t>concertation</a:t>
            </a:r>
            <a:r>
              <a:rPr lang="en-US" dirty="0" smtClean="0"/>
              <a:t> unless </a:t>
            </a:r>
            <a:r>
              <a:rPr lang="en-US" dirty="0" err="1" smtClean="0"/>
              <a:t>concertation</a:t>
            </a:r>
            <a:r>
              <a:rPr lang="en-US" dirty="0" smtClean="0"/>
              <a:t> is the only plausible explanation for such conduct</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 Se Prohibitions</a:t>
            </a:r>
            <a:endParaRPr lang="en-US" dirty="0"/>
          </a:p>
        </p:txBody>
      </p:sp>
      <p:sp>
        <p:nvSpPr>
          <p:cNvPr id="3" name="Content Placeholder 2"/>
          <p:cNvSpPr>
            <a:spLocks noGrp="1"/>
          </p:cNvSpPr>
          <p:nvPr>
            <p:ph idx="1"/>
          </p:nvPr>
        </p:nvSpPr>
        <p:spPr/>
        <p:txBody>
          <a:bodyPr/>
          <a:lstStyle/>
          <a:p>
            <a:r>
              <a:rPr lang="en-US" dirty="0" smtClean="0"/>
              <a:t>Australian approach</a:t>
            </a:r>
          </a:p>
          <a:p>
            <a:pPr lvl="1"/>
            <a:r>
              <a:rPr lang="en-US" dirty="0" smtClean="0"/>
              <a:t>Contract, arrangement, or understanding</a:t>
            </a:r>
          </a:p>
          <a:p>
            <a:pPr lvl="1"/>
            <a:r>
              <a:rPr lang="en-US" dirty="0" smtClean="0"/>
              <a:t>Requires communication, consensus, and commitment</a:t>
            </a:r>
          </a:p>
          <a:p>
            <a:pPr lvl="1"/>
            <a:r>
              <a:rPr lang="en-US" dirty="0" smtClean="0"/>
              <a:t>Price </a:t>
            </a:r>
            <a:r>
              <a:rPr lang="en-US" dirty="0" err="1" smtClean="0"/>
              <a:t>signalling</a:t>
            </a:r>
            <a:r>
              <a:rPr lang="en-US" dirty="0" smtClean="0"/>
              <a:t> and information disclosure re: banking sector</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Leniency Programs</a:t>
            </a:r>
            <a:endParaRPr lang="en-US" dirty="0"/>
          </a:p>
        </p:txBody>
      </p:sp>
      <p:sp>
        <p:nvSpPr>
          <p:cNvPr id="3" name="Content Placeholder 2"/>
          <p:cNvSpPr>
            <a:spLocks noGrp="1"/>
          </p:cNvSpPr>
          <p:nvPr>
            <p:ph idx="1"/>
          </p:nvPr>
        </p:nvSpPr>
        <p:spPr/>
        <p:txBody>
          <a:bodyPr>
            <a:normAutofit/>
          </a:bodyPr>
          <a:lstStyle/>
          <a:p>
            <a:r>
              <a:rPr lang="en-US" dirty="0" smtClean="0"/>
              <a:t>Increases the probability of detection and punishment by placing cartel members in a prisoners’ dilemma</a:t>
            </a:r>
          </a:p>
          <a:p>
            <a:pPr lvl="1"/>
            <a:r>
              <a:rPr lang="en-US" dirty="0" smtClean="0"/>
              <a:t>Interest in keeping cartel unproven </a:t>
            </a:r>
            <a:r>
              <a:rPr lang="en-US" dirty="0" err="1" smtClean="0"/>
              <a:t>vs</a:t>
            </a:r>
            <a:r>
              <a:rPr lang="en-US" dirty="0" smtClean="0"/>
              <a:t> Incentive to confess</a:t>
            </a:r>
          </a:p>
          <a:p>
            <a:pPr lvl="1"/>
            <a:r>
              <a:rPr lang="en-US" dirty="0" smtClean="0"/>
              <a:t>Leniency increases the incentive to cheat and confess =&gt; increases cartel instability</a:t>
            </a:r>
          </a:p>
          <a:p>
            <a:r>
              <a:rPr lang="en-US" dirty="0" smtClean="0"/>
              <a:t>Increases the probability of detection and punishment by placing cartel members in a prisoners’ dilemma</a:t>
            </a:r>
          </a:p>
          <a:p>
            <a:r>
              <a:rPr lang="en-US" dirty="0" smtClean="0"/>
              <a:t>Lowers the cost of detection</a:t>
            </a:r>
          </a:p>
          <a:p>
            <a:r>
              <a:rPr lang="en-US" dirty="0" smtClean="0"/>
              <a:t>Provides information</a:t>
            </a:r>
          </a:p>
          <a:p>
            <a:pPr lvl="2"/>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Leniency Programs</a:t>
            </a:r>
            <a:endParaRPr lang="en-US" dirty="0"/>
          </a:p>
        </p:txBody>
      </p:sp>
      <p:sp>
        <p:nvSpPr>
          <p:cNvPr id="3" name="Content Placeholder 2"/>
          <p:cNvSpPr>
            <a:spLocks noGrp="1"/>
          </p:cNvSpPr>
          <p:nvPr>
            <p:ph idx="1"/>
          </p:nvPr>
        </p:nvSpPr>
        <p:spPr/>
        <p:txBody>
          <a:bodyPr/>
          <a:lstStyle/>
          <a:p>
            <a:r>
              <a:rPr lang="en-US" dirty="0" smtClean="0"/>
              <a:t>Factors that increase the effectiveness of leniency programs</a:t>
            </a:r>
          </a:p>
          <a:p>
            <a:pPr lvl="1"/>
            <a:r>
              <a:rPr lang="en-US" dirty="0" smtClean="0"/>
              <a:t>Threat of firm sanctions</a:t>
            </a:r>
          </a:p>
          <a:p>
            <a:pPr lvl="1"/>
            <a:r>
              <a:rPr lang="en-US" dirty="0" smtClean="0"/>
              <a:t>Firms perceive a significant risk of detection</a:t>
            </a:r>
          </a:p>
          <a:p>
            <a:pPr lvl="1"/>
            <a:r>
              <a:rPr lang="en-US" dirty="0" smtClean="0"/>
              <a:t>Transparency</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Horizontal Agreements</a:t>
            </a:r>
            <a:endParaRPr lang="en-US" dirty="0"/>
          </a:p>
        </p:txBody>
      </p:sp>
      <p:sp>
        <p:nvSpPr>
          <p:cNvPr id="3" name="Content Placeholder 2"/>
          <p:cNvSpPr>
            <a:spLocks noGrp="1"/>
          </p:cNvSpPr>
          <p:nvPr>
            <p:ph idx="1"/>
          </p:nvPr>
        </p:nvSpPr>
        <p:spPr/>
        <p:txBody>
          <a:bodyPr>
            <a:normAutofit/>
          </a:bodyPr>
          <a:lstStyle/>
          <a:p>
            <a:r>
              <a:rPr lang="en-US" dirty="0" smtClean="0"/>
              <a:t>Examples</a:t>
            </a:r>
          </a:p>
          <a:p>
            <a:pPr lvl="1"/>
            <a:r>
              <a:rPr lang="en-US" dirty="0" smtClean="0"/>
              <a:t>Information sharing</a:t>
            </a:r>
          </a:p>
          <a:p>
            <a:pPr lvl="1"/>
            <a:r>
              <a:rPr lang="en-US" dirty="0" smtClean="0"/>
              <a:t>Restrictions on advertising</a:t>
            </a:r>
          </a:p>
          <a:p>
            <a:pPr lvl="1"/>
            <a:r>
              <a:rPr lang="en-US" dirty="0" err="1" smtClean="0"/>
              <a:t>Standardisation</a:t>
            </a:r>
            <a:r>
              <a:rPr lang="en-US" dirty="0" smtClean="0"/>
              <a:t> agreements</a:t>
            </a:r>
          </a:p>
          <a:p>
            <a:pPr lvl="1"/>
            <a:r>
              <a:rPr lang="en-US" dirty="0" smtClean="0"/>
              <a:t>R&amp;D joint ventures</a:t>
            </a:r>
          </a:p>
          <a:p>
            <a:r>
              <a:rPr lang="en-US" dirty="0" smtClean="0"/>
              <a:t>Apply rule of reason analysis</a:t>
            </a:r>
          </a:p>
          <a:p>
            <a:pPr marL="739775" lvl="1" indent="-457200">
              <a:buFont typeface="+mj-lt"/>
              <a:buAutoNum type="arabicPeriod"/>
            </a:pPr>
            <a:endParaRPr lang="en-US" dirty="0" smtClean="0"/>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Horizontal agreements</a:t>
            </a:r>
          </a:p>
          <a:p>
            <a:pPr lvl="1"/>
            <a:r>
              <a:rPr lang="en-US" dirty="0" smtClean="0"/>
              <a:t>Cooperation, collusion, and cartels</a:t>
            </a:r>
          </a:p>
          <a:p>
            <a:pPr lvl="1"/>
            <a:r>
              <a:rPr lang="en-US" dirty="0" smtClean="0"/>
              <a:t>Per se prohibitions</a:t>
            </a:r>
          </a:p>
          <a:p>
            <a:pPr lvl="1"/>
            <a:r>
              <a:rPr lang="en-US" dirty="0" smtClean="0"/>
              <a:t>Other anti-competitive agreements</a:t>
            </a:r>
          </a:p>
          <a:p>
            <a:pPr lvl="1"/>
            <a:r>
              <a:rPr lang="en-US" dirty="0" smtClean="0"/>
              <a:t>Joint ventures</a:t>
            </a:r>
          </a:p>
          <a:p>
            <a:r>
              <a:rPr lang="en-US" dirty="0" smtClean="0"/>
              <a:t>Vertical agreements</a:t>
            </a:r>
          </a:p>
          <a:p>
            <a:pPr lvl="1"/>
            <a:r>
              <a:rPr lang="en-US" dirty="0" smtClean="0"/>
              <a:t>Price restraints</a:t>
            </a:r>
          </a:p>
          <a:p>
            <a:pPr lvl="1"/>
            <a:r>
              <a:rPr lang="en-US" dirty="0" smtClean="0"/>
              <a:t>Non-price restraints</a:t>
            </a:r>
          </a:p>
          <a:p>
            <a:r>
              <a:rPr lang="en-US" dirty="0" smtClean="0"/>
              <a:t>Case studies</a:t>
            </a:r>
          </a:p>
          <a:p>
            <a:pPr lvl="1"/>
            <a:r>
              <a:rPr lang="en-US" dirty="0" smtClean="0"/>
              <a:t>2010 South African bread cartel </a:t>
            </a:r>
          </a:p>
          <a:p>
            <a:pPr lvl="1"/>
            <a:r>
              <a:rPr lang="en-US" dirty="0" smtClean="0"/>
              <a:t>2007 Dutch beer cartel</a:t>
            </a:r>
          </a:p>
          <a:p>
            <a:r>
              <a:rPr lang="en-US" dirty="0" smtClean="0"/>
              <a:t>Other Issues</a:t>
            </a:r>
          </a:p>
          <a:p>
            <a:pPr lvl="1"/>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 of Reason Analysis</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smtClean="0"/>
              <a:t>Facts peculiar to case</a:t>
            </a:r>
          </a:p>
          <a:p>
            <a:pPr lvl="1"/>
            <a:r>
              <a:rPr lang="en-US" dirty="0" err="1" smtClean="0"/>
              <a:t>Eg</a:t>
            </a:r>
            <a:r>
              <a:rPr lang="en-US" dirty="0" smtClean="0"/>
              <a:t> market power of the parties, competitive relationship between parties, economic conditions</a:t>
            </a:r>
          </a:p>
          <a:p>
            <a:pPr marL="457200" indent="-457200">
              <a:buFont typeface="+mj-lt"/>
              <a:buAutoNum type="arabicPeriod"/>
            </a:pPr>
            <a:r>
              <a:rPr lang="en-US" dirty="0" smtClean="0"/>
              <a:t>Nature and scope of the restraint</a:t>
            </a:r>
          </a:p>
          <a:p>
            <a:pPr marL="752475" lvl="1" indent="-457200">
              <a:buFont typeface="Arial"/>
              <a:buChar char="•"/>
            </a:pPr>
            <a:r>
              <a:rPr lang="en-US" dirty="0" smtClean="0"/>
              <a:t>What does the restraint actually do, how far does it extend</a:t>
            </a:r>
          </a:p>
          <a:p>
            <a:pPr marL="752475" lvl="1" indent="-457200">
              <a:buFont typeface="Arial"/>
              <a:buChar char="•"/>
            </a:pPr>
            <a:r>
              <a:rPr lang="en-US" dirty="0" smtClean="0"/>
              <a:t>Reasons for its entry and adoption</a:t>
            </a:r>
          </a:p>
          <a:p>
            <a:pPr marL="752475" lvl="1" indent="-457200">
              <a:buFont typeface="Arial"/>
              <a:buChar char="•"/>
            </a:pPr>
            <a:r>
              <a:rPr lang="en-US" dirty="0" smtClean="0"/>
              <a:t>Business purpose?</a:t>
            </a:r>
          </a:p>
          <a:p>
            <a:pPr marL="752475" lvl="1" indent="-457200">
              <a:buFont typeface="Arial"/>
              <a:buChar char="•"/>
            </a:pPr>
            <a:r>
              <a:rPr lang="en-US" dirty="0" smtClean="0"/>
              <a:t>Is the restraint ancillary to the main and lawful purpose of the arrangement</a:t>
            </a:r>
          </a:p>
          <a:p>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 of Reason Analysis</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startAt="3"/>
            </a:pPr>
            <a:r>
              <a:rPr lang="en-US" dirty="0" smtClean="0"/>
              <a:t>Anticompetitive effects of the restraint</a:t>
            </a:r>
          </a:p>
          <a:p>
            <a:pPr lvl="1"/>
            <a:r>
              <a:rPr lang="en-US" dirty="0" smtClean="0"/>
              <a:t>Compare the condition of the market before and after the restraint</a:t>
            </a:r>
          </a:p>
          <a:p>
            <a:pPr marL="457200" indent="-457200">
              <a:buFont typeface="+mj-lt"/>
              <a:buAutoNum type="arabicPeriod" startAt="3"/>
            </a:pPr>
            <a:r>
              <a:rPr lang="en-US" dirty="0" smtClean="0"/>
              <a:t>Pro-competitive justifications</a:t>
            </a:r>
          </a:p>
          <a:p>
            <a:pPr marL="752475" lvl="1" indent="-457200">
              <a:buFont typeface="Arial"/>
              <a:buChar char="•"/>
            </a:pPr>
            <a:r>
              <a:rPr lang="en-US" dirty="0" err="1" smtClean="0"/>
              <a:t>Eg</a:t>
            </a:r>
            <a:r>
              <a:rPr lang="en-US" dirty="0" smtClean="0"/>
              <a:t> efficiencies, economies of scale, non-economic benefits</a:t>
            </a:r>
          </a:p>
          <a:p>
            <a:pPr marL="457200" indent="-457200">
              <a:buFont typeface="+mj-lt"/>
              <a:buAutoNum type="arabicPeriod" startAt="3"/>
            </a:pPr>
            <a:r>
              <a:rPr lang="en-US" dirty="0" smtClean="0"/>
              <a:t>Is the restraint reasonably necessary to achieve those justifications, is it the least restrictive means</a:t>
            </a:r>
          </a:p>
          <a:p>
            <a:pPr marL="457200" indent="-457200">
              <a:buFont typeface="+mj-lt"/>
              <a:buAutoNum type="arabicPeriod" startAt="3"/>
            </a:pPr>
            <a:r>
              <a:rPr lang="en-US" dirty="0" smtClean="0"/>
              <a:t>Weigh up</a:t>
            </a:r>
          </a:p>
          <a:p>
            <a:pPr marL="457200" indent="-457200">
              <a:buFont typeface="+mj-lt"/>
              <a:buAutoNum type="arabicPeriod" startAt="3"/>
            </a:pPr>
            <a:endParaRPr lang="en-US" dirty="0" smtClean="0"/>
          </a:p>
          <a:p>
            <a:pPr marL="752475" lvl="1" indent="-457200">
              <a:buFont typeface="Arial"/>
              <a:buChar char="•"/>
            </a:pPr>
            <a:endParaRPr lang="en-US" dirty="0" smtClean="0"/>
          </a:p>
          <a:p>
            <a:pPr marL="752475" lvl="1" indent="-457200">
              <a:buFont typeface="Arial"/>
              <a:buChar char="•"/>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Joint Ventures</a:t>
            </a:r>
            <a:endParaRPr lang="en-US" dirty="0"/>
          </a:p>
        </p:txBody>
      </p:sp>
      <p:sp>
        <p:nvSpPr>
          <p:cNvPr id="3" name="Content Placeholder 2"/>
          <p:cNvSpPr>
            <a:spLocks noGrp="1"/>
          </p:cNvSpPr>
          <p:nvPr>
            <p:ph idx="1"/>
          </p:nvPr>
        </p:nvSpPr>
        <p:spPr/>
        <p:txBody>
          <a:bodyPr/>
          <a:lstStyle/>
          <a:p>
            <a:r>
              <a:rPr lang="en-US" dirty="0" smtClean="0"/>
              <a:t>Generally treated like other general anti-competitive horizontal agreements</a:t>
            </a:r>
          </a:p>
          <a:p>
            <a:r>
              <a:rPr lang="en-US" dirty="0" smtClean="0"/>
              <a:t>Potential pro-competitive effects</a:t>
            </a:r>
          </a:p>
          <a:p>
            <a:pPr lvl="1"/>
            <a:r>
              <a:rPr lang="en-US" dirty="0" smtClean="0"/>
              <a:t>Economies of scale</a:t>
            </a:r>
          </a:p>
          <a:p>
            <a:pPr lvl="1"/>
            <a:r>
              <a:rPr lang="en-US" dirty="0" smtClean="0"/>
              <a:t>Spreading the risks and costs of research and development</a:t>
            </a:r>
          </a:p>
          <a:p>
            <a:pPr lvl="1"/>
            <a:r>
              <a:rPr lang="en-US" dirty="0" smtClean="0"/>
              <a:t>Increasing incentives for research and development</a:t>
            </a:r>
          </a:p>
          <a:p>
            <a:pPr lvl="1"/>
            <a:r>
              <a:rPr lang="en-US" dirty="0" smtClean="0"/>
              <a:t>Acquiring new technologies or skills</a:t>
            </a:r>
          </a:p>
          <a:p>
            <a:pPr lvl="1"/>
            <a:r>
              <a:rPr lang="en-US" dirty="0" smtClean="0"/>
              <a:t>Synergies from pooling of complementary resources or capabilities</a:t>
            </a:r>
          </a:p>
          <a:p>
            <a:endParaRPr lang="en-US"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Joint Ventures</a:t>
            </a:r>
            <a:endParaRPr lang="en-US" dirty="0"/>
          </a:p>
        </p:txBody>
      </p:sp>
      <p:sp>
        <p:nvSpPr>
          <p:cNvPr id="3" name="Content Placeholder 2"/>
          <p:cNvSpPr>
            <a:spLocks noGrp="1"/>
          </p:cNvSpPr>
          <p:nvPr>
            <p:ph idx="1"/>
          </p:nvPr>
        </p:nvSpPr>
        <p:spPr/>
        <p:txBody>
          <a:bodyPr/>
          <a:lstStyle/>
          <a:p>
            <a:r>
              <a:rPr lang="en-US" dirty="0" smtClean="0"/>
              <a:t>Potential anti-competitive effects</a:t>
            </a:r>
          </a:p>
          <a:p>
            <a:pPr lvl="1"/>
            <a:r>
              <a:rPr lang="en-US" dirty="0" smtClean="0"/>
              <a:t>Spillover collusion</a:t>
            </a:r>
          </a:p>
          <a:p>
            <a:pPr lvl="1"/>
            <a:r>
              <a:rPr lang="en-US" dirty="0" smtClean="0"/>
              <a:t>Collateral restraints</a:t>
            </a:r>
          </a:p>
          <a:p>
            <a:pPr lvl="1"/>
            <a:r>
              <a:rPr lang="en-US" dirty="0" smtClean="0"/>
              <a:t>Build or secure monopoly power by erecting barriers to entry and eliminating competition</a:t>
            </a:r>
          </a:p>
          <a:p>
            <a:pPr lvl="1"/>
            <a:r>
              <a:rPr lang="en-US" dirty="0" smtClean="0"/>
              <a:t>Denying access to essential resources or facilities</a:t>
            </a:r>
          </a:p>
          <a:p>
            <a:pPr lvl="1"/>
            <a:r>
              <a:rPr lang="en-US" dirty="0" smtClean="0"/>
              <a:t>Decreased dynamic efficiency</a:t>
            </a:r>
          </a:p>
          <a:p>
            <a:pPr lvl="2"/>
            <a:r>
              <a:rPr lang="en-US" dirty="0" smtClean="0"/>
              <a:t>Reduction of competitive pressure leading to less incentive to engage in research and development</a:t>
            </a:r>
          </a:p>
          <a:p>
            <a:pPr lvl="2"/>
            <a:r>
              <a:rPr lang="en-US" dirty="0" smtClean="0"/>
              <a:t>Reduction in diversity of research paths</a:t>
            </a:r>
          </a:p>
          <a:p>
            <a:pPr lvl="1"/>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Horizontal Mergers</a:t>
            </a:r>
            <a:endParaRPr lang="en-US" dirty="0"/>
          </a:p>
        </p:txBody>
      </p:sp>
      <p:sp>
        <p:nvSpPr>
          <p:cNvPr id="3" name="Content Placeholder 2"/>
          <p:cNvSpPr>
            <a:spLocks noGrp="1"/>
          </p:cNvSpPr>
          <p:nvPr>
            <p:ph idx="1"/>
          </p:nvPr>
        </p:nvSpPr>
        <p:spPr/>
        <p:txBody>
          <a:bodyPr/>
          <a:lstStyle/>
          <a:p>
            <a:r>
              <a:rPr lang="en-US" dirty="0" smtClean="0"/>
              <a:t>Normally dealt with under merger law</a:t>
            </a:r>
          </a:p>
          <a:p>
            <a:r>
              <a:rPr lang="en-US" dirty="0" smtClean="0"/>
              <a:t>A merger maybe anti-competitive but there are greater chances of achieving efficiency gains</a:t>
            </a:r>
          </a:p>
          <a:p>
            <a:r>
              <a:rPr lang="en-US" dirty="0" smtClean="0"/>
              <a:t>In the absence of a merger law, a cartel prohibition may generate mergers between competitors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Agreements</a:t>
            </a:r>
            <a:endParaRPr lang="en-US" dirty="0"/>
          </a:p>
        </p:txBody>
      </p:sp>
      <p:sp>
        <p:nvSpPr>
          <p:cNvPr id="3" name="Content Placeholder 2"/>
          <p:cNvSpPr>
            <a:spLocks noGrp="1"/>
          </p:cNvSpPr>
          <p:nvPr>
            <p:ph idx="1"/>
          </p:nvPr>
        </p:nvSpPr>
        <p:spPr/>
        <p:txBody>
          <a:bodyPr>
            <a:normAutofit fontScale="92500"/>
          </a:bodyPr>
          <a:lstStyle/>
          <a:p>
            <a:r>
              <a:rPr lang="en-US" dirty="0" smtClean="0"/>
              <a:t>Price and non-price restraints</a:t>
            </a:r>
          </a:p>
          <a:p>
            <a:r>
              <a:rPr lang="en-US" dirty="0" smtClean="0"/>
              <a:t>Generally less of a concern than horizontal agreements from an economic perspective and treated more leniently</a:t>
            </a:r>
          </a:p>
          <a:p>
            <a:r>
              <a:rPr lang="en-US" dirty="0" smtClean="0"/>
              <a:t>There is no economic reason to distinguish between price and non-price restraints</a:t>
            </a:r>
          </a:p>
          <a:p>
            <a:pPr lvl="1"/>
            <a:r>
              <a:rPr lang="en-US" dirty="0" smtClean="0"/>
              <a:t>The nature of the restraint on its own does not allow prediction of whether will have positive/negative welfare effects</a:t>
            </a:r>
          </a:p>
          <a:p>
            <a:pPr lvl="1"/>
            <a:r>
              <a:rPr lang="en-US" dirty="0" err="1" smtClean="0"/>
              <a:t>Cf</a:t>
            </a:r>
            <a:r>
              <a:rPr lang="en-US" dirty="0" smtClean="0"/>
              <a:t> position taken by </a:t>
            </a:r>
            <a:r>
              <a:rPr lang="en-US" dirty="0" err="1" smtClean="0"/>
              <a:t>MyCC</a:t>
            </a:r>
            <a:r>
              <a:rPr lang="en-US" dirty="0" smtClean="0"/>
              <a:t> in its guidelines</a:t>
            </a:r>
          </a:p>
          <a:p>
            <a:r>
              <a:rPr lang="en-US" dirty="0" err="1" smtClean="0"/>
              <a:t>Analysed</a:t>
            </a:r>
            <a:r>
              <a:rPr lang="en-US" dirty="0" smtClean="0"/>
              <a:t> using Rule of Reason</a:t>
            </a:r>
          </a:p>
          <a:p>
            <a:endParaRPr lang="en-US" dirty="0" smtClean="0"/>
          </a:p>
          <a:p>
            <a:pPr lvl="1"/>
            <a:endParaRPr lang="en-US" dirty="0" smtClean="0"/>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Price Restraints</a:t>
            </a:r>
            <a:endParaRPr lang="en-US" dirty="0"/>
          </a:p>
        </p:txBody>
      </p:sp>
      <p:sp>
        <p:nvSpPr>
          <p:cNvPr id="3" name="Content Placeholder 2"/>
          <p:cNvSpPr>
            <a:spLocks noGrp="1"/>
          </p:cNvSpPr>
          <p:nvPr>
            <p:ph idx="1"/>
          </p:nvPr>
        </p:nvSpPr>
        <p:spPr/>
        <p:txBody>
          <a:bodyPr>
            <a:normAutofit/>
          </a:bodyPr>
          <a:lstStyle/>
          <a:p>
            <a:r>
              <a:rPr lang="en-US" dirty="0" smtClean="0"/>
              <a:t>Resale price maintenance</a:t>
            </a:r>
          </a:p>
          <a:p>
            <a:pPr lvl="1"/>
            <a:r>
              <a:rPr lang="en-US" dirty="0" smtClean="0"/>
              <a:t>Maximum resale price</a:t>
            </a:r>
          </a:p>
          <a:p>
            <a:pPr lvl="1"/>
            <a:r>
              <a:rPr lang="en-US" dirty="0" smtClean="0"/>
              <a:t>Minimum resale price</a:t>
            </a:r>
          </a:p>
          <a:p>
            <a:pPr lvl="1"/>
            <a:r>
              <a:rPr lang="en-US" dirty="0" smtClean="0"/>
              <a:t>Recommended retail price</a:t>
            </a:r>
          </a:p>
          <a:p>
            <a:pPr lvl="1"/>
            <a:r>
              <a:rPr lang="en-US" dirty="0" smtClean="0"/>
              <a:t>Examples</a:t>
            </a:r>
          </a:p>
          <a:p>
            <a:pPr lvl="2"/>
            <a:r>
              <a:rPr lang="en-US" dirty="0" smtClean="0"/>
              <a:t>Perfumes</a:t>
            </a:r>
          </a:p>
          <a:p>
            <a:pPr lvl="2"/>
            <a:r>
              <a:rPr lang="en-US" dirty="0" smtClean="0"/>
              <a:t>Sporting goods</a:t>
            </a:r>
          </a:p>
          <a:p>
            <a:pPr lvl="2"/>
            <a:r>
              <a:rPr lang="en-US" dirty="0" smtClean="0"/>
              <a:t>Electronics</a:t>
            </a:r>
          </a:p>
          <a:p>
            <a:pPr lvl="2"/>
            <a:r>
              <a:rPr lang="en-US" dirty="0" smtClean="0"/>
              <a:t>Shoes</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Price Restraints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Potential pro-competitive effects</a:t>
            </a:r>
          </a:p>
          <a:p>
            <a:pPr lvl="1"/>
            <a:r>
              <a:rPr lang="en-US" dirty="0" smtClean="0"/>
              <a:t>Enhances </a:t>
            </a:r>
            <a:r>
              <a:rPr lang="en-US" dirty="0" err="1" smtClean="0"/>
              <a:t>interbrand</a:t>
            </a:r>
            <a:r>
              <a:rPr lang="en-US" dirty="0" smtClean="0"/>
              <a:t> competition</a:t>
            </a:r>
          </a:p>
          <a:p>
            <a:pPr lvl="1"/>
            <a:r>
              <a:rPr lang="en-US" dirty="0" smtClean="0"/>
              <a:t>Encourages non-price competition between retailers</a:t>
            </a:r>
          </a:p>
          <a:p>
            <a:pPr lvl="1"/>
            <a:r>
              <a:rPr lang="en-US" dirty="0" smtClean="0"/>
              <a:t>Protects investment in brand image</a:t>
            </a:r>
          </a:p>
          <a:p>
            <a:pPr lvl="1"/>
            <a:r>
              <a:rPr lang="en-US" dirty="0" smtClean="0"/>
              <a:t>Prevents free riding</a:t>
            </a:r>
          </a:p>
          <a:p>
            <a:pPr lvl="1"/>
            <a:r>
              <a:rPr lang="en-US" dirty="0" smtClean="0"/>
              <a:t>Prevents loss leader selling</a:t>
            </a:r>
          </a:p>
          <a:p>
            <a:pPr lvl="1"/>
            <a:r>
              <a:rPr lang="en-US" dirty="0" smtClean="0"/>
              <a:t>Attracts retailers by ensuring a certain level of profit</a:t>
            </a:r>
          </a:p>
          <a:p>
            <a:pPr lvl="1"/>
            <a:r>
              <a:rPr lang="en-US" dirty="0" smtClean="0"/>
              <a:t>Preserves small business from national chains or discount operations</a:t>
            </a:r>
          </a:p>
          <a:p>
            <a:pPr lvl="1"/>
            <a:r>
              <a:rPr lang="en-US" dirty="0" smtClean="0"/>
              <a:t>Avoids double </a:t>
            </a:r>
            <a:r>
              <a:rPr lang="en-US" dirty="0" err="1" smtClean="0"/>
              <a:t>marginalisation</a:t>
            </a:r>
            <a:endParaRPr lang="en-US" dirty="0" smtClean="0"/>
          </a:p>
          <a:p>
            <a:r>
              <a:rPr lang="en-US" dirty="0" smtClean="0"/>
              <a:t>Potential anti-competitive effects</a:t>
            </a:r>
          </a:p>
          <a:p>
            <a:pPr lvl="1"/>
            <a:r>
              <a:rPr lang="en-US" dirty="0" smtClean="0"/>
              <a:t>Aids collusion at both the manufacturer and retailer levels</a:t>
            </a:r>
          </a:p>
          <a:p>
            <a:pPr lvl="1"/>
            <a:r>
              <a:rPr lang="en-US" dirty="0" smtClean="0"/>
              <a:t>Reduces </a:t>
            </a:r>
            <a:r>
              <a:rPr lang="en-US" dirty="0" err="1" smtClean="0"/>
              <a:t>intrabrand</a:t>
            </a:r>
            <a:r>
              <a:rPr lang="en-US" dirty="0" smtClean="0"/>
              <a:t> competition</a:t>
            </a:r>
          </a:p>
          <a:p>
            <a:pPr lvl="1"/>
            <a:endParaRPr lang="en-US" dirty="0" smtClean="0"/>
          </a:p>
          <a:p>
            <a:pPr lvl="1">
              <a:buNone/>
            </a:pPr>
            <a:endParaRPr lang="en-US" dirty="0" smtClean="0"/>
          </a:p>
          <a:p>
            <a:pPr lvl="1">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Non-Price Restraints</a:t>
            </a:r>
            <a:endParaRPr lang="en-US" dirty="0"/>
          </a:p>
        </p:txBody>
      </p:sp>
      <p:sp>
        <p:nvSpPr>
          <p:cNvPr id="3" name="Content Placeholder 2"/>
          <p:cNvSpPr>
            <a:spLocks noGrp="1"/>
          </p:cNvSpPr>
          <p:nvPr>
            <p:ph idx="1"/>
          </p:nvPr>
        </p:nvSpPr>
        <p:spPr/>
        <p:txBody>
          <a:bodyPr>
            <a:normAutofit/>
          </a:bodyPr>
          <a:lstStyle/>
          <a:p>
            <a:r>
              <a:rPr lang="en-US" dirty="0" smtClean="0"/>
              <a:t>Non-price restraints</a:t>
            </a:r>
          </a:p>
          <a:p>
            <a:pPr lvl="1"/>
            <a:r>
              <a:rPr lang="en-US" dirty="0" smtClean="0"/>
              <a:t>Geographic restrictions</a:t>
            </a:r>
          </a:p>
          <a:p>
            <a:pPr lvl="1"/>
            <a:r>
              <a:rPr lang="en-US" dirty="0" smtClean="0"/>
              <a:t>Customer restrictions</a:t>
            </a:r>
          </a:p>
          <a:p>
            <a:pPr lvl="1"/>
            <a:r>
              <a:rPr lang="en-US" dirty="0" smtClean="0"/>
              <a:t>Exclusive contracts</a:t>
            </a:r>
          </a:p>
          <a:p>
            <a:pPr lvl="2"/>
            <a:r>
              <a:rPr lang="en-US" dirty="0" smtClean="0"/>
              <a:t>Requirements contracts</a:t>
            </a:r>
          </a:p>
          <a:p>
            <a:pPr lvl="2"/>
            <a:r>
              <a:rPr lang="en-US" dirty="0" smtClean="0"/>
              <a:t>Exclusive distributorship</a:t>
            </a:r>
          </a:p>
          <a:p>
            <a:pPr lvl="2"/>
            <a:r>
              <a:rPr lang="en-US" dirty="0" smtClean="0"/>
              <a:t>Tying conduct</a:t>
            </a:r>
          </a:p>
          <a:p>
            <a:pPr lvl="1"/>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Non-Price Restraints</a:t>
            </a:r>
            <a:endParaRPr lang="en-US" dirty="0"/>
          </a:p>
        </p:txBody>
      </p:sp>
      <p:sp>
        <p:nvSpPr>
          <p:cNvPr id="3" name="Content Placeholder 2"/>
          <p:cNvSpPr>
            <a:spLocks noGrp="1"/>
          </p:cNvSpPr>
          <p:nvPr>
            <p:ph idx="1"/>
          </p:nvPr>
        </p:nvSpPr>
        <p:spPr/>
        <p:txBody>
          <a:bodyPr/>
          <a:lstStyle/>
          <a:p>
            <a:r>
              <a:rPr lang="en-US" dirty="0" smtClean="0"/>
              <a:t>Examples</a:t>
            </a:r>
          </a:p>
          <a:p>
            <a:pPr lvl="1"/>
            <a:r>
              <a:rPr lang="en-US" dirty="0" smtClean="0"/>
              <a:t>A will only supply B on condition that B not acquire any of its stock from C (a competitor of A) </a:t>
            </a:r>
          </a:p>
          <a:p>
            <a:pPr lvl="1"/>
            <a:r>
              <a:rPr lang="en-US" dirty="0" smtClean="0"/>
              <a:t>A will only supply B on condition that B not sell to customers who live in the Eastern region</a:t>
            </a:r>
          </a:p>
          <a:p>
            <a:pPr lvl="1"/>
            <a:r>
              <a:rPr lang="en-US" dirty="0" smtClean="0"/>
              <a:t>A will only supply B on condition that B also acquire washing powder from A</a:t>
            </a:r>
          </a:p>
          <a:p>
            <a:pPr lvl="1"/>
            <a:r>
              <a:rPr lang="en-US" dirty="0" smtClean="0"/>
              <a:t>B agrees to acquire stock from A on the condition that A not supply to any another retailer in a certain area or of a certain kind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Agreements under Malaysian Competition Law</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Per se illegal – horizontal agreements</a:t>
            </a:r>
          </a:p>
          <a:p>
            <a:pPr lvl="1"/>
            <a:r>
              <a:rPr lang="en-US" dirty="0" smtClean="0"/>
              <a:t>Fix price or any other trading conditions</a:t>
            </a:r>
          </a:p>
          <a:p>
            <a:pPr lvl="1"/>
            <a:r>
              <a:rPr lang="en-US" dirty="0" smtClean="0"/>
              <a:t>Market sharing or share sources of supply</a:t>
            </a:r>
          </a:p>
          <a:p>
            <a:pPr lvl="1"/>
            <a:r>
              <a:rPr lang="en-US" dirty="0" smtClean="0"/>
              <a:t>Limit or control production, market outlets or market access, technical or technological development, or investment</a:t>
            </a:r>
          </a:p>
          <a:p>
            <a:pPr lvl="1"/>
            <a:r>
              <a:rPr lang="en-US" dirty="0" smtClean="0"/>
              <a:t>Bid rigging</a:t>
            </a:r>
          </a:p>
          <a:p>
            <a:r>
              <a:rPr lang="en-US" dirty="0" smtClean="0"/>
              <a:t>Other anti-competitive agreements – horizontal or vertical agreements</a:t>
            </a:r>
          </a:p>
          <a:p>
            <a:pPr lvl="1"/>
            <a:r>
              <a:rPr lang="en-US" dirty="0" smtClean="0"/>
              <a:t>Object or effect of significantly preventing, restricting or distorting competition in any market for goods or services</a:t>
            </a:r>
          </a:p>
          <a:p>
            <a:r>
              <a:rPr lang="en-US" dirty="0" smtClean="0"/>
              <a:t>Individual exemptions and block exemptions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Non-Price Restraints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Potential pro-competitive effects</a:t>
            </a:r>
          </a:p>
          <a:p>
            <a:pPr lvl="1"/>
            <a:r>
              <a:rPr lang="en-US" dirty="0" smtClean="0"/>
              <a:t>Enhances </a:t>
            </a:r>
            <a:r>
              <a:rPr lang="en-US" dirty="0" err="1" smtClean="0"/>
              <a:t>interbrand</a:t>
            </a:r>
            <a:r>
              <a:rPr lang="en-US" dirty="0" smtClean="0"/>
              <a:t> competition</a:t>
            </a:r>
          </a:p>
          <a:p>
            <a:pPr lvl="1"/>
            <a:r>
              <a:rPr lang="en-US" dirty="0" smtClean="0"/>
              <a:t>Prevents free riding</a:t>
            </a:r>
          </a:p>
          <a:p>
            <a:pPr lvl="1"/>
            <a:r>
              <a:rPr lang="en-US" dirty="0" smtClean="0"/>
              <a:t>Avoid double </a:t>
            </a:r>
            <a:r>
              <a:rPr lang="en-US" dirty="0" err="1" smtClean="0"/>
              <a:t>marginalisation</a:t>
            </a:r>
            <a:endParaRPr lang="en-US" dirty="0" smtClean="0"/>
          </a:p>
          <a:p>
            <a:pPr lvl="1"/>
            <a:r>
              <a:rPr lang="en-US" dirty="0" smtClean="0"/>
              <a:t>Reduces distribution costs</a:t>
            </a:r>
          </a:p>
          <a:p>
            <a:pPr lvl="1"/>
            <a:r>
              <a:rPr lang="en-US" dirty="0" err="1" smtClean="0"/>
              <a:t>Rationalises</a:t>
            </a:r>
            <a:r>
              <a:rPr lang="en-US" dirty="0" smtClean="0"/>
              <a:t> production</a:t>
            </a:r>
          </a:p>
          <a:p>
            <a:pPr lvl="1"/>
            <a:r>
              <a:rPr lang="en-US" dirty="0" smtClean="0"/>
              <a:t>Greater control over standards and services </a:t>
            </a:r>
          </a:p>
          <a:p>
            <a:r>
              <a:rPr lang="en-US" dirty="0" smtClean="0"/>
              <a:t>Potential anti-competitive effects</a:t>
            </a:r>
          </a:p>
          <a:p>
            <a:pPr lvl="1"/>
            <a:r>
              <a:rPr lang="en-US" dirty="0" smtClean="0"/>
              <a:t>Less choice and potentially higher prices</a:t>
            </a:r>
          </a:p>
          <a:p>
            <a:pPr lvl="1"/>
            <a:r>
              <a:rPr lang="en-US" dirty="0" smtClean="0"/>
              <a:t>Market foreclosure</a:t>
            </a:r>
          </a:p>
          <a:p>
            <a:pPr lvl="1"/>
            <a:r>
              <a:rPr lang="en-US" dirty="0" smtClean="0"/>
              <a:t>Increases barriers to entry at manufacturers’ level</a:t>
            </a:r>
          </a:p>
          <a:p>
            <a:pPr lvl="1"/>
            <a:r>
              <a:rPr lang="en-US" dirty="0" smtClean="0"/>
              <a:t>Limits </a:t>
            </a:r>
            <a:r>
              <a:rPr lang="en-US" dirty="0" err="1" smtClean="0"/>
              <a:t>intrabrand</a:t>
            </a:r>
            <a:r>
              <a:rPr lang="en-US" dirty="0" smtClean="0"/>
              <a:t> competition</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 of Reason</a:t>
            </a:r>
            <a:endParaRPr lang="en-US" dirty="0"/>
          </a:p>
        </p:txBody>
      </p:sp>
      <p:sp>
        <p:nvSpPr>
          <p:cNvPr id="3" name="Content Placeholder 2"/>
          <p:cNvSpPr>
            <a:spLocks noGrp="1"/>
          </p:cNvSpPr>
          <p:nvPr>
            <p:ph idx="1"/>
          </p:nvPr>
        </p:nvSpPr>
        <p:spPr/>
        <p:txBody>
          <a:bodyPr>
            <a:normAutofit/>
          </a:bodyPr>
          <a:lstStyle/>
          <a:p>
            <a:pPr marL="282575" lvl="1" indent="-282575">
              <a:spcBef>
                <a:spcPts val="2000"/>
              </a:spcBef>
            </a:pPr>
            <a:r>
              <a:rPr lang="en-US" dirty="0" smtClean="0"/>
              <a:t>Need to consider the impact of the restraint </a:t>
            </a:r>
            <a:r>
              <a:rPr lang="en-US" i="1" dirty="0" smtClean="0"/>
              <a:t>both </a:t>
            </a:r>
            <a:r>
              <a:rPr lang="en-US" dirty="0" smtClean="0"/>
              <a:t>levels of the market affected</a:t>
            </a:r>
          </a:p>
          <a:p>
            <a:pPr marL="282575" lvl="1" indent="-282575">
              <a:spcBef>
                <a:spcPts val="2000"/>
              </a:spcBef>
            </a:pPr>
            <a:r>
              <a:rPr lang="en-US" dirty="0" smtClean="0"/>
              <a:t>In particular, note</a:t>
            </a:r>
          </a:p>
          <a:p>
            <a:pPr marL="565150" lvl="2">
              <a:spcBef>
                <a:spcPts val="2000"/>
              </a:spcBef>
            </a:pPr>
            <a:r>
              <a:rPr lang="en-US" dirty="0" smtClean="0"/>
              <a:t>Impact on inter- and intra-brand competition</a:t>
            </a:r>
          </a:p>
          <a:p>
            <a:pPr marL="565150" lvl="2">
              <a:spcBef>
                <a:spcPts val="2000"/>
              </a:spcBef>
            </a:pPr>
            <a:r>
              <a:rPr lang="en-US" dirty="0" smtClean="0"/>
              <a:t>Length of restraint</a:t>
            </a:r>
          </a:p>
          <a:p>
            <a:pPr marL="565150" lvl="2">
              <a:spcBef>
                <a:spcPts val="2000"/>
              </a:spcBef>
            </a:pPr>
            <a:r>
              <a:rPr lang="en-US" dirty="0" smtClean="0"/>
              <a:t>Impact on structural and strategic barriers to entry</a:t>
            </a:r>
          </a:p>
          <a:p>
            <a:pPr marL="565150" lvl="2">
              <a:spcBef>
                <a:spcPts val="2000"/>
              </a:spcBef>
            </a:pPr>
            <a:r>
              <a:rPr lang="en-US" dirty="0" smtClean="0"/>
              <a:t>Promotion of market sharing and price sharing</a:t>
            </a:r>
          </a:p>
          <a:p>
            <a:pPr lvl="2"/>
            <a:endParaRPr lang="en-US" dirty="0" smtClean="0"/>
          </a:p>
          <a:p>
            <a:pPr lvl="2"/>
            <a:endParaRPr lang="en-US" dirty="0" smtClean="0"/>
          </a:p>
          <a:p>
            <a:pPr lvl="2"/>
            <a:endParaRPr lang="en-US" dirty="0" smtClean="0"/>
          </a:p>
          <a:p>
            <a:pPr lvl="2"/>
            <a:endParaRPr lang="en-US" dirty="0" smtClean="0"/>
          </a:p>
          <a:p>
            <a:pPr lvl="2"/>
            <a:endParaRPr lang="en-US"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Agreements</a:t>
            </a:r>
            <a:endParaRPr lang="en-US" dirty="0"/>
          </a:p>
        </p:txBody>
      </p:sp>
      <p:sp>
        <p:nvSpPr>
          <p:cNvPr id="3" name="Content Placeholder 2"/>
          <p:cNvSpPr>
            <a:spLocks noGrp="1"/>
          </p:cNvSpPr>
          <p:nvPr>
            <p:ph idx="1"/>
          </p:nvPr>
        </p:nvSpPr>
        <p:spPr/>
        <p:txBody>
          <a:bodyPr>
            <a:normAutofit/>
          </a:bodyPr>
          <a:lstStyle/>
          <a:p>
            <a:r>
              <a:rPr lang="en-US" dirty="0" smtClean="0"/>
              <a:t>Proving vertical agreements</a:t>
            </a:r>
          </a:p>
          <a:p>
            <a:pPr lvl="1"/>
            <a:r>
              <a:rPr lang="en-US" dirty="0" smtClean="0"/>
              <a:t>Evidence of express vertical agreement</a:t>
            </a:r>
          </a:p>
          <a:p>
            <a:pPr lvl="1"/>
            <a:r>
              <a:rPr lang="en-US" dirty="0" smtClean="0"/>
              <a:t>Circumstantial evidence?</a:t>
            </a:r>
          </a:p>
          <a:p>
            <a:pPr lvl="2"/>
            <a:r>
              <a:rPr lang="en-US" dirty="0" smtClean="0"/>
              <a:t>Manufacturer announces in advance the circumstances under which it will refuse to sell, and then refuse to deal with those who do not comply</a:t>
            </a:r>
          </a:p>
          <a:p>
            <a:pPr lvl="2"/>
            <a:r>
              <a:rPr lang="en-US" dirty="0" smtClean="0"/>
              <a:t>Distributing lists showing uniform prices to be charged  </a:t>
            </a:r>
          </a:p>
          <a:p>
            <a:pPr lvl="2"/>
            <a:r>
              <a:rPr lang="en-US" dirty="0" smtClean="0"/>
              <a:t>Termination following complaints</a:t>
            </a:r>
          </a:p>
          <a:p>
            <a:pPr lvl="2"/>
            <a:r>
              <a:rPr lang="en-US" dirty="0" smtClean="0"/>
              <a:t>Other unilateral conduct/policies? Tacit acquiescence?</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Agreements</a:t>
            </a:r>
            <a:endParaRPr lang="en-US" dirty="0"/>
          </a:p>
        </p:txBody>
      </p:sp>
      <p:sp>
        <p:nvSpPr>
          <p:cNvPr id="3" name="Content Placeholder 2"/>
          <p:cNvSpPr>
            <a:spLocks noGrp="1"/>
          </p:cNvSpPr>
          <p:nvPr>
            <p:ph idx="1"/>
          </p:nvPr>
        </p:nvSpPr>
        <p:spPr/>
        <p:txBody>
          <a:bodyPr>
            <a:normAutofit/>
          </a:bodyPr>
          <a:lstStyle/>
          <a:p>
            <a:pPr>
              <a:buFont typeface="Arial"/>
              <a:buChar char="•"/>
            </a:pPr>
            <a:r>
              <a:rPr lang="en-US" dirty="0" smtClean="0"/>
              <a:t>US approach</a:t>
            </a:r>
          </a:p>
          <a:p>
            <a:pPr lvl="1">
              <a:buFont typeface="Arial"/>
              <a:buChar char="•"/>
            </a:pPr>
            <a:r>
              <a:rPr lang="en-US" dirty="0" smtClean="0"/>
              <a:t>Contract, combination, or conspiracy</a:t>
            </a:r>
          </a:p>
          <a:p>
            <a:pPr lvl="1">
              <a:buFont typeface="Arial"/>
              <a:buChar char="•"/>
            </a:pPr>
            <a:r>
              <a:rPr lang="en-US" dirty="0" smtClean="0"/>
              <a:t>Evidence that tends to exclude the possibility that the parties were acting independently</a:t>
            </a:r>
          </a:p>
          <a:p>
            <a:pPr lvl="1">
              <a:buFont typeface="Arial"/>
              <a:buChar char="•"/>
            </a:pPr>
            <a:r>
              <a:rPr lang="en-US" dirty="0" smtClean="0"/>
              <a:t>Reasonable tendency to prove that the parties had a conscious commitment to a common scheme designed to achieve an unlawful objective</a:t>
            </a:r>
          </a:p>
          <a:p>
            <a:pPr lvl="1">
              <a:buFont typeface="Arial"/>
              <a:buChar char="•"/>
            </a:pPr>
            <a:endParaRPr lang="en-US" dirty="0" smtClean="0"/>
          </a:p>
          <a:p>
            <a:pPr lvl="1">
              <a:buFont typeface="Arial"/>
              <a:buChar char="•"/>
            </a:pPr>
            <a:endParaRPr lang="en-US" dirty="0" smtClean="0"/>
          </a:p>
          <a:p>
            <a:pPr lvl="1">
              <a:buFont typeface="Arial"/>
              <a:buChar char="•"/>
            </a:pPr>
            <a:endParaRPr lang="en-US" dirty="0" smtClean="0"/>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Agreements</a:t>
            </a:r>
            <a:endParaRPr lang="en-US" dirty="0"/>
          </a:p>
        </p:txBody>
      </p:sp>
      <p:sp>
        <p:nvSpPr>
          <p:cNvPr id="3" name="Content Placeholder 2"/>
          <p:cNvSpPr>
            <a:spLocks noGrp="1"/>
          </p:cNvSpPr>
          <p:nvPr>
            <p:ph idx="1"/>
          </p:nvPr>
        </p:nvSpPr>
        <p:spPr/>
        <p:txBody>
          <a:bodyPr>
            <a:normAutofit/>
          </a:bodyPr>
          <a:lstStyle/>
          <a:p>
            <a:pPr>
              <a:buFont typeface="Arial"/>
              <a:buChar char="•"/>
            </a:pPr>
            <a:r>
              <a:rPr lang="en-US" dirty="0" smtClean="0"/>
              <a:t>EU approach</a:t>
            </a:r>
          </a:p>
          <a:p>
            <a:pPr lvl="1">
              <a:buFont typeface="Arial"/>
              <a:buChar char="•"/>
            </a:pPr>
            <a:r>
              <a:rPr lang="en-US" dirty="0" smtClean="0"/>
              <a:t>Agreement or concerted practice</a:t>
            </a:r>
          </a:p>
          <a:p>
            <a:pPr lvl="1">
              <a:buFont typeface="Arial"/>
              <a:buChar char="•"/>
            </a:pPr>
            <a:r>
              <a:rPr lang="en-US" dirty="0" smtClean="0"/>
              <a:t>Concurrence of wills</a:t>
            </a:r>
          </a:p>
          <a:p>
            <a:pPr lvl="1">
              <a:buFont typeface="Arial"/>
              <a:buChar char="•"/>
            </a:pPr>
            <a:r>
              <a:rPr lang="en-US" dirty="0" smtClean="0"/>
              <a:t>Tacit acquiescence can be inferred</a:t>
            </a:r>
          </a:p>
          <a:p>
            <a:pPr lvl="2">
              <a:buFont typeface="Arial"/>
              <a:buChar char="•"/>
            </a:pPr>
            <a:r>
              <a:rPr lang="en-US" dirty="0" smtClean="0"/>
              <a:t>Where one party requires the cooperation of the other party to implement its unilateral policy and the other party complies with that requirement by implementing that unilateral policy in practice </a:t>
            </a:r>
          </a:p>
          <a:p>
            <a:pPr lvl="2">
              <a:buFont typeface="Arial"/>
              <a:buChar char="•"/>
            </a:pPr>
            <a:r>
              <a:rPr lang="en-US" dirty="0" smtClean="0"/>
              <a:t>Level of coercion exerted by a party to impose its unilateral policy on the other parties, together with the number of parties who implement that unilateral policy in practice</a:t>
            </a:r>
          </a:p>
          <a:p>
            <a:pPr lvl="1">
              <a:buFont typeface="Arial"/>
              <a:buChar char="•"/>
            </a:pPr>
            <a:endParaRPr lang="en-US" dirty="0" smtClean="0"/>
          </a:p>
          <a:p>
            <a:pPr lvl="1">
              <a:buFont typeface="Arial"/>
              <a:buChar char="•"/>
            </a:pPr>
            <a:endParaRPr lang="en-US" dirty="0" smtClean="0"/>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2010 South African Bread Cartel</a:t>
            </a:r>
            <a:endParaRPr lang="en-US" dirty="0"/>
          </a:p>
        </p:txBody>
      </p:sp>
      <p:sp>
        <p:nvSpPr>
          <p:cNvPr id="3" name="Content Placeholder 2"/>
          <p:cNvSpPr>
            <a:spLocks noGrp="1"/>
          </p:cNvSpPr>
          <p:nvPr>
            <p:ph idx="1"/>
          </p:nvPr>
        </p:nvSpPr>
        <p:spPr/>
        <p:txBody>
          <a:bodyPr/>
          <a:lstStyle/>
          <a:p>
            <a:r>
              <a:rPr lang="en-US" dirty="0" smtClean="0"/>
              <a:t>Entry barriers</a:t>
            </a:r>
          </a:p>
          <a:p>
            <a:r>
              <a:rPr lang="en-US" dirty="0" smtClean="0"/>
              <a:t>Demand substitutes</a:t>
            </a:r>
          </a:p>
          <a:p>
            <a:r>
              <a:rPr lang="en-US" dirty="0" smtClean="0"/>
              <a:t>Elasticity</a:t>
            </a:r>
          </a:p>
          <a:p>
            <a:r>
              <a:rPr lang="en-US" dirty="0" smtClean="0"/>
              <a:t>Vertical relationships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2007 Dutch Beer Cartel</a:t>
            </a:r>
            <a:endParaRPr lang="en-US" dirty="0"/>
          </a:p>
        </p:txBody>
      </p:sp>
      <p:sp>
        <p:nvSpPr>
          <p:cNvPr id="3" name="Content Placeholder 2"/>
          <p:cNvSpPr>
            <a:spLocks noGrp="1"/>
          </p:cNvSpPr>
          <p:nvPr>
            <p:ph idx="1"/>
          </p:nvPr>
        </p:nvSpPr>
        <p:spPr/>
        <p:txBody>
          <a:bodyPr/>
          <a:lstStyle/>
          <a:p>
            <a:r>
              <a:rPr lang="en-US" dirty="0" smtClean="0"/>
              <a:t>Entry barriers</a:t>
            </a:r>
          </a:p>
          <a:p>
            <a:r>
              <a:rPr lang="en-US" dirty="0" smtClean="0"/>
              <a:t>Demand substitutes</a:t>
            </a:r>
          </a:p>
          <a:p>
            <a:r>
              <a:rPr lang="en-US" dirty="0" smtClean="0"/>
              <a:t>Elasticity</a:t>
            </a:r>
          </a:p>
          <a:p>
            <a:r>
              <a:rPr lang="en-US" dirty="0" smtClean="0"/>
              <a:t>Vertical relationships</a:t>
            </a: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Issues</a:t>
            </a:r>
            <a:endParaRPr lang="en-US" dirty="0"/>
          </a:p>
        </p:txBody>
      </p:sp>
      <p:sp>
        <p:nvSpPr>
          <p:cNvPr id="3" name="Content Placeholder 2"/>
          <p:cNvSpPr>
            <a:spLocks noGrp="1"/>
          </p:cNvSpPr>
          <p:nvPr>
            <p:ph idx="1"/>
          </p:nvPr>
        </p:nvSpPr>
        <p:spPr/>
        <p:txBody>
          <a:bodyPr/>
          <a:lstStyle/>
          <a:p>
            <a:r>
              <a:rPr lang="en-US" dirty="0" smtClean="0"/>
              <a:t>International cartels and cooperation between </a:t>
            </a:r>
            <a:r>
              <a:rPr lang="en-US" dirty="0" err="1" smtClean="0"/>
              <a:t>NCAs</a:t>
            </a:r>
            <a:endParaRPr lang="en-US" dirty="0" smtClean="0"/>
          </a:p>
          <a:p>
            <a:pPr lvl="1"/>
            <a:r>
              <a:rPr lang="en-US" dirty="0" smtClean="0"/>
              <a:t>Information sharing and leniency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Cooperation </a:t>
            </a:r>
            <a:r>
              <a:rPr lang="en-US" dirty="0" err="1" smtClean="0"/>
              <a:t>vs</a:t>
            </a:r>
            <a:r>
              <a:rPr lang="en-US" dirty="0" smtClean="0"/>
              <a:t> Non-Cooperation</a:t>
            </a:r>
            <a:endParaRPr lang="en-US" dirty="0"/>
          </a:p>
        </p:txBody>
      </p:sp>
      <p:sp>
        <p:nvSpPr>
          <p:cNvPr id="3" name="Content Placeholder 2"/>
          <p:cNvSpPr>
            <a:spLocks noGrp="1"/>
          </p:cNvSpPr>
          <p:nvPr>
            <p:ph idx="1"/>
          </p:nvPr>
        </p:nvSpPr>
        <p:spPr/>
        <p:txBody>
          <a:bodyPr>
            <a:normAutofit lnSpcReduction="10000"/>
          </a:bodyPr>
          <a:lstStyle/>
          <a:p>
            <a:r>
              <a:rPr lang="en-US" dirty="0" smtClean="0"/>
              <a:t>Firms face a choice between cooperation and non-cooperation</a:t>
            </a:r>
          </a:p>
          <a:p>
            <a:pPr lvl="1"/>
            <a:r>
              <a:rPr lang="en-US" dirty="0" smtClean="0"/>
              <a:t>Firms </a:t>
            </a:r>
            <a:r>
              <a:rPr lang="en-US" dirty="0" err="1" smtClean="0"/>
              <a:t>recognise</a:t>
            </a:r>
            <a:r>
              <a:rPr lang="en-US" dirty="0" smtClean="0"/>
              <a:t> the possibility of higher profits if they coordinate their activities</a:t>
            </a:r>
          </a:p>
          <a:p>
            <a:pPr lvl="1"/>
            <a:r>
              <a:rPr lang="en-US" dirty="0" smtClean="0"/>
              <a:t>But there is a strong private incentive to not cooperate</a:t>
            </a:r>
          </a:p>
          <a:p>
            <a:r>
              <a:rPr lang="en-US" dirty="0" smtClean="0"/>
              <a:t>Certain forms of cooperation are per se illegal as 99% of the time they are harmful and should be banned</a:t>
            </a:r>
          </a:p>
          <a:p>
            <a:r>
              <a:rPr lang="en-US" dirty="0" smtClean="0"/>
              <a:t>Other forms of cooperation should be assessed on a rule of reason basis</a:t>
            </a:r>
          </a:p>
          <a:p>
            <a:r>
              <a:rPr lang="en-US" dirty="0" smtClean="0"/>
              <a:t>Cooperation, collusion, cartels</a:t>
            </a:r>
          </a:p>
          <a:p>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Economics of Cooperation</a:t>
            </a:r>
            <a:endParaRPr lang="en-US" dirty="0"/>
          </a:p>
        </p:txBody>
      </p:sp>
      <p:sp>
        <p:nvSpPr>
          <p:cNvPr id="3" name="Content Placeholder 2"/>
          <p:cNvSpPr>
            <a:spLocks noGrp="1"/>
          </p:cNvSpPr>
          <p:nvPr>
            <p:ph idx="1"/>
          </p:nvPr>
        </p:nvSpPr>
        <p:spPr/>
        <p:txBody>
          <a:bodyPr>
            <a:normAutofit/>
          </a:bodyPr>
          <a:lstStyle/>
          <a:p>
            <a:r>
              <a:rPr lang="en-US" dirty="0" smtClean="0"/>
              <a:t>Potential anti-competitive effects</a:t>
            </a:r>
          </a:p>
          <a:p>
            <a:pPr lvl="1"/>
            <a:r>
              <a:rPr lang="en-US" dirty="0" smtClean="0"/>
              <a:t>Higher prices</a:t>
            </a:r>
          </a:p>
          <a:p>
            <a:pPr lvl="1"/>
            <a:r>
              <a:rPr lang="en-US" dirty="0" smtClean="0"/>
              <a:t>Reduced production</a:t>
            </a:r>
          </a:p>
          <a:p>
            <a:pPr lvl="1"/>
            <a:r>
              <a:rPr lang="en-US" dirty="0" smtClean="0"/>
              <a:t>Welfare transfer from consumer to producers</a:t>
            </a:r>
          </a:p>
          <a:p>
            <a:pPr lvl="1"/>
            <a:r>
              <a:rPr lang="en-US" dirty="0" smtClean="0"/>
              <a:t>Deadweight loss</a:t>
            </a:r>
          </a:p>
          <a:p>
            <a:pPr lvl="1"/>
            <a:r>
              <a:rPr lang="en-US" dirty="0" smtClean="0"/>
              <a:t>Costs of forming and enforcing cooperation/collusion/cartel</a:t>
            </a:r>
          </a:p>
          <a:p>
            <a:pPr lvl="1"/>
            <a:r>
              <a:rPr lang="en-US" dirty="0" smtClean="0"/>
              <a:t>Protects inefficient firms</a:t>
            </a:r>
          </a:p>
          <a:p>
            <a:pPr lvl="1"/>
            <a:r>
              <a:rPr lang="en-US" dirty="0" smtClean="0"/>
              <a:t>Increased consumer search costs</a:t>
            </a:r>
          </a:p>
          <a:p>
            <a:pPr lvl="1"/>
            <a:r>
              <a:rPr lang="en-US" dirty="0" smtClean="0"/>
              <a:t>Lower quality and variety of products</a:t>
            </a:r>
          </a:p>
          <a:p>
            <a:pPr lvl="1"/>
            <a:r>
              <a:rPr lang="en-US" dirty="0" smtClean="0"/>
              <a:t>Decrease productive efficiency or innovation</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Economics of Cooperation</a:t>
            </a:r>
            <a:endParaRPr lang="en-US" dirty="0"/>
          </a:p>
        </p:txBody>
      </p:sp>
      <p:sp>
        <p:nvSpPr>
          <p:cNvPr id="3" name="Content Placeholder 2"/>
          <p:cNvSpPr>
            <a:spLocks noGrp="1"/>
          </p:cNvSpPr>
          <p:nvPr>
            <p:ph idx="1"/>
          </p:nvPr>
        </p:nvSpPr>
        <p:spPr/>
        <p:txBody>
          <a:bodyPr/>
          <a:lstStyle/>
          <a:p>
            <a:r>
              <a:rPr lang="en-US" dirty="0" smtClean="0"/>
              <a:t>Potential pro-competitive effects</a:t>
            </a:r>
          </a:p>
          <a:p>
            <a:pPr lvl="1"/>
            <a:r>
              <a:rPr lang="en-US" dirty="0" smtClean="0"/>
              <a:t>Economies of scale and scope</a:t>
            </a:r>
          </a:p>
          <a:p>
            <a:pPr lvl="1"/>
            <a:r>
              <a:rPr lang="en-US" dirty="0" smtClean="0"/>
              <a:t>Improve planning of production and distribution</a:t>
            </a:r>
          </a:p>
          <a:p>
            <a:pPr lvl="1"/>
            <a:r>
              <a:rPr lang="en-US" dirty="0" smtClean="0"/>
              <a:t>Advantages in marketing and distribution</a:t>
            </a:r>
          </a:p>
          <a:p>
            <a:pPr lvl="1"/>
            <a:r>
              <a:rPr lang="en-US" dirty="0" smtClean="0"/>
              <a:t>Research and development</a:t>
            </a:r>
          </a:p>
          <a:p>
            <a:pPr lvl="1"/>
            <a:r>
              <a:rPr lang="en-US" dirty="0" smtClean="0"/>
              <a:t>Reduces risk</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Collusion</a:t>
            </a:r>
            <a:endParaRPr lang="en-US" dirty="0"/>
          </a:p>
        </p:txBody>
      </p:sp>
      <p:sp>
        <p:nvSpPr>
          <p:cNvPr id="3" name="Content Placeholder 2"/>
          <p:cNvSpPr>
            <a:spLocks noGrp="1"/>
          </p:cNvSpPr>
          <p:nvPr>
            <p:ph idx="1"/>
          </p:nvPr>
        </p:nvSpPr>
        <p:spPr/>
        <p:txBody>
          <a:bodyPr/>
          <a:lstStyle/>
          <a:p>
            <a:r>
              <a:rPr lang="en-US" dirty="0" smtClean="0"/>
              <a:t>Collusion will be successful if:</a:t>
            </a:r>
          </a:p>
          <a:p>
            <a:pPr marL="739775" lvl="1" indent="-457200">
              <a:buFont typeface="+mj-lt"/>
              <a:buAutoNum type="arabicPeriod"/>
            </a:pPr>
            <a:r>
              <a:rPr lang="en-US" dirty="0" smtClean="0"/>
              <a:t>Potential for monopoly power, given the characteristics of the market </a:t>
            </a:r>
          </a:p>
          <a:p>
            <a:pPr marL="739775" lvl="1" indent="-457200">
              <a:buFont typeface="+mj-lt"/>
              <a:buAutoNum type="arabicPeriod"/>
            </a:pPr>
            <a:r>
              <a:rPr lang="en-US" dirty="0" smtClean="0"/>
              <a:t>Expected high gains</a:t>
            </a:r>
          </a:p>
          <a:p>
            <a:pPr marL="739775" lvl="1" indent="-457200">
              <a:buFont typeface="+mj-lt"/>
              <a:buAutoNum type="arabicPeriod"/>
            </a:pPr>
            <a:r>
              <a:rPr lang="en-US" dirty="0" err="1" smtClean="0"/>
              <a:t>Organisational</a:t>
            </a:r>
            <a:r>
              <a:rPr lang="en-US" dirty="0" smtClean="0"/>
              <a:t> problems can be overcome</a:t>
            </a:r>
          </a:p>
          <a:p>
            <a:r>
              <a:rPr lang="en-US" dirty="0" smtClean="0"/>
              <a:t>Unsuccessful cartels</a:t>
            </a:r>
          </a:p>
          <a:p>
            <a:pPr lvl="1"/>
            <a:r>
              <a:rPr lang="en-US" dirty="0" smtClean="0"/>
              <a:t>Cartels that are caught are the unsuccessful cartels</a:t>
            </a:r>
          </a:p>
          <a:p>
            <a:pPr lvl="1"/>
            <a:r>
              <a:rPr lang="en-US" dirty="0" smtClean="0"/>
              <a:t>Sometimes easier to catch</a:t>
            </a:r>
          </a:p>
          <a:p>
            <a:pPr lvl="1"/>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Collusion</a:t>
            </a:r>
            <a:endParaRPr lang="en-US" dirty="0"/>
          </a:p>
        </p:txBody>
      </p:sp>
      <p:sp>
        <p:nvSpPr>
          <p:cNvPr id="3" name="Content Placeholder 2"/>
          <p:cNvSpPr>
            <a:spLocks noGrp="1"/>
          </p:cNvSpPr>
          <p:nvPr>
            <p:ph idx="1"/>
          </p:nvPr>
        </p:nvSpPr>
        <p:spPr/>
        <p:txBody>
          <a:bodyPr/>
          <a:lstStyle/>
          <a:p>
            <a:r>
              <a:rPr lang="en-US" dirty="0" smtClean="0"/>
              <a:t>Generally 3 types of collusion – agree to:</a:t>
            </a:r>
          </a:p>
          <a:p>
            <a:pPr marL="739775" lvl="1" indent="-457200">
              <a:buFont typeface="+mj-lt"/>
              <a:buAutoNum type="arabicPeriod"/>
            </a:pPr>
            <a:r>
              <a:rPr lang="en-US" dirty="0" smtClean="0"/>
              <a:t>Fix prices, restrict output, market sharing, divide markets, bid rigging</a:t>
            </a:r>
          </a:p>
          <a:p>
            <a:pPr marL="1022350" lvl="2" indent="-457200">
              <a:buFont typeface="Arial"/>
              <a:buChar char="•"/>
            </a:pPr>
            <a:r>
              <a:rPr lang="en-US" dirty="0" smtClean="0"/>
              <a:t>Prohibited per se under Malaysian Competition Law</a:t>
            </a:r>
          </a:p>
          <a:p>
            <a:pPr marL="739775" lvl="1" indent="-457200">
              <a:buFont typeface="+mj-lt"/>
              <a:buAutoNum type="arabicPeriod"/>
            </a:pPr>
            <a:r>
              <a:rPr lang="en-US" dirty="0" smtClean="0"/>
              <a:t>Take joint action to harm rivals who are not party to the collusion, </a:t>
            </a:r>
            <a:r>
              <a:rPr lang="en-US" dirty="0" err="1" smtClean="0"/>
              <a:t>eg</a:t>
            </a:r>
            <a:r>
              <a:rPr lang="en-US" dirty="0" smtClean="0"/>
              <a:t> collective boycotts</a:t>
            </a:r>
          </a:p>
          <a:p>
            <a:pPr marL="1022350" lvl="2" indent="-457200">
              <a:buFont typeface="Arial"/>
              <a:buChar char="•"/>
            </a:pPr>
            <a:r>
              <a:rPr lang="en-US" dirty="0" smtClean="0"/>
              <a:t>Only illegal if object or effect of significantly preventing, restricting or distorting competition in any market for goods or services</a:t>
            </a:r>
          </a:p>
          <a:p>
            <a:pPr marL="739775" lvl="1" indent="-457200">
              <a:buFont typeface="+mj-lt"/>
              <a:buAutoNum type="arabicPeriod"/>
            </a:pPr>
            <a:r>
              <a:rPr lang="en-US" dirty="0" smtClean="0"/>
              <a:t>Manipulate the rules of competition in a manner that will lessen forms of competition other than price competition, </a:t>
            </a:r>
            <a:r>
              <a:rPr lang="en-US" dirty="0" err="1" smtClean="0"/>
              <a:t>eg</a:t>
            </a:r>
            <a:r>
              <a:rPr lang="en-US" dirty="0" smtClean="0"/>
              <a:t> restrict advertising  </a:t>
            </a:r>
          </a:p>
          <a:p>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Collusion</a:t>
            </a:r>
            <a:endParaRPr lang="en-US" dirty="0"/>
          </a:p>
        </p:txBody>
      </p:sp>
      <p:sp>
        <p:nvSpPr>
          <p:cNvPr id="3" name="Content Placeholder 2"/>
          <p:cNvSpPr>
            <a:spLocks noGrp="1"/>
          </p:cNvSpPr>
          <p:nvPr>
            <p:ph idx="1"/>
          </p:nvPr>
        </p:nvSpPr>
        <p:spPr/>
        <p:txBody>
          <a:bodyPr>
            <a:normAutofit lnSpcReduction="10000"/>
          </a:bodyPr>
          <a:lstStyle/>
          <a:p>
            <a:r>
              <a:rPr lang="en-US" dirty="0" smtClean="0"/>
              <a:t>Market characteristics for successful collusion</a:t>
            </a:r>
          </a:p>
          <a:p>
            <a:pPr lvl="1"/>
            <a:r>
              <a:rPr lang="en-US" dirty="0" smtClean="0"/>
              <a:t>Inelastic demand at competitive price</a:t>
            </a:r>
          </a:p>
          <a:p>
            <a:pPr lvl="1"/>
            <a:r>
              <a:rPr lang="en-US" dirty="0" smtClean="0"/>
              <a:t>Absence of large and sophisticated buyers</a:t>
            </a:r>
          </a:p>
          <a:p>
            <a:pPr lvl="1"/>
            <a:r>
              <a:rPr lang="en-US" dirty="0" smtClean="0"/>
              <a:t>Homogenous products</a:t>
            </a:r>
          </a:p>
          <a:p>
            <a:pPr lvl="1"/>
            <a:r>
              <a:rPr lang="en-US" dirty="0" smtClean="0"/>
              <a:t>Stable/predictable demand</a:t>
            </a:r>
          </a:p>
          <a:p>
            <a:pPr lvl="1"/>
            <a:r>
              <a:rPr lang="en-US" dirty="0" smtClean="0"/>
              <a:t>Mature markets</a:t>
            </a:r>
          </a:p>
          <a:p>
            <a:pPr lvl="1"/>
            <a:r>
              <a:rPr lang="en-US" dirty="0" smtClean="0"/>
              <a:t>Seller concentration</a:t>
            </a:r>
          </a:p>
          <a:p>
            <a:pPr lvl="1"/>
            <a:r>
              <a:rPr lang="en-US" dirty="0" smtClean="0"/>
              <a:t>Lack of competitive fringe with elastic supply</a:t>
            </a:r>
          </a:p>
          <a:p>
            <a:pPr lvl="1"/>
            <a:r>
              <a:rPr lang="en-US" dirty="0" smtClean="0"/>
              <a:t>Difficult to enter market</a:t>
            </a:r>
          </a:p>
          <a:p>
            <a:pPr lvl="1"/>
            <a:r>
              <a:rPr lang="en-US" dirty="0" smtClean="0"/>
              <a:t>Similar cost structures</a:t>
            </a:r>
          </a:p>
          <a:p>
            <a:pPr lvl="1"/>
            <a:r>
              <a:rPr lang="en-US" dirty="0" err="1" smtClean="0"/>
              <a:t>Eg</a:t>
            </a:r>
            <a:r>
              <a:rPr lang="en-US" dirty="0" smtClean="0"/>
              <a:t> cement, coffee, fruit and vegetables, mobile phones</a:t>
            </a:r>
          </a:p>
          <a:p>
            <a:pPr lvl="1"/>
            <a:endParaRPr lang="en-US" dirty="0" smtClean="0"/>
          </a:p>
          <a:p>
            <a:pPr lvl="1"/>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majorFont>
      <a:minorFont>
        <a:latin typeface="Trebuchet MS"/>
        <a:ea typeface=""/>
        <a:cs typeface=""/>
        <a:font script="Jpan" typeface="ＭＳ ゴシック"/>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3507</TotalTime>
  <Words>2012</Words>
  <Application>Microsoft Office PowerPoint</Application>
  <PresentationFormat>On-screen Show (4:3)</PresentationFormat>
  <Paragraphs>327</Paragraphs>
  <Slides>37</Slides>
  <Notes>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Revolution</vt:lpstr>
      <vt:lpstr>Anti-competitive Agreements</vt:lpstr>
      <vt:lpstr>Overview</vt:lpstr>
      <vt:lpstr>Agreements under Malaysian Competition Law</vt:lpstr>
      <vt:lpstr>Cooperation vs Non-Cooperation</vt:lpstr>
      <vt:lpstr>Economics of Cooperation</vt:lpstr>
      <vt:lpstr>Economics of Cooperation</vt:lpstr>
      <vt:lpstr>Collusion</vt:lpstr>
      <vt:lpstr>Collusion</vt:lpstr>
      <vt:lpstr>Collusion</vt:lpstr>
      <vt:lpstr>Collusion</vt:lpstr>
      <vt:lpstr>Collusion</vt:lpstr>
      <vt:lpstr>Collusion</vt:lpstr>
      <vt:lpstr>Collusion</vt:lpstr>
      <vt:lpstr>Per Se Prohibitions</vt:lpstr>
      <vt:lpstr>Per Se Prohibitions</vt:lpstr>
      <vt:lpstr>Per Se Prohibitions</vt:lpstr>
      <vt:lpstr>Leniency Programs</vt:lpstr>
      <vt:lpstr>Leniency Programs</vt:lpstr>
      <vt:lpstr>Other Horizontal Agreements</vt:lpstr>
      <vt:lpstr>Rule of Reason Analysis</vt:lpstr>
      <vt:lpstr>Rule of Reason Analysis</vt:lpstr>
      <vt:lpstr>Example: Joint Ventures</vt:lpstr>
      <vt:lpstr>Example: Joint Ventures</vt:lpstr>
      <vt:lpstr>Horizontal Mergers</vt:lpstr>
      <vt:lpstr>Vertical Agreements</vt:lpstr>
      <vt:lpstr>Vertical Price Restraints</vt:lpstr>
      <vt:lpstr>Vertical Price Restraints</vt:lpstr>
      <vt:lpstr>Vertical Non-Price Restraints</vt:lpstr>
      <vt:lpstr>Vertical Non-Price Restraints</vt:lpstr>
      <vt:lpstr>Vertical Non-Price Restraints</vt:lpstr>
      <vt:lpstr>Rule of Reason</vt:lpstr>
      <vt:lpstr>Vertical Agreements</vt:lpstr>
      <vt:lpstr>Vertical Agreements</vt:lpstr>
      <vt:lpstr>Vertical Agreements</vt:lpstr>
      <vt:lpstr>Case Study: 2010 South African Bread Cartel</vt:lpstr>
      <vt:lpstr>Case Study: 2007 Dutch Beer Cartel</vt:lpstr>
      <vt:lpstr>Other Issues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Anti-competitive Agreements</dc:title>
  <dc:creator>Wendy Ng</dc:creator>
  <cp:lastModifiedBy>erin</cp:lastModifiedBy>
  <cp:revision>74</cp:revision>
  <cp:lastPrinted>2013-06-03T10:32:42Z</cp:lastPrinted>
  <dcterms:created xsi:type="dcterms:W3CDTF">2013-06-01T09:29:08Z</dcterms:created>
  <dcterms:modified xsi:type="dcterms:W3CDTF">2013-06-03T10:37:32Z</dcterms:modified>
</cp:coreProperties>
</file>