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sldIdLst>
    <p:sldId id="343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7" r:id="rId10"/>
    <p:sldId id="388" r:id="rId11"/>
    <p:sldId id="417" r:id="rId12"/>
    <p:sldId id="415" r:id="rId13"/>
    <p:sldId id="389" r:id="rId14"/>
    <p:sldId id="405" r:id="rId15"/>
    <p:sldId id="406" r:id="rId16"/>
    <p:sldId id="407" r:id="rId17"/>
    <p:sldId id="397" r:id="rId18"/>
    <p:sldId id="398" r:id="rId19"/>
    <p:sldId id="399" r:id="rId20"/>
    <p:sldId id="400" r:id="rId21"/>
    <p:sldId id="401" r:id="rId22"/>
    <p:sldId id="402" r:id="rId23"/>
    <p:sldId id="410" r:id="rId24"/>
    <p:sldId id="413" r:id="rId25"/>
    <p:sldId id="404" r:id="rId26"/>
    <p:sldId id="418" r:id="rId27"/>
    <p:sldId id="411" r:id="rId28"/>
    <p:sldId id="412" r:id="rId29"/>
    <p:sldId id="392" r:id="rId30"/>
    <p:sldId id="33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7" autoAdjust="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835100-6C64-467F-B0BC-329DF0C2C0CA}" type="datetimeFigureOut">
              <a:rPr lang="en-US"/>
              <a:pPr>
                <a:defRPr/>
              </a:pPr>
              <a:t>6/5/2013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3A3400-20D2-4E25-8F0B-72FC307C8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46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A3400-20D2-4E25-8F0B-72FC307C80C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0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3A3400-20D2-4E25-8F0B-72FC307C80C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543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103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679450" y="4335463"/>
            <a:ext cx="5484813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9388" indent="-179388">
              <a:spcBef>
                <a:spcPct val="0"/>
              </a:spcBef>
            </a:pPr>
            <a:endParaRPr lang="en-US" altLang="en-US" sz="9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103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679450" y="4335463"/>
            <a:ext cx="5484813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103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335463"/>
            <a:ext cx="5489575" cy="4119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endParaRPr lang="ms-MY" sz="9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1038"/>
            <a:ext cx="4568825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335463"/>
            <a:ext cx="5489575" cy="4119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ms-MY" sz="9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8238" y="679450"/>
            <a:ext cx="4568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333875"/>
            <a:ext cx="5489575" cy="4119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ms-MY" sz="9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4145E-B741-4C6D-849F-9EFEDC351C34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CF7D9CB-0024-49ED-9562-350ABBC04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F2FE-D1BC-4587-A1DB-27856B0D7DD1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EF34-6BA6-4980-8970-4804431CC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35EC5-BB52-460B-8EFB-92A9E3B5D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00C25-58A7-4FAB-8F3F-B9E855E3A933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57B352-17C1-4866-88D7-488F7BD77EEE}" type="datetime1">
              <a:rPr lang="en-US" altLang="en-US"/>
              <a:pPr/>
              <a:t>6/5/2013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34012-EE63-4956-9BE5-A882D3873787}" type="slidenum">
              <a:rPr lang="en-US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4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3E82-3B5C-4D26-86DD-093D6CB11C71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EB138-B883-474A-8F25-AA9AEC50C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49622-7F29-4569-A724-208DCFA96886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C8860B2-22B2-4E1F-B981-4618EB5AD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E6A80-22BE-4094-A946-068A997FC410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1D90-9BD4-43A3-A6B2-D074D0666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68DF7-D84F-4429-BB14-07DF8DF687DF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193F477-6F7F-4685-ACF9-D62D2E132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20210-A198-4C03-A423-11A9499D306C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C446D-944D-4C63-BA8E-07FB04BB8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95C0-F5B7-41D2-923F-8033FED05BD6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FD2590-5D7F-4BE9-9C3F-4C7CA3E00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1F80753-D913-419E-9208-29F63306D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5CE8-30B5-413C-BA34-3E75BB3AA3CF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1A64-B0A7-4438-AD90-AF73FAD94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94278-7367-408B-A835-A7AA10DC5E22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F957D8-0241-4A79-89AD-A3AC55AC35AE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1DBE11-4083-47BA-A294-12CBF2E3B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atelecomonline.com/wp-content/uploads/2010/10/mnp-telecom-operator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1143000" y="457199"/>
            <a:ext cx="7693025" cy="1143001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13315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 eaLnBrk="1" hangingPunct="1">
              <a:buNone/>
            </a:pPr>
            <a:endParaRPr lang="en-US" sz="1400" b="1" u="sng" dirty="0" smtClean="0"/>
          </a:p>
          <a:p>
            <a:pPr algn="ctr" eaLnBrk="1" hangingPunct="1">
              <a:buNone/>
            </a:pPr>
            <a:endParaRPr lang="en-US" sz="1400" b="1" u="sng" dirty="0" smtClean="0"/>
          </a:p>
          <a:p>
            <a:pPr marL="0" indent="0" algn="ctr">
              <a:buNone/>
            </a:pPr>
            <a:r>
              <a:rPr lang="en-GB" sz="1600" dirty="0" smtClean="0"/>
              <a:t>Awareness </a:t>
            </a:r>
            <a:r>
              <a:rPr lang="en-GB" sz="1600" dirty="0"/>
              <a:t>Programme </a:t>
            </a:r>
            <a:endParaRPr lang="en-GB" sz="1600" dirty="0" smtClean="0"/>
          </a:p>
          <a:p>
            <a:pPr marL="0" indent="0" algn="ctr">
              <a:buNone/>
            </a:pPr>
            <a:r>
              <a:rPr lang="en-GB" sz="1600" dirty="0" smtClean="0"/>
              <a:t>on</a:t>
            </a:r>
            <a:endParaRPr lang="en-IN" sz="1600" dirty="0"/>
          </a:p>
          <a:p>
            <a:pPr marL="0" indent="0" algn="ctr">
              <a:buNone/>
            </a:pPr>
            <a:r>
              <a:rPr lang="en-US" sz="2800" b="1" dirty="0"/>
              <a:t>“Competition Policy &amp; Law</a:t>
            </a:r>
            <a:r>
              <a:rPr lang="en-US" sz="2800" b="1" dirty="0" smtClean="0"/>
              <a:t>” </a:t>
            </a:r>
            <a:r>
              <a:rPr lang="en-GB" sz="2800" b="1" dirty="0" smtClean="0"/>
              <a:t>For </a:t>
            </a:r>
            <a:endParaRPr lang="en-GB" sz="2800" b="1" dirty="0" smtClean="0"/>
          </a:p>
          <a:p>
            <a:pPr marL="0" indent="0" algn="ctr">
              <a:buNone/>
            </a:pPr>
            <a:r>
              <a:rPr lang="en-US" sz="2800" b="1" dirty="0" smtClean="0"/>
              <a:t>Media &amp; Government Agencies</a:t>
            </a:r>
            <a:endParaRPr lang="en-IN" sz="2800" dirty="0"/>
          </a:p>
          <a:p>
            <a:pPr marL="0" indent="0" algn="ctr">
              <a:buNone/>
            </a:pPr>
            <a:endParaRPr lang="en-GB" sz="1800" dirty="0" smtClean="0"/>
          </a:p>
          <a:p>
            <a:pPr marL="0" indent="0" algn="ctr">
              <a:buNone/>
            </a:pPr>
            <a:r>
              <a:rPr lang="en-GB" sz="1800" dirty="0" smtClean="0"/>
              <a:t> By</a:t>
            </a:r>
            <a:endParaRPr lang="en-IN" sz="1800" dirty="0"/>
          </a:p>
          <a:p>
            <a:pPr marL="0" indent="0" algn="ctr">
              <a:buNone/>
            </a:pPr>
            <a:r>
              <a:rPr lang="en-GB" sz="2800" b="1" dirty="0"/>
              <a:t>Malaysian Competition Commission (</a:t>
            </a:r>
            <a:r>
              <a:rPr lang="en-GB" sz="2800" b="1" dirty="0" err="1"/>
              <a:t>MyCC</a:t>
            </a:r>
            <a:r>
              <a:rPr lang="en-GB" sz="2800" b="1" dirty="0"/>
              <a:t>)</a:t>
            </a:r>
            <a:endParaRPr lang="en-IN" sz="2800" b="1" dirty="0"/>
          </a:p>
          <a:p>
            <a:pPr marL="0" indent="0" algn="ctr">
              <a:buNone/>
            </a:pPr>
            <a:r>
              <a:rPr lang="en-GB" sz="2400" b="1" dirty="0"/>
              <a:t> </a:t>
            </a:r>
            <a:endParaRPr lang="en-IN" sz="2400" dirty="0"/>
          </a:p>
          <a:p>
            <a:pPr marL="0" indent="0" algn="ctr">
              <a:buNone/>
            </a:pPr>
            <a:r>
              <a:rPr lang="en-GB" sz="1600" b="1" dirty="0"/>
              <a:t>Kuala Lumpur</a:t>
            </a:r>
            <a:endParaRPr lang="en-IN" sz="1600" dirty="0"/>
          </a:p>
          <a:p>
            <a:pPr marL="0" indent="0" algn="ctr">
              <a:buNone/>
            </a:pPr>
            <a:r>
              <a:rPr lang="en-GB" sz="1600" b="1" dirty="0"/>
              <a:t>June 08 – 09, 2013</a:t>
            </a:r>
            <a:endParaRPr lang="en-IN" sz="1600" dirty="0"/>
          </a:p>
          <a:p>
            <a:pPr algn="ctr" eaLnBrk="1" hangingPunct="1">
              <a:buNone/>
            </a:pPr>
            <a:endParaRPr lang="en-US" sz="1600" dirty="0" smtClean="0"/>
          </a:p>
          <a:p>
            <a:pPr algn="ctr" eaLnBrk="1" hangingPunct="1">
              <a:buNone/>
            </a:pPr>
            <a:r>
              <a:rPr lang="en-US" sz="1600" dirty="0" smtClean="0"/>
              <a:t>					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1600" dirty="0" smtClean="0"/>
          </a:p>
          <a:p>
            <a:pPr algn="ctr" eaLnBrk="1" hangingPunct="1">
              <a:buFont typeface="Wingdings 2" pitchFamily="18" charset="2"/>
              <a:buNone/>
            </a:pPr>
            <a:endParaRPr lang="en-US" sz="1600" dirty="0" smtClean="0"/>
          </a:p>
        </p:txBody>
      </p:sp>
      <p:sp>
        <p:nvSpPr>
          <p:cNvPr id="13316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DFFA6C-A7E4-4773-8F85-7841E8AF9A88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 June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8F838-EF59-483E-817B-883374E7A21A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4" y="185870"/>
            <a:ext cx="1202822" cy="105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52600" y="391531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000" b="1" dirty="0">
                <a:solidFill>
                  <a:srgbClr val="0033CC"/>
                </a:solidFill>
                <a:latin typeface="Georgia" pitchFamily="18" charset="0"/>
              </a:rPr>
              <a:t>CUTS Institute for Regulation &amp; 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400" dirty="0"/>
              <a:t>World-wide enforcement –</a:t>
            </a:r>
            <a:br>
              <a:rPr lang="en-GB" altLang="en-US" sz="2400" dirty="0"/>
            </a:br>
            <a:r>
              <a:rPr lang="en-GB" altLang="en-US" sz="2400" dirty="0"/>
              <a:t> More than 130 countries already have competition laws</a:t>
            </a:r>
            <a:endParaRPr lang="en-IN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2" descr="MP9004100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8" b="35611"/>
          <a:stretch>
            <a:fillRect/>
          </a:stretch>
        </p:blipFill>
        <p:spPr bwMode="auto">
          <a:xfrm>
            <a:off x="381000" y="2057400"/>
            <a:ext cx="8458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3400" y="0"/>
            <a:ext cx="861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r">
              <a:spcBef>
                <a:spcPct val="20000"/>
              </a:spcBef>
              <a:buSzPct val="70000"/>
            </a:pPr>
            <a:endParaRPr lang="ms-MY" altLang="en-US" sz="800" b="1" i="1">
              <a:solidFill>
                <a:schemeClr val="bg1"/>
              </a:solidFill>
              <a:latin typeface="Constantia" pitchFamily="18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152400" y="2057400"/>
            <a:ext cx="3127375" cy="1965325"/>
            <a:chOff x="0" y="0"/>
            <a:chExt cx="1970" cy="1238"/>
          </a:xfrm>
        </p:grpSpPr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 rot="1458311">
              <a:off x="0" y="0"/>
              <a:ext cx="1970" cy="1238"/>
            </a:xfrm>
            <a:prstGeom prst="irregularSeal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>
                <a:lnSpc>
                  <a:spcPct val="65000"/>
                </a:lnSpc>
              </a:pPr>
              <a:endParaRPr lang="ms-MY" altLang="en-US" sz="1000" b="1">
                <a:latin typeface="Constantia" pitchFamily="18" charset="0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40" y="240"/>
              <a:ext cx="1248" cy="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GB" altLang="en-US" sz="1600"/>
                <a:t>Highest individual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600"/>
                <a:t>UK fine to date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b="1">
                  <a:solidFill>
                    <a:srgbClr val="FF3300"/>
                  </a:solidFill>
                </a:rPr>
                <a:t>GBP122 million</a:t>
              </a:r>
              <a:r>
                <a:rPr lang="en-GB" altLang="en-US" sz="1600"/>
                <a:t>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400"/>
                <a:t>in Aug 2008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400"/>
                <a:t>(BA, fuel surcharges)</a:t>
              </a:r>
              <a:endParaRPr lang="en-US" altLang="en-US" sz="1400"/>
            </a:p>
          </p:txBody>
        </p:sp>
      </p:grp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2286000" y="1981200"/>
            <a:ext cx="3048000" cy="2017713"/>
            <a:chOff x="0" y="0"/>
            <a:chExt cx="1920" cy="1271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 rot="672743">
              <a:off x="0" y="0"/>
              <a:ext cx="1920" cy="1271"/>
            </a:xfrm>
            <a:prstGeom prst="irregularSeal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endParaRPr lang="ms-MY" altLang="en-US" sz="1000" b="1">
                <a:latin typeface="Constantia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72" y="318"/>
              <a:ext cx="1253" cy="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GB" altLang="en-US" sz="1600" dirty="0"/>
                <a:t>Highest EU 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sz="1600" dirty="0"/>
                <a:t>cartel fine to date 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b="1" dirty="0">
                  <a:solidFill>
                    <a:srgbClr val="FF3300"/>
                  </a:solidFill>
                </a:rPr>
                <a:t>EURO 1.4 billion</a:t>
              </a:r>
              <a:r>
                <a:rPr lang="en-GB" altLang="en-US" sz="1600" dirty="0"/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sz="1400" dirty="0"/>
                <a:t>in 2008 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sz="1400" dirty="0"/>
                <a:t>(Car Glass manufacturer)</a:t>
              </a:r>
              <a:endParaRPr lang="en-US" altLang="en-US" sz="1400" dirty="0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5791200" y="1828800"/>
            <a:ext cx="2973388" cy="3133725"/>
            <a:chOff x="0" y="0"/>
            <a:chExt cx="1873" cy="1974"/>
          </a:xfrm>
        </p:grpSpPr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 rot="367436">
              <a:off x="0" y="0"/>
              <a:ext cx="1873" cy="1974"/>
            </a:xfrm>
            <a:prstGeom prst="irregularSeal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>
                <a:lnSpc>
                  <a:spcPct val="65000"/>
                </a:lnSpc>
              </a:pPr>
              <a:endParaRPr lang="ms-MY" altLang="en-US" sz="1000" b="1">
                <a:latin typeface="Constantia" pitchFamily="18" charset="0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288" y="624"/>
              <a:ext cx="1172" cy="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GB" altLang="en-US" sz="1600" dirty="0"/>
                <a:t>Largest recent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600" dirty="0"/>
                <a:t>US cartel fine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b="1" dirty="0">
                  <a:solidFill>
                    <a:srgbClr val="FF3300"/>
                  </a:solidFill>
                </a:rPr>
                <a:t>USD 700 million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400" dirty="0"/>
                <a:t>in 2005/06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400" dirty="0"/>
                <a:t>(DRAM semiconductor </a:t>
              </a:r>
            </a:p>
            <a:p>
              <a:pPr algn="ctr">
                <a:lnSpc>
                  <a:spcPct val="85000"/>
                </a:lnSpc>
              </a:pPr>
              <a:r>
                <a:rPr lang="en-GB" altLang="en-US" sz="1400" dirty="0"/>
                <a:t>memory products)</a:t>
              </a:r>
              <a:endParaRPr lang="en-US" altLang="en-US" sz="1400" dirty="0"/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3581400" y="3200400"/>
            <a:ext cx="2905125" cy="2211388"/>
            <a:chOff x="0" y="0"/>
            <a:chExt cx="1830" cy="1393"/>
          </a:xfrm>
        </p:grpSpPr>
        <p:sp>
          <p:nvSpPr>
            <p:cNvPr id="19" name="AutoShape 11"/>
            <p:cNvSpPr>
              <a:spLocks noChangeArrowheads="1"/>
            </p:cNvSpPr>
            <p:nvPr/>
          </p:nvSpPr>
          <p:spPr bwMode="auto">
            <a:xfrm rot="672743">
              <a:off x="0" y="0"/>
              <a:ext cx="1830" cy="1393"/>
            </a:xfrm>
            <a:prstGeom prst="irregularSeal2">
              <a:avLst/>
            </a:prstGeom>
            <a:solidFill>
              <a:srgbClr val="FFFF00">
                <a:alpha val="29803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endParaRPr lang="ms-MY" altLang="en-US" sz="1000" b="1">
                <a:latin typeface="Constantia" pitchFamily="18" charset="0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305" y="431"/>
              <a:ext cx="1192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GB" altLang="en-US" sz="1600" b="1"/>
                <a:t>INTEL fine on 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sz="1600" b="1"/>
                <a:t>abuse of dominance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b="1">
                  <a:solidFill>
                    <a:srgbClr val="FF0000"/>
                  </a:solidFill>
                </a:rPr>
                <a:t>EURO 1.06 billion</a:t>
              </a:r>
            </a:p>
            <a:p>
              <a:pPr algn="ctr">
                <a:lnSpc>
                  <a:spcPct val="80000"/>
                </a:lnSpc>
              </a:pPr>
              <a:r>
                <a:rPr lang="en-GB" altLang="en-US" sz="1400"/>
                <a:t>on May 2009 </a:t>
              </a:r>
              <a:endParaRPr lang="en-US" altLang="en-US" sz="1400"/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914400" y="3429000"/>
            <a:ext cx="3157538" cy="2922588"/>
            <a:chOff x="0" y="0"/>
            <a:chExt cx="1989" cy="1841"/>
          </a:xfrm>
        </p:grpSpPr>
        <p:sp>
          <p:nvSpPr>
            <p:cNvPr id="22" name="AutoShape 13"/>
            <p:cNvSpPr>
              <a:spLocks noChangeArrowheads="1"/>
            </p:cNvSpPr>
            <p:nvPr/>
          </p:nvSpPr>
          <p:spPr bwMode="auto">
            <a:xfrm rot="367436">
              <a:off x="0" y="0"/>
              <a:ext cx="1989" cy="1841"/>
            </a:xfrm>
            <a:prstGeom prst="irregularSeal2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>
                <a:lnSpc>
                  <a:spcPct val="65000"/>
                </a:lnSpc>
              </a:pPr>
              <a:endParaRPr lang="ms-MY" altLang="en-US" sz="1000" b="1">
                <a:latin typeface="Constantia" pitchFamily="18" charset="0"/>
              </a:endParaRPr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288" y="432"/>
              <a:ext cx="1247" cy="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sz="1600" b="1" dirty="0"/>
                <a:t>Microsoft </a:t>
              </a:r>
            </a:p>
            <a:p>
              <a:pPr algn="ctr">
                <a:lnSpc>
                  <a:spcPct val="85000"/>
                </a:lnSpc>
              </a:pPr>
              <a:r>
                <a:rPr lang="en-US" sz="1600" b="1" dirty="0"/>
                <a:t>fined for bundling</a:t>
              </a:r>
            </a:p>
            <a:p>
              <a:pPr algn="ctr">
                <a:lnSpc>
                  <a:spcPct val="85000"/>
                </a:lnSpc>
              </a:pPr>
              <a:r>
                <a:rPr lang="en-US" b="1" dirty="0">
                  <a:solidFill>
                    <a:srgbClr val="F52B48"/>
                  </a:solidFill>
                </a:rPr>
                <a:t>EURO 497 million</a:t>
              </a:r>
              <a:r>
                <a:rPr lang="en-US" sz="1600" dirty="0"/>
                <a:t>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dirty="0"/>
                <a:t>in Mar 2004</a:t>
              </a:r>
              <a:r>
                <a:rPr lang="en-US" sz="1600" dirty="0"/>
                <a:t> </a:t>
              </a:r>
              <a:r>
                <a:rPr lang="en-US" sz="1400" dirty="0"/>
                <a:t>and further</a:t>
              </a:r>
              <a:r>
                <a:rPr lang="en-US" sz="1600" dirty="0"/>
                <a:t> </a:t>
              </a:r>
            </a:p>
            <a:p>
              <a:pPr algn="ctr">
                <a:lnSpc>
                  <a:spcPct val="85000"/>
                </a:lnSpc>
              </a:pPr>
              <a:r>
                <a:rPr lang="en-US" b="1" dirty="0">
                  <a:solidFill>
                    <a:srgbClr val="FF0000"/>
                  </a:solidFill>
                </a:rPr>
                <a:t>EURO 899 million</a:t>
              </a:r>
              <a:r>
                <a:rPr lang="en-US" sz="1600" dirty="0"/>
                <a:t>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dirty="0"/>
                <a:t>for not paying earlier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dirty="0"/>
                <a:t>fine in Feb 2008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84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llipse 59"/>
          <p:cNvSpPr/>
          <p:nvPr/>
        </p:nvSpPr>
        <p:spPr bwMode="auto">
          <a:xfrm>
            <a:off x="2504250" y="5344507"/>
            <a:ext cx="4146298" cy="838200"/>
          </a:xfrm>
          <a:prstGeom prst="ellipse">
            <a:avLst/>
          </a:prstGeom>
          <a:gradFill flip="none" rotWithShape="1">
            <a:gsLst>
              <a:gs pos="24000">
                <a:sysClr val="windowText" lastClr="000000">
                  <a:alpha val="22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/>
            <a:endParaRPr lang="da-DK">
              <a:solidFill>
                <a:srgbClr val="FFFFFF"/>
              </a:solidFill>
              <a:latin typeface="Calibri" pitchFamily="-65" charset="0"/>
            </a:endParaRPr>
          </a:p>
        </p:txBody>
      </p:sp>
      <p:sp>
        <p:nvSpPr>
          <p:cNvPr id="4" name="Rektangel 26"/>
          <p:cNvSpPr>
            <a:spLocks noChangeArrowheads="1"/>
          </p:cNvSpPr>
          <p:nvPr/>
        </p:nvSpPr>
        <p:spPr bwMode="auto">
          <a:xfrm rot="10800000" flipV="1">
            <a:off x="306388" y="686316"/>
            <a:ext cx="8730108" cy="6055052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48000">
                <a:srgbClr val="F3F3F3"/>
              </a:gs>
              <a:gs pos="69000">
                <a:srgbClr val="F3F3F3"/>
              </a:gs>
              <a:gs pos="100000">
                <a:srgbClr val="BFBFB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/>
            <a:endParaRPr lang="da-DK">
              <a:solidFill>
                <a:srgbClr val="FFFFFF"/>
              </a:solidFill>
              <a:latin typeface="Calibri" pitchFamily="-65" charset="0"/>
            </a:endParaRPr>
          </a:p>
        </p:txBody>
      </p:sp>
      <p:grpSp>
        <p:nvGrpSpPr>
          <p:cNvPr id="15366" name="Group 12"/>
          <p:cNvGrpSpPr>
            <a:grpSpLocks/>
          </p:cNvGrpSpPr>
          <p:nvPr/>
        </p:nvGrpSpPr>
        <p:grpSpPr bwMode="auto">
          <a:xfrm>
            <a:off x="2106613" y="914400"/>
            <a:ext cx="4903787" cy="4849813"/>
            <a:chOff x="3415764" y="2285527"/>
            <a:chExt cx="2312472" cy="2286946"/>
          </a:xfrm>
        </p:grpSpPr>
        <p:sp>
          <p:nvSpPr>
            <p:cNvPr id="6" name="Freeform 256"/>
            <p:cNvSpPr>
              <a:spLocks/>
            </p:cNvSpPr>
            <p:nvPr/>
          </p:nvSpPr>
          <p:spPr bwMode="auto">
            <a:xfrm>
              <a:off x="3501106" y="2285527"/>
              <a:ext cx="1223237" cy="837674"/>
            </a:xfrm>
            <a:custGeom>
              <a:avLst/>
              <a:gdLst>
                <a:gd name="T0" fmla="*/ 464973279 w 969"/>
                <a:gd name="T1" fmla="*/ 1330221954 h 664"/>
                <a:gd name="T2" fmla="*/ 503052344 w 969"/>
                <a:gd name="T3" fmla="*/ 1246081133 h 664"/>
                <a:gd name="T4" fmla="*/ 547144622 w 969"/>
                <a:gd name="T5" fmla="*/ 1161940628 h 664"/>
                <a:gd name="T6" fmla="*/ 597250116 w 969"/>
                <a:gd name="T7" fmla="*/ 1083810790 h 664"/>
                <a:gd name="T8" fmla="*/ 651362736 w 969"/>
                <a:gd name="T9" fmla="*/ 1009686380 h 664"/>
                <a:gd name="T10" fmla="*/ 711488728 w 969"/>
                <a:gd name="T11" fmla="*/ 939568661 h 664"/>
                <a:gd name="T12" fmla="*/ 775622952 w 969"/>
                <a:gd name="T13" fmla="*/ 871454919 h 664"/>
                <a:gd name="T14" fmla="*/ 845770390 w 969"/>
                <a:gd name="T15" fmla="*/ 809351844 h 664"/>
                <a:gd name="T16" fmla="*/ 921929781 w 969"/>
                <a:gd name="T17" fmla="*/ 751254197 h 664"/>
                <a:gd name="T18" fmla="*/ 1000092735 w 969"/>
                <a:gd name="T19" fmla="*/ 699167217 h 664"/>
                <a:gd name="T20" fmla="*/ 1080260514 w 969"/>
                <a:gd name="T21" fmla="*/ 653090747 h 664"/>
                <a:gd name="T22" fmla="*/ 1166441509 w 969"/>
                <a:gd name="T23" fmla="*/ 611021126 h 664"/>
                <a:gd name="T24" fmla="*/ 1254626066 w 969"/>
                <a:gd name="T25" fmla="*/ 576963623 h 664"/>
                <a:gd name="T26" fmla="*/ 1344814503 w 969"/>
                <a:gd name="T27" fmla="*/ 548916788 h 664"/>
                <a:gd name="T28" fmla="*/ 1439012275 w 969"/>
                <a:gd name="T29" fmla="*/ 524876644 h 664"/>
                <a:gd name="T30" fmla="*/ 1537217174 w 969"/>
                <a:gd name="T31" fmla="*/ 510852595 h 664"/>
                <a:gd name="T32" fmla="*/ 1635423335 w 969"/>
                <a:gd name="T33" fmla="*/ 502839214 h 664"/>
                <a:gd name="T34" fmla="*/ 1701561122 w 969"/>
                <a:gd name="T35" fmla="*/ 0 h 664"/>
                <a:gd name="T36" fmla="*/ 1627406557 w 969"/>
                <a:gd name="T37" fmla="*/ 4006692 h 664"/>
                <a:gd name="T38" fmla="*/ 1485108117 w 969"/>
                <a:gd name="T39" fmla="*/ 14022792 h 664"/>
                <a:gd name="T40" fmla="*/ 1346819328 w 969"/>
                <a:gd name="T41" fmla="*/ 34057512 h 664"/>
                <a:gd name="T42" fmla="*/ 1212537351 w 969"/>
                <a:gd name="T43" fmla="*/ 66111048 h 664"/>
                <a:gd name="T44" fmla="*/ 1082265340 w 969"/>
                <a:gd name="T45" fmla="*/ 108180689 h 664"/>
                <a:gd name="T46" fmla="*/ 958005282 w 969"/>
                <a:gd name="T47" fmla="*/ 156260978 h 664"/>
                <a:gd name="T48" fmla="*/ 835748787 w 969"/>
                <a:gd name="T49" fmla="*/ 216361378 h 664"/>
                <a:gd name="T50" fmla="*/ 719505506 w 969"/>
                <a:gd name="T51" fmla="*/ 284475121 h 664"/>
                <a:gd name="T52" fmla="*/ 609275283 w 969"/>
                <a:gd name="T53" fmla="*/ 358598347 h 664"/>
                <a:gd name="T54" fmla="*/ 503052344 w 969"/>
                <a:gd name="T55" fmla="*/ 440736138 h 664"/>
                <a:gd name="T56" fmla="*/ 404847445 w 969"/>
                <a:gd name="T57" fmla="*/ 530887311 h 664"/>
                <a:gd name="T58" fmla="*/ 312654419 w 969"/>
                <a:gd name="T59" fmla="*/ 627047888 h 664"/>
                <a:gd name="T60" fmla="*/ 230481814 w 969"/>
                <a:gd name="T61" fmla="*/ 731220743 h 664"/>
                <a:gd name="T62" fmla="*/ 154322384 w 969"/>
                <a:gd name="T63" fmla="*/ 839401393 h 664"/>
                <a:gd name="T64" fmla="*/ 84176208 w 969"/>
                <a:gd name="T65" fmla="*/ 953592710 h 664"/>
                <a:gd name="T66" fmla="*/ 24050344 w 969"/>
                <a:gd name="T67" fmla="*/ 1073793432 h 664"/>
                <a:gd name="T68" fmla="*/ 312654419 w 969"/>
                <a:gd name="T69" fmla="*/ 985646236 h 6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69"/>
                <a:gd name="T106" fmla="*/ 0 h 664"/>
                <a:gd name="T107" fmla="*/ 969 w 969"/>
                <a:gd name="T108" fmla="*/ 664 h 6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69" h="664">
                  <a:moveTo>
                    <a:pt x="232" y="664"/>
                  </a:moveTo>
                  <a:lnTo>
                    <a:pt x="232" y="664"/>
                  </a:lnTo>
                  <a:lnTo>
                    <a:pt x="241" y="644"/>
                  </a:lnTo>
                  <a:lnTo>
                    <a:pt x="251" y="622"/>
                  </a:lnTo>
                  <a:lnTo>
                    <a:pt x="261" y="601"/>
                  </a:lnTo>
                  <a:lnTo>
                    <a:pt x="273" y="580"/>
                  </a:lnTo>
                  <a:lnTo>
                    <a:pt x="285" y="561"/>
                  </a:lnTo>
                  <a:lnTo>
                    <a:pt x="298" y="541"/>
                  </a:lnTo>
                  <a:lnTo>
                    <a:pt x="311" y="522"/>
                  </a:lnTo>
                  <a:lnTo>
                    <a:pt x="325" y="504"/>
                  </a:lnTo>
                  <a:lnTo>
                    <a:pt x="339" y="485"/>
                  </a:lnTo>
                  <a:lnTo>
                    <a:pt x="355" y="469"/>
                  </a:lnTo>
                  <a:lnTo>
                    <a:pt x="372" y="452"/>
                  </a:lnTo>
                  <a:lnTo>
                    <a:pt x="387" y="435"/>
                  </a:lnTo>
                  <a:lnTo>
                    <a:pt x="404" y="419"/>
                  </a:lnTo>
                  <a:lnTo>
                    <a:pt x="422" y="404"/>
                  </a:lnTo>
                  <a:lnTo>
                    <a:pt x="440" y="389"/>
                  </a:lnTo>
                  <a:lnTo>
                    <a:pt x="460" y="375"/>
                  </a:lnTo>
                  <a:lnTo>
                    <a:pt x="478" y="362"/>
                  </a:lnTo>
                  <a:lnTo>
                    <a:pt x="499" y="349"/>
                  </a:lnTo>
                  <a:lnTo>
                    <a:pt x="518" y="338"/>
                  </a:lnTo>
                  <a:lnTo>
                    <a:pt x="539" y="326"/>
                  </a:lnTo>
                  <a:lnTo>
                    <a:pt x="560" y="316"/>
                  </a:lnTo>
                  <a:lnTo>
                    <a:pt x="582" y="305"/>
                  </a:lnTo>
                  <a:lnTo>
                    <a:pt x="604" y="296"/>
                  </a:lnTo>
                  <a:lnTo>
                    <a:pt x="626" y="288"/>
                  </a:lnTo>
                  <a:lnTo>
                    <a:pt x="648" y="281"/>
                  </a:lnTo>
                  <a:lnTo>
                    <a:pt x="671" y="274"/>
                  </a:lnTo>
                  <a:lnTo>
                    <a:pt x="694" y="268"/>
                  </a:lnTo>
                  <a:lnTo>
                    <a:pt x="718" y="262"/>
                  </a:lnTo>
                  <a:lnTo>
                    <a:pt x="742" y="258"/>
                  </a:lnTo>
                  <a:lnTo>
                    <a:pt x="767" y="255"/>
                  </a:lnTo>
                  <a:lnTo>
                    <a:pt x="792" y="252"/>
                  </a:lnTo>
                  <a:lnTo>
                    <a:pt x="816" y="251"/>
                  </a:lnTo>
                  <a:lnTo>
                    <a:pt x="969" y="129"/>
                  </a:lnTo>
                  <a:lnTo>
                    <a:pt x="849" y="0"/>
                  </a:lnTo>
                  <a:lnTo>
                    <a:pt x="812" y="2"/>
                  </a:lnTo>
                  <a:lnTo>
                    <a:pt x="777" y="3"/>
                  </a:lnTo>
                  <a:lnTo>
                    <a:pt x="741" y="7"/>
                  </a:lnTo>
                  <a:lnTo>
                    <a:pt x="707" y="12"/>
                  </a:lnTo>
                  <a:lnTo>
                    <a:pt x="672" y="17"/>
                  </a:lnTo>
                  <a:lnTo>
                    <a:pt x="639" y="25"/>
                  </a:lnTo>
                  <a:lnTo>
                    <a:pt x="605" y="33"/>
                  </a:lnTo>
                  <a:lnTo>
                    <a:pt x="573" y="43"/>
                  </a:lnTo>
                  <a:lnTo>
                    <a:pt x="540" y="54"/>
                  </a:lnTo>
                  <a:lnTo>
                    <a:pt x="509" y="65"/>
                  </a:lnTo>
                  <a:lnTo>
                    <a:pt x="478" y="78"/>
                  </a:lnTo>
                  <a:lnTo>
                    <a:pt x="447" y="93"/>
                  </a:lnTo>
                  <a:lnTo>
                    <a:pt x="417" y="108"/>
                  </a:lnTo>
                  <a:lnTo>
                    <a:pt x="387" y="124"/>
                  </a:lnTo>
                  <a:lnTo>
                    <a:pt x="359" y="142"/>
                  </a:lnTo>
                  <a:lnTo>
                    <a:pt x="331" y="160"/>
                  </a:lnTo>
                  <a:lnTo>
                    <a:pt x="304" y="179"/>
                  </a:lnTo>
                  <a:lnTo>
                    <a:pt x="277" y="199"/>
                  </a:lnTo>
                  <a:lnTo>
                    <a:pt x="251" y="220"/>
                  </a:lnTo>
                  <a:lnTo>
                    <a:pt x="226" y="242"/>
                  </a:lnTo>
                  <a:lnTo>
                    <a:pt x="202" y="265"/>
                  </a:lnTo>
                  <a:lnTo>
                    <a:pt x="180" y="288"/>
                  </a:lnTo>
                  <a:lnTo>
                    <a:pt x="156" y="313"/>
                  </a:lnTo>
                  <a:lnTo>
                    <a:pt x="136" y="339"/>
                  </a:lnTo>
                  <a:lnTo>
                    <a:pt x="115" y="365"/>
                  </a:lnTo>
                  <a:lnTo>
                    <a:pt x="95" y="392"/>
                  </a:lnTo>
                  <a:lnTo>
                    <a:pt x="77" y="419"/>
                  </a:lnTo>
                  <a:lnTo>
                    <a:pt x="59" y="448"/>
                  </a:lnTo>
                  <a:lnTo>
                    <a:pt x="42" y="476"/>
                  </a:lnTo>
                  <a:lnTo>
                    <a:pt x="27" y="506"/>
                  </a:lnTo>
                  <a:lnTo>
                    <a:pt x="12" y="536"/>
                  </a:lnTo>
                  <a:lnTo>
                    <a:pt x="0" y="567"/>
                  </a:lnTo>
                  <a:lnTo>
                    <a:pt x="156" y="492"/>
                  </a:lnTo>
                  <a:lnTo>
                    <a:pt x="232" y="664"/>
                  </a:lnTo>
                  <a:close/>
                </a:path>
              </a:pathLst>
            </a:custGeom>
            <a:gradFill rotWithShape="1">
              <a:gsLst>
                <a:gs pos="0">
                  <a:srgbClr val="262626"/>
                </a:gs>
                <a:gs pos="100000">
                  <a:srgbClr val="595959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buFont typeface="Calibri" pitchFamily="-65" charset="0"/>
                <a:buAutoNum type="arabicPeriod"/>
              </a:pPr>
              <a:endParaRPr lang="en-US" noProof="1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8" name="Freeform 257"/>
            <p:cNvSpPr>
              <a:spLocks/>
            </p:cNvSpPr>
            <p:nvPr/>
          </p:nvSpPr>
          <p:spPr bwMode="auto">
            <a:xfrm>
              <a:off x="4580609" y="2288521"/>
              <a:ext cx="1102710" cy="1010598"/>
            </a:xfrm>
            <a:custGeom>
              <a:avLst/>
              <a:gdLst>
                <a:gd name="T0" fmla="*/ 0 w 875"/>
                <a:gd name="T1" fmla="*/ 498679259 h 801"/>
                <a:gd name="T2" fmla="*/ 106110624 w 875"/>
                <a:gd name="T3" fmla="*/ 502684708 h 801"/>
                <a:gd name="T4" fmla="*/ 210218544 w 875"/>
                <a:gd name="T5" fmla="*/ 516703151 h 801"/>
                <a:gd name="T6" fmla="*/ 312323718 w 875"/>
                <a:gd name="T7" fmla="*/ 536730399 h 801"/>
                <a:gd name="T8" fmla="*/ 410426084 w 875"/>
                <a:gd name="T9" fmla="*/ 564768546 h 801"/>
                <a:gd name="T10" fmla="*/ 506525665 w 875"/>
                <a:gd name="T11" fmla="*/ 598815498 h 801"/>
                <a:gd name="T12" fmla="*/ 596618392 w 875"/>
                <a:gd name="T13" fmla="*/ 640872087 h 801"/>
                <a:gd name="T14" fmla="*/ 682708389 w 875"/>
                <a:gd name="T15" fmla="*/ 690940995 h 801"/>
                <a:gd name="T16" fmla="*/ 768796967 w 875"/>
                <a:gd name="T17" fmla="*/ 745013933 h 801"/>
                <a:gd name="T18" fmla="*/ 846878507 w 875"/>
                <a:gd name="T19" fmla="*/ 807099032 h 801"/>
                <a:gd name="T20" fmla="*/ 918953193 w 875"/>
                <a:gd name="T21" fmla="*/ 871186225 h 801"/>
                <a:gd name="T22" fmla="*/ 989025174 w 875"/>
                <a:gd name="T23" fmla="*/ 945286411 h 801"/>
                <a:gd name="T24" fmla="*/ 1051090118 w 875"/>
                <a:gd name="T25" fmla="*/ 1023393309 h 801"/>
                <a:gd name="T26" fmla="*/ 1109149651 w 875"/>
                <a:gd name="T27" fmla="*/ 1103502300 h 801"/>
                <a:gd name="T28" fmla="*/ 1161203591 w 875"/>
                <a:gd name="T29" fmla="*/ 1189618835 h 801"/>
                <a:gd name="T30" fmla="*/ 1205249232 w 875"/>
                <a:gd name="T31" fmla="*/ 1277738725 h 801"/>
                <a:gd name="T32" fmla="*/ 1241286575 w 875"/>
                <a:gd name="T33" fmla="*/ 1369864380 h 801"/>
                <a:gd name="T34" fmla="*/ 1751816547 w 875"/>
                <a:gd name="T35" fmla="*/ 1305776872 h 801"/>
                <a:gd name="T36" fmla="*/ 1729793096 w 875"/>
                <a:gd name="T37" fmla="*/ 1237684229 h 801"/>
                <a:gd name="T38" fmla="*/ 1679741861 w 875"/>
                <a:gd name="T39" fmla="*/ 1105504394 h 801"/>
                <a:gd name="T40" fmla="*/ 1617676918 w 875"/>
                <a:gd name="T41" fmla="*/ 975327914 h 801"/>
                <a:gd name="T42" fmla="*/ 1547604937 w 875"/>
                <a:gd name="T43" fmla="*/ 853161072 h 801"/>
                <a:gd name="T44" fmla="*/ 1467521952 w 875"/>
                <a:gd name="T45" fmla="*/ 739006390 h 801"/>
                <a:gd name="T46" fmla="*/ 1379430669 w 875"/>
                <a:gd name="T47" fmla="*/ 628855739 h 801"/>
                <a:gd name="T48" fmla="*/ 1283330773 w 875"/>
                <a:gd name="T49" fmla="*/ 526717406 h 801"/>
                <a:gd name="T50" fmla="*/ 1179222893 w 875"/>
                <a:gd name="T51" fmla="*/ 430586616 h 801"/>
                <a:gd name="T52" fmla="*/ 1069108159 w 875"/>
                <a:gd name="T53" fmla="*/ 344468820 h 801"/>
                <a:gd name="T54" fmla="*/ 950986387 w 875"/>
                <a:gd name="T55" fmla="*/ 266363105 h 801"/>
                <a:gd name="T56" fmla="*/ 824855056 w 875"/>
                <a:gd name="T57" fmla="*/ 196267107 h 801"/>
                <a:gd name="T58" fmla="*/ 696722281 w 875"/>
                <a:gd name="T59" fmla="*/ 138188680 h 801"/>
                <a:gd name="T60" fmla="*/ 560581049 w 875"/>
                <a:gd name="T61" fmla="*/ 88119930 h 801"/>
                <a:gd name="T62" fmla="*/ 424439976 w 875"/>
                <a:gd name="T63" fmla="*/ 48065414 h 801"/>
                <a:gd name="T64" fmla="*/ 278289081 w 875"/>
                <a:gd name="T65" fmla="*/ 20027253 h 801"/>
                <a:gd name="T66" fmla="*/ 130135520 w 875"/>
                <a:gd name="T67" fmla="*/ 2003356 h 801"/>
                <a:gd name="T68" fmla="*/ 298309827 w 875"/>
                <a:gd name="T69" fmla="*/ 256348851 h 8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75"/>
                <a:gd name="T106" fmla="*/ 0 h 801"/>
                <a:gd name="T107" fmla="*/ 875 w 875"/>
                <a:gd name="T108" fmla="*/ 801 h 80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75" h="801">
                  <a:moveTo>
                    <a:pt x="0" y="249"/>
                  </a:moveTo>
                  <a:lnTo>
                    <a:pt x="0" y="249"/>
                  </a:lnTo>
                  <a:lnTo>
                    <a:pt x="26" y="249"/>
                  </a:lnTo>
                  <a:lnTo>
                    <a:pt x="53" y="251"/>
                  </a:lnTo>
                  <a:lnTo>
                    <a:pt x="79" y="254"/>
                  </a:lnTo>
                  <a:lnTo>
                    <a:pt x="105" y="258"/>
                  </a:lnTo>
                  <a:lnTo>
                    <a:pt x="131" y="262"/>
                  </a:lnTo>
                  <a:lnTo>
                    <a:pt x="156" y="268"/>
                  </a:lnTo>
                  <a:lnTo>
                    <a:pt x="180" y="275"/>
                  </a:lnTo>
                  <a:lnTo>
                    <a:pt x="205" y="282"/>
                  </a:lnTo>
                  <a:lnTo>
                    <a:pt x="228" y="290"/>
                  </a:lnTo>
                  <a:lnTo>
                    <a:pt x="253" y="299"/>
                  </a:lnTo>
                  <a:lnTo>
                    <a:pt x="275" y="310"/>
                  </a:lnTo>
                  <a:lnTo>
                    <a:pt x="298" y="320"/>
                  </a:lnTo>
                  <a:lnTo>
                    <a:pt x="320" y="333"/>
                  </a:lnTo>
                  <a:lnTo>
                    <a:pt x="341" y="345"/>
                  </a:lnTo>
                  <a:lnTo>
                    <a:pt x="363" y="359"/>
                  </a:lnTo>
                  <a:lnTo>
                    <a:pt x="384" y="372"/>
                  </a:lnTo>
                  <a:lnTo>
                    <a:pt x="403" y="387"/>
                  </a:lnTo>
                  <a:lnTo>
                    <a:pt x="423" y="403"/>
                  </a:lnTo>
                  <a:lnTo>
                    <a:pt x="441" y="419"/>
                  </a:lnTo>
                  <a:lnTo>
                    <a:pt x="459" y="435"/>
                  </a:lnTo>
                  <a:lnTo>
                    <a:pt x="477" y="454"/>
                  </a:lnTo>
                  <a:lnTo>
                    <a:pt x="494" y="472"/>
                  </a:lnTo>
                  <a:lnTo>
                    <a:pt x="510" y="491"/>
                  </a:lnTo>
                  <a:lnTo>
                    <a:pt x="525" y="511"/>
                  </a:lnTo>
                  <a:lnTo>
                    <a:pt x="540" y="530"/>
                  </a:lnTo>
                  <a:lnTo>
                    <a:pt x="554" y="551"/>
                  </a:lnTo>
                  <a:lnTo>
                    <a:pt x="567" y="572"/>
                  </a:lnTo>
                  <a:lnTo>
                    <a:pt x="580" y="594"/>
                  </a:lnTo>
                  <a:lnTo>
                    <a:pt x="591" y="616"/>
                  </a:lnTo>
                  <a:lnTo>
                    <a:pt x="602" y="638"/>
                  </a:lnTo>
                  <a:lnTo>
                    <a:pt x="611" y="661"/>
                  </a:lnTo>
                  <a:lnTo>
                    <a:pt x="620" y="684"/>
                  </a:lnTo>
                  <a:lnTo>
                    <a:pt x="778" y="801"/>
                  </a:lnTo>
                  <a:lnTo>
                    <a:pt x="875" y="652"/>
                  </a:lnTo>
                  <a:lnTo>
                    <a:pt x="864" y="618"/>
                  </a:lnTo>
                  <a:lnTo>
                    <a:pt x="852" y="584"/>
                  </a:lnTo>
                  <a:lnTo>
                    <a:pt x="839" y="552"/>
                  </a:lnTo>
                  <a:lnTo>
                    <a:pt x="823" y="520"/>
                  </a:lnTo>
                  <a:lnTo>
                    <a:pt x="808" y="487"/>
                  </a:lnTo>
                  <a:lnTo>
                    <a:pt x="791" y="457"/>
                  </a:lnTo>
                  <a:lnTo>
                    <a:pt x="773" y="426"/>
                  </a:lnTo>
                  <a:lnTo>
                    <a:pt x="753" y="398"/>
                  </a:lnTo>
                  <a:lnTo>
                    <a:pt x="733" y="369"/>
                  </a:lnTo>
                  <a:lnTo>
                    <a:pt x="712" y="341"/>
                  </a:lnTo>
                  <a:lnTo>
                    <a:pt x="689" y="314"/>
                  </a:lnTo>
                  <a:lnTo>
                    <a:pt x="665" y="288"/>
                  </a:lnTo>
                  <a:lnTo>
                    <a:pt x="641" y="263"/>
                  </a:lnTo>
                  <a:lnTo>
                    <a:pt x="616" y="238"/>
                  </a:lnTo>
                  <a:lnTo>
                    <a:pt x="589" y="215"/>
                  </a:lnTo>
                  <a:lnTo>
                    <a:pt x="562" y="193"/>
                  </a:lnTo>
                  <a:lnTo>
                    <a:pt x="534" y="172"/>
                  </a:lnTo>
                  <a:lnTo>
                    <a:pt x="505" y="153"/>
                  </a:lnTo>
                  <a:lnTo>
                    <a:pt x="475" y="133"/>
                  </a:lnTo>
                  <a:lnTo>
                    <a:pt x="445" y="115"/>
                  </a:lnTo>
                  <a:lnTo>
                    <a:pt x="412" y="98"/>
                  </a:lnTo>
                  <a:lnTo>
                    <a:pt x="381" y="83"/>
                  </a:lnTo>
                  <a:lnTo>
                    <a:pt x="348" y="69"/>
                  </a:lnTo>
                  <a:lnTo>
                    <a:pt x="315" y="56"/>
                  </a:lnTo>
                  <a:lnTo>
                    <a:pt x="280" y="44"/>
                  </a:lnTo>
                  <a:lnTo>
                    <a:pt x="247" y="33"/>
                  </a:lnTo>
                  <a:lnTo>
                    <a:pt x="212" y="24"/>
                  </a:lnTo>
                  <a:lnTo>
                    <a:pt x="175" y="17"/>
                  </a:lnTo>
                  <a:lnTo>
                    <a:pt x="139" y="10"/>
                  </a:lnTo>
                  <a:lnTo>
                    <a:pt x="103" y="5"/>
                  </a:lnTo>
                  <a:lnTo>
                    <a:pt x="65" y="1"/>
                  </a:lnTo>
                  <a:lnTo>
                    <a:pt x="27" y="0"/>
                  </a:lnTo>
                  <a:lnTo>
                    <a:pt x="149" y="128"/>
                  </a:lnTo>
                  <a:lnTo>
                    <a:pt x="0" y="249"/>
                  </a:lnTo>
                  <a:close/>
                </a:path>
              </a:pathLst>
            </a:custGeom>
            <a:gradFill rotWithShape="1">
              <a:gsLst>
                <a:gs pos="0">
                  <a:srgbClr val="262626"/>
                </a:gs>
                <a:gs pos="100000">
                  <a:srgbClr val="595959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/>
              <a:endParaRPr lang="en-US" noProof="1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0" name="Freeform 258"/>
            <p:cNvSpPr>
              <a:spLocks/>
            </p:cNvSpPr>
            <p:nvPr/>
          </p:nvSpPr>
          <p:spPr bwMode="auto">
            <a:xfrm>
              <a:off x="5076941" y="3150898"/>
              <a:ext cx="651295" cy="1163311"/>
            </a:xfrm>
            <a:custGeom>
              <a:avLst/>
              <a:gdLst>
                <a:gd name="T0" fmla="*/ 2147483647 w 516"/>
                <a:gd name="T1" fmla="*/ 2147483647 h 922"/>
                <a:gd name="T2" fmla="*/ 2147483647 w 516"/>
                <a:gd name="T3" fmla="*/ 2147483647 h 922"/>
                <a:gd name="T4" fmla="*/ 2147483647 w 516"/>
                <a:gd name="T5" fmla="*/ 2147483647 h 922"/>
                <a:gd name="T6" fmla="*/ 2147483647 w 516"/>
                <a:gd name="T7" fmla="*/ 2147483647 h 922"/>
                <a:gd name="T8" fmla="*/ 2147483647 w 516"/>
                <a:gd name="T9" fmla="*/ 2147483647 h 922"/>
                <a:gd name="T10" fmla="*/ 2147483647 w 516"/>
                <a:gd name="T11" fmla="*/ 2147483647 h 922"/>
                <a:gd name="T12" fmla="*/ 2147483647 w 516"/>
                <a:gd name="T13" fmla="*/ 2147483647 h 922"/>
                <a:gd name="T14" fmla="*/ 2147483647 w 516"/>
                <a:gd name="T15" fmla="*/ 2147483647 h 922"/>
                <a:gd name="T16" fmla="*/ 2147483647 w 516"/>
                <a:gd name="T17" fmla="*/ 2147483647 h 922"/>
                <a:gd name="T18" fmla="*/ 2147483647 w 516"/>
                <a:gd name="T19" fmla="*/ 0 h 922"/>
                <a:gd name="T20" fmla="*/ 2147483647 w 516"/>
                <a:gd name="T21" fmla="*/ 2147483647 h 922"/>
                <a:gd name="T22" fmla="*/ 2147483647 w 516"/>
                <a:gd name="T23" fmla="*/ 2147483647 h 922"/>
                <a:gd name="T24" fmla="*/ 2147483647 w 516"/>
                <a:gd name="T25" fmla="*/ 2147483647 h 922"/>
                <a:gd name="T26" fmla="*/ 2147483647 w 516"/>
                <a:gd name="T27" fmla="*/ 2147483647 h 922"/>
                <a:gd name="T28" fmla="*/ 2147483647 w 516"/>
                <a:gd name="T29" fmla="*/ 2147483647 h 922"/>
                <a:gd name="T30" fmla="*/ 2147483647 w 516"/>
                <a:gd name="T31" fmla="*/ 2147483647 h 922"/>
                <a:gd name="T32" fmla="*/ 2147483647 w 516"/>
                <a:gd name="T33" fmla="*/ 2147483647 h 922"/>
                <a:gd name="T34" fmla="*/ 2147483647 w 516"/>
                <a:gd name="T35" fmla="*/ 2147483647 h 922"/>
                <a:gd name="T36" fmla="*/ 2147483647 w 516"/>
                <a:gd name="T37" fmla="*/ 2147483647 h 922"/>
                <a:gd name="T38" fmla="*/ 2147483647 w 516"/>
                <a:gd name="T39" fmla="*/ 2147483647 h 922"/>
                <a:gd name="T40" fmla="*/ 2147483647 w 516"/>
                <a:gd name="T41" fmla="*/ 2147483647 h 922"/>
                <a:gd name="T42" fmla="*/ 2147483647 w 516"/>
                <a:gd name="T43" fmla="*/ 2147483647 h 922"/>
                <a:gd name="T44" fmla="*/ 2147483647 w 516"/>
                <a:gd name="T45" fmla="*/ 2147483647 h 922"/>
                <a:gd name="T46" fmla="*/ 2147483647 w 516"/>
                <a:gd name="T47" fmla="*/ 2147483647 h 922"/>
                <a:gd name="T48" fmla="*/ 2147483647 w 516"/>
                <a:gd name="T49" fmla="*/ 2147483647 h 922"/>
                <a:gd name="T50" fmla="*/ 2147483647 w 516"/>
                <a:gd name="T51" fmla="*/ 2147483647 h 922"/>
                <a:gd name="T52" fmla="*/ 2147483647 w 516"/>
                <a:gd name="T53" fmla="*/ 2147483647 h 922"/>
                <a:gd name="T54" fmla="*/ 2147483647 w 516"/>
                <a:gd name="T55" fmla="*/ 2147483647 h 922"/>
                <a:gd name="T56" fmla="*/ 2147483647 w 516"/>
                <a:gd name="T57" fmla="*/ 2147483647 h 922"/>
                <a:gd name="T58" fmla="*/ 2147483647 w 516"/>
                <a:gd name="T59" fmla="*/ 2147483647 h 922"/>
                <a:gd name="T60" fmla="*/ 2147483647 w 516"/>
                <a:gd name="T61" fmla="*/ 2147483647 h 922"/>
                <a:gd name="T62" fmla="*/ 2147483647 w 516"/>
                <a:gd name="T63" fmla="*/ 2147483647 h 922"/>
                <a:gd name="T64" fmla="*/ 2147483647 w 516"/>
                <a:gd name="T65" fmla="*/ 2147483647 h 922"/>
                <a:gd name="T66" fmla="*/ 2147483647 w 516"/>
                <a:gd name="T67" fmla="*/ 2147483647 h 922"/>
                <a:gd name="T68" fmla="*/ 2147483647 w 516"/>
                <a:gd name="T69" fmla="*/ 2147483647 h 922"/>
                <a:gd name="T70" fmla="*/ 2147483647 w 516"/>
                <a:gd name="T71" fmla="*/ 2147483647 h 922"/>
                <a:gd name="T72" fmla="*/ 2147483647 w 516"/>
                <a:gd name="T73" fmla="*/ 2147483647 h 922"/>
                <a:gd name="T74" fmla="*/ 2147483647 w 516"/>
                <a:gd name="T75" fmla="*/ 2147483647 h 922"/>
                <a:gd name="T76" fmla="*/ 0 w 516"/>
                <a:gd name="T77" fmla="*/ 2147483647 h 922"/>
                <a:gd name="T78" fmla="*/ 2147483647 w 516"/>
                <a:gd name="T79" fmla="*/ 2147483647 h 922"/>
                <a:gd name="T80" fmla="*/ 2147483647 w 516"/>
                <a:gd name="T81" fmla="*/ 2147483647 h 922"/>
                <a:gd name="T82" fmla="*/ 2147483647 w 516"/>
                <a:gd name="T83" fmla="*/ 2147483647 h 922"/>
                <a:gd name="T84" fmla="*/ 2147483647 w 516"/>
                <a:gd name="T85" fmla="*/ 2147483647 h 922"/>
                <a:gd name="T86" fmla="*/ 2147483647 w 516"/>
                <a:gd name="T87" fmla="*/ 2147483647 h 922"/>
                <a:gd name="T88" fmla="*/ 2147483647 w 516"/>
                <a:gd name="T89" fmla="*/ 2147483647 h 922"/>
                <a:gd name="T90" fmla="*/ 2147483647 w 516"/>
                <a:gd name="T91" fmla="*/ 2147483647 h 922"/>
                <a:gd name="T92" fmla="*/ 2147483647 w 516"/>
                <a:gd name="T93" fmla="*/ 2147483647 h 922"/>
                <a:gd name="T94" fmla="*/ 2147483647 w 516"/>
                <a:gd name="T95" fmla="*/ 2147483647 h 922"/>
                <a:gd name="T96" fmla="*/ 2147483647 w 516"/>
                <a:gd name="T97" fmla="*/ 2147483647 h 922"/>
                <a:gd name="T98" fmla="*/ 2147483647 w 516"/>
                <a:gd name="T99" fmla="*/ 2147483647 h 922"/>
                <a:gd name="T100" fmla="*/ 2147483647 w 516"/>
                <a:gd name="T101" fmla="*/ 2147483647 h 922"/>
                <a:gd name="T102" fmla="*/ 2147483647 w 516"/>
                <a:gd name="T103" fmla="*/ 2147483647 h 922"/>
                <a:gd name="T104" fmla="*/ 2147483647 w 516"/>
                <a:gd name="T105" fmla="*/ 2147483647 h 922"/>
                <a:gd name="T106" fmla="*/ 2147483647 w 516"/>
                <a:gd name="T107" fmla="*/ 2147483647 h 922"/>
                <a:gd name="T108" fmla="*/ 2147483647 w 516"/>
                <a:gd name="T109" fmla="*/ 2147483647 h 922"/>
                <a:gd name="T110" fmla="*/ 2147483647 w 516"/>
                <a:gd name="T111" fmla="*/ 2147483647 h 922"/>
                <a:gd name="T112" fmla="*/ 2147483647 w 516"/>
                <a:gd name="T113" fmla="*/ 2147483647 h 922"/>
                <a:gd name="T114" fmla="*/ 2147483647 w 516"/>
                <a:gd name="T115" fmla="*/ 2147483647 h 92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16"/>
                <a:gd name="T175" fmla="*/ 0 h 922"/>
                <a:gd name="T176" fmla="*/ 516 w 516"/>
                <a:gd name="T177" fmla="*/ 922 h 92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16" h="922">
                  <a:moveTo>
                    <a:pt x="516" y="221"/>
                  </a:moveTo>
                  <a:lnTo>
                    <a:pt x="516" y="221"/>
                  </a:lnTo>
                  <a:lnTo>
                    <a:pt x="516" y="192"/>
                  </a:lnTo>
                  <a:lnTo>
                    <a:pt x="515" y="164"/>
                  </a:lnTo>
                  <a:lnTo>
                    <a:pt x="512" y="136"/>
                  </a:lnTo>
                  <a:lnTo>
                    <a:pt x="510" y="108"/>
                  </a:lnTo>
                  <a:lnTo>
                    <a:pt x="506" y="81"/>
                  </a:lnTo>
                  <a:lnTo>
                    <a:pt x="501" y="53"/>
                  </a:lnTo>
                  <a:lnTo>
                    <a:pt x="496" y="26"/>
                  </a:lnTo>
                  <a:lnTo>
                    <a:pt x="489" y="0"/>
                  </a:lnTo>
                  <a:lnTo>
                    <a:pt x="391" y="152"/>
                  </a:lnTo>
                  <a:lnTo>
                    <a:pt x="239" y="39"/>
                  </a:lnTo>
                  <a:lnTo>
                    <a:pt x="245" y="61"/>
                  </a:lnTo>
                  <a:lnTo>
                    <a:pt x="251" y="83"/>
                  </a:lnTo>
                  <a:lnTo>
                    <a:pt x="254" y="105"/>
                  </a:lnTo>
                  <a:lnTo>
                    <a:pt x="258" y="129"/>
                  </a:lnTo>
                  <a:lnTo>
                    <a:pt x="261" y="151"/>
                  </a:lnTo>
                  <a:lnTo>
                    <a:pt x="264" y="174"/>
                  </a:lnTo>
                  <a:lnTo>
                    <a:pt x="265" y="197"/>
                  </a:lnTo>
                  <a:lnTo>
                    <a:pt x="265" y="221"/>
                  </a:lnTo>
                  <a:lnTo>
                    <a:pt x="264" y="258"/>
                  </a:lnTo>
                  <a:lnTo>
                    <a:pt x="261" y="295"/>
                  </a:lnTo>
                  <a:lnTo>
                    <a:pt x="256" y="331"/>
                  </a:lnTo>
                  <a:lnTo>
                    <a:pt x="249" y="366"/>
                  </a:lnTo>
                  <a:lnTo>
                    <a:pt x="240" y="400"/>
                  </a:lnTo>
                  <a:lnTo>
                    <a:pt x="228" y="433"/>
                  </a:lnTo>
                  <a:lnTo>
                    <a:pt x="217" y="467"/>
                  </a:lnTo>
                  <a:lnTo>
                    <a:pt x="203" y="499"/>
                  </a:lnTo>
                  <a:lnTo>
                    <a:pt x="187" y="531"/>
                  </a:lnTo>
                  <a:lnTo>
                    <a:pt x="169" y="560"/>
                  </a:lnTo>
                  <a:lnTo>
                    <a:pt x="151" y="590"/>
                  </a:lnTo>
                  <a:lnTo>
                    <a:pt x="130" y="617"/>
                  </a:lnTo>
                  <a:lnTo>
                    <a:pt x="108" y="645"/>
                  </a:lnTo>
                  <a:lnTo>
                    <a:pt x="85" y="671"/>
                  </a:lnTo>
                  <a:lnTo>
                    <a:pt x="60" y="695"/>
                  </a:lnTo>
                  <a:lnTo>
                    <a:pt x="34" y="719"/>
                  </a:lnTo>
                  <a:lnTo>
                    <a:pt x="0" y="899"/>
                  </a:lnTo>
                  <a:lnTo>
                    <a:pt x="181" y="922"/>
                  </a:lnTo>
                  <a:lnTo>
                    <a:pt x="218" y="890"/>
                  </a:lnTo>
                  <a:lnTo>
                    <a:pt x="254" y="856"/>
                  </a:lnTo>
                  <a:lnTo>
                    <a:pt x="288" y="820"/>
                  </a:lnTo>
                  <a:lnTo>
                    <a:pt x="319" y="782"/>
                  </a:lnTo>
                  <a:lnTo>
                    <a:pt x="349" y="743"/>
                  </a:lnTo>
                  <a:lnTo>
                    <a:pt x="378" y="702"/>
                  </a:lnTo>
                  <a:lnTo>
                    <a:pt x="402" y="659"/>
                  </a:lnTo>
                  <a:lnTo>
                    <a:pt x="426" y="615"/>
                  </a:lnTo>
                  <a:lnTo>
                    <a:pt x="446" y="569"/>
                  </a:lnTo>
                  <a:lnTo>
                    <a:pt x="464" y="523"/>
                  </a:lnTo>
                  <a:lnTo>
                    <a:pt x="480" y="475"/>
                  </a:lnTo>
                  <a:lnTo>
                    <a:pt x="493" y="427"/>
                  </a:lnTo>
                  <a:lnTo>
                    <a:pt x="503" y="376"/>
                  </a:lnTo>
                  <a:lnTo>
                    <a:pt x="511" y="326"/>
                  </a:lnTo>
                  <a:lnTo>
                    <a:pt x="515" y="274"/>
                  </a:lnTo>
                  <a:lnTo>
                    <a:pt x="516" y="221"/>
                  </a:lnTo>
                  <a:close/>
                </a:path>
              </a:pathLst>
            </a:custGeom>
            <a:gradFill rotWithShape="1">
              <a:gsLst>
                <a:gs pos="0">
                  <a:srgbClr val="262626"/>
                </a:gs>
                <a:gs pos="100000">
                  <a:srgbClr val="595959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buFont typeface="Calibri" pitchFamily="-65" charset="0"/>
                <a:buAutoNum type="arabicPeriod"/>
              </a:pPr>
              <a:endParaRPr lang="en-US" noProof="1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1" name="Freeform 259"/>
            <p:cNvSpPr>
              <a:spLocks/>
            </p:cNvSpPr>
            <p:nvPr/>
          </p:nvSpPr>
          <p:spPr bwMode="auto">
            <a:xfrm>
              <a:off x="3828251" y="4086637"/>
              <a:ext cx="1441833" cy="485836"/>
            </a:xfrm>
            <a:custGeom>
              <a:avLst/>
              <a:gdLst>
                <a:gd name="T0" fmla="*/ 2147483647 w 1143"/>
                <a:gd name="T1" fmla="*/ 0 h 385"/>
                <a:gd name="T2" fmla="*/ 2147483647 w 1143"/>
                <a:gd name="T3" fmla="*/ 2147483647 h 385"/>
                <a:gd name="T4" fmla="*/ 2147483647 w 1143"/>
                <a:gd name="T5" fmla="*/ 2147483647 h 385"/>
                <a:gd name="T6" fmla="*/ 2147483647 w 1143"/>
                <a:gd name="T7" fmla="*/ 2147483647 h 385"/>
                <a:gd name="T8" fmla="*/ 2147483647 w 1143"/>
                <a:gd name="T9" fmla="*/ 2147483647 h 385"/>
                <a:gd name="T10" fmla="*/ 2147483647 w 1143"/>
                <a:gd name="T11" fmla="*/ 2147483647 h 385"/>
                <a:gd name="T12" fmla="*/ 2147483647 w 1143"/>
                <a:gd name="T13" fmla="*/ 2147483647 h 385"/>
                <a:gd name="T14" fmla="*/ 2147483647 w 1143"/>
                <a:gd name="T15" fmla="*/ 2147483647 h 385"/>
                <a:gd name="T16" fmla="*/ 2147483647 w 1143"/>
                <a:gd name="T17" fmla="*/ 2147483647 h 385"/>
                <a:gd name="T18" fmla="*/ 2147483647 w 1143"/>
                <a:gd name="T19" fmla="*/ 2147483647 h 385"/>
                <a:gd name="T20" fmla="*/ 2147483647 w 1143"/>
                <a:gd name="T21" fmla="*/ 2147483647 h 385"/>
                <a:gd name="T22" fmla="*/ 2147483647 w 1143"/>
                <a:gd name="T23" fmla="*/ 2147483647 h 385"/>
                <a:gd name="T24" fmla="*/ 2147483647 w 1143"/>
                <a:gd name="T25" fmla="*/ 2147483647 h 385"/>
                <a:gd name="T26" fmla="*/ 2147483647 w 1143"/>
                <a:gd name="T27" fmla="*/ 2147483647 h 385"/>
                <a:gd name="T28" fmla="*/ 2147483647 w 1143"/>
                <a:gd name="T29" fmla="*/ 2147483647 h 385"/>
                <a:gd name="T30" fmla="*/ 2147483647 w 1143"/>
                <a:gd name="T31" fmla="*/ 2147483647 h 385"/>
                <a:gd name="T32" fmla="*/ 2147483647 w 1143"/>
                <a:gd name="T33" fmla="*/ 2147483647 h 385"/>
                <a:gd name="T34" fmla="*/ 0 w 1143"/>
                <a:gd name="T35" fmla="*/ 2147483647 h 385"/>
                <a:gd name="T36" fmla="*/ 2147483647 w 1143"/>
                <a:gd name="T37" fmla="*/ 2147483647 h 385"/>
                <a:gd name="T38" fmla="*/ 2147483647 w 1143"/>
                <a:gd name="T39" fmla="*/ 2147483647 h 385"/>
                <a:gd name="T40" fmla="*/ 2147483647 w 1143"/>
                <a:gd name="T41" fmla="*/ 2147483647 h 385"/>
                <a:gd name="T42" fmla="*/ 2147483647 w 1143"/>
                <a:gd name="T43" fmla="*/ 2147483647 h 385"/>
                <a:gd name="T44" fmla="*/ 2147483647 w 1143"/>
                <a:gd name="T45" fmla="*/ 2147483647 h 385"/>
                <a:gd name="T46" fmla="*/ 2147483647 w 1143"/>
                <a:gd name="T47" fmla="*/ 2147483647 h 385"/>
                <a:gd name="T48" fmla="*/ 2147483647 w 1143"/>
                <a:gd name="T49" fmla="*/ 2147483647 h 385"/>
                <a:gd name="T50" fmla="*/ 2147483647 w 1143"/>
                <a:gd name="T51" fmla="*/ 2147483647 h 385"/>
                <a:gd name="T52" fmla="*/ 2147483647 w 1143"/>
                <a:gd name="T53" fmla="*/ 2147483647 h 385"/>
                <a:gd name="T54" fmla="*/ 2147483647 w 1143"/>
                <a:gd name="T55" fmla="*/ 2147483647 h 385"/>
                <a:gd name="T56" fmla="*/ 2147483647 w 1143"/>
                <a:gd name="T57" fmla="*/ 2147483647 h 385"/>
                <a:gd name="T58" fmla="*/ 2147483647 w 1143"/>
                <a:gd name="T59" fmla="*/ 2147483647 h 385"/>
                <a:gd name="T60" fmla="*/ 2147483647 w 1143"/>
                <a:gd name="T61" fmla="*/ 2147483647 h 385"/>
                <a:gd name="T62" fmla="*/ 2147483647 w 1143"/>
                <a:gd name="T63" fmla="*/ 2147483647 h 385"/>
                <a:gd name="T64" fmla="*/ 2147483647 w 1143"/>
                <a:gd name="T65" fmla="*/ 2147483647 h 385"/>
                <a:gd name="T66" fmla="*/ 2147483647 w 1143"/>
                <a:gd name="T67" fmla="*/ 2147483647 h 385"/>
                <a:gd name="T68" fmla="*/ 2147483647 w 1143"/>
                <a:gd name="T69" fmla="*/ 2147483647 h 385"/>
                <a:gd name="T70" fmla="*/ 2147483647 w 1143"/>
                <a:gd name="T71" fmla="*/ 2147483647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43"/>
                <a:gd name="T109" fmla="*/ 0 h 385"/>
                <a:gd name="T110" fmla="*/ 1143 w 1143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43" h="385">
                  <a:moveTo>
                    <a:pt x="996" y="0"/>
                  </a:moveTo>
                  <a:lnTo>
                    <a:pt x="996" y="0"/>
                  </a:lnTo>
                  <a:lnTo>
                    <a:pt x="975" y="15"/>
                  </a:lnTo>
                  <a:lnTo>
                    <a:pt x="953" y="30"/>
                  </a:lnTo>
                  <a:lnTo>
                    <a:pt x="929" y="44"/>
                  </a:lnTo>
                  <a:lnTo>
                    <a:pt x="906" y="57"/>
                  </a:lnTo>
                  <a:lnTo>
                    <a:pt x="883" y="69"/>
                  </a:lnTo>
                  <a:lnTo>
                    <a:pt x="858" y="80"/>
                  </a:lnTo>
                  <a:lnTo>
                    <a:pt x="833" y="91"/>
                  </a:lnTo>
                  <a:lnTo>
                    <a:pt x="808" y="100"/>
                  </a:lnTo>
                  <a:lnTo>
                    <a:pt x="783" y="108"/>
                  </a:lnTo>
                  <a:lnTo>
                    <a:pt x="756" y="115"/>
                  </a:lnTo>
                  <a:lnTo>
                    <a:pt x="730" y="122"/>
                  </a:lnTo>
                  <a:lnTo>
                    <a:pt x="702" y="127"/>
                  </a:lnTo>
                  <a:lnTo>
                    <a:pt x="675" y="131"/>
                  </a:lnTo>
                  <a:lnTo>
                    <a:pt x="647" y="133"/>
                  </a:lnTo>
                  <a:lnTo>
                    <a:pt x="618" y="136"/>
                  </a:lnTo>
                  <a:lnTo>
                    <a:pt x="590" y="136"/>
                  </a:lnTo>
                  <a:lnTo>
                    <a:pt x="562" y="136"/>
                  </a:lnTo>
                  <a:lnTo>
                    <a:pt x="534" y="133"/>
                  </a:lnTo>
                  <a:lnTo>
                    <a:pt x="507" y="131"/>
                  </a:lnTo>
                  <a:lnTo>
                    <a:pt x="480" y="127"/>
                  </a:lnTo>
                  <a:lnTo>
                    <a:pt x="454" y="122"/>
                  </a:lnTo>
                  <a:lnTo>
                    <a:pt x="426" y="115"/>
                  </a:lnTo>
                  <a:lnTo>
                    <a:pt x="400" y="109"/>
                  </a:lnTo>
                  <a:lnTo>
                    <a:pt x="374" y="101"/>
                  </a:lnTo>
                  <a:lnTo>
                    <a:pt x="350" y="92"/>
                  </a:lnTo>
                  <a:lnTo>
                    <a:pt x="325" y="82"/>
                  </a:lnTo>
                  <a:lnTo>
                    <a:pt x="302" y="71"/>
                  </a:lnTo>
                  <a:lnTo>
                    <a:pt x="277" y="58"/>
                  </a:lnTo>
                  <a:lnTo>
                    <a:pt x="255" y="47"/>
                  </a:lnTo>
                  <a:lnTo>
                    <a:pt x="232" y="32"/>
                  </a:lnTo>
                  <a:lnTo>
                    <a:pt x="211" y="18"/>
                  </a:lnTo>
                  <a:lnTo>
                    <a:pt x="189" y="3"/>
                  </a:lnTo>
                  <a:lnTo>
                    <a:pt x="0" y="26"/>
                  </a:lnTo>
                  <a:lnTo>
                    <a:pt x="27" y="193"/>
                  </a:lnTo>
                  <a:lnTo>
                    <a:pt x="56" y="215"/>
                  </a:lnTo>
                  <a:lnTo>
                    <a:pt x="87" y="236"/>
                  </a:lnTo>
                  <a:lnTo>
                    <a:pt x="118" y="255"/>
                  </a:lnTo>
                  <a:lnTo>
                    <a:pt x="150" y="273"/>
                  </a:lnTo>
                  <a:lnTo>
                    <a:pt x="184" y="292"/>
                  </a:lnTo>
                  <a:lnTo>
                    <a:pt x="218" y="307"/>
                  </a:lnTo>
                  <a:lnTo>
                    <a:pt x="251" y="321"/>
                  </a:lnTo>
                  <a:lnTo>
                    <a:pt x="286" y="334"/>
                  </a:lnTo>
                  <a:lnTo>
                    <a:pt x="323" y="346"/>
                  </a:lnTo>
                  <a:lnTo>
                    <a:pt x="359" y="356"/>
                  </a:lnTo>
                  <a:lnTo>
                    <a:pt x="397" y="366"/>
                  </a:lnTo>
                  <a:lnTo>
                    <a:pt x="434" y="372"/>
                  </a:lnTo>
                  <a:lnTo>
                    <a:pt x="473" y="377"/>
                  </a:lnTo>
                  <a:lnTo>
                    <a:pt x="512" y="382"/>
                  </a:lnTo>
                  <a:lnTo>
                    <a:pt x="551" y="385"/>
                  </a:lnTo>
                  <a:lnTo>
                    <a:pt x="590" y="385"/>
                  </a:lnTo>
                  <a:lnTo>
                    <a:pt x="629" y="385"/>
                  </a:lnTo>
                  <a:lnTo>
                    <a:pt x="667" y="382"/>
                  </a:lnTo>
                  <a:lnTo>
                    <a:pt x="705" y="378"/>
                  </a:lnTo>
                  <a:lnTo>
                    <a:pt x="743" y="373"/>
                  </a:lnTo>
                  <a:lnTo>
                    <a:pt x="780" y="366"/>
                  </a:lnTo>
                  <a:lnTo>
                    <a:pt x="817" y="358"/>
                  </a:lnTo>
                  <a:lnTo>
                    <a:pt x="852" y="347"/>
                  </a:lnTo>
                  <a:lnTo>
                    <a:pt x="887" y="337"/>
                  </a:lnTo>
                  <a:lnTo>
                    <a:pt x="922" y="324"/>
                  </a:lnTo>
                  <a:lnTo>
                    <a:pt x="955" y="310"/>
                  </a:lnTo>
                  <a:lnTo>
                    <a:pt x="989" y="296"/>
                  </a:lnTo>
                  <a:lnTo>
                    <a:pt x="1021" y="279"/>
                  </a:lnTo>
                  <a:lnTo>
                    <a:pt x="1054" y="262"/>
                  </a:lnTo>
                  <a:lnTo>
                    <a:pt x="1084" y="242"/>
                  </a:lnTo>
                  <a:lnTo>
                    <a:pt x="1115" y="223"/>
                  </a:lnTo>
                  <a:lnTo>
                    <a:pt x="1143" y="201"/>
                  </a:lnTo>
                  <a:lnTo>
                    <a:pt x="962" y="178"/>
                  </a:lnTo>
                  <a:lnTo>
                    <a:pt x="996" y="0"/>
                  </a:lnTo>
                  <a:close/>
                </a:path>
              </a:pathLst>
            </a:custGeom>
            <a:gradFill rotWithShape="1">
              <a:gsLst>
                <a:gs pos="0">
                  <a:srgbClr val="262626"/>
                </a:gs>
                <a:gs pos="100000">
                  <a:srgbClr val="595959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  <p:sp>
          <p:nvSpPr>
            <p:cNvPr id="12" name="Freeform 260"/>
            <p:cNvSpPr>
              <a:spLocks/>
            </p:cNvSpPr>
            <p:nvPr/>
          </p:nvSpPr>
          <p:spPr bwMode="auto">
            <a:xfrm>
              <a:off x="3415764" y="2946533"/>
              <a:ext cx="617607" cy="1354950"/>
            </a:xfrm>
            <a:custGeom>
              <a:avLst/>
              <a:gdLst>
                <a:gd name="T0" fmla="*/ 2147483647 w 490"/>
                <a:gd name="T1" fmla="*/ 2147483647 h 1074"/>
                <a:gd name="T2" fmla="*/ 2147483647 w 490"/>
                <a:gd name="T3" fmla="*/ 2147483647 h 1074"/>
                <a:gd name="T4" fmla="*/ 2147483647 w 490"/>
                <a:gd name="T5" fmla="*/ 2147483647 h 1074"/>
                <a:gd name="T6" fmla="*/ 2147483647 w 490"/>
                <a:gd name="T7" fmla="*/ 2147483647 h 1074"/>
                <a:gd name="T8" fmla="*/ 2147483647 w 490"/>
                <a:gd name="T9" fmla="*/ 2147483647 h 1074"/>
                <a:gd name="T10" fmla="*/ 2147483647 w 490"/>
                <a:gd name="T11" fmla="*/ 2147483647 h 1074"/>
                <a:gd name="T12" fmla="*/ 2147483647 w 490"/>
                <a:gd name="T13" fmla="*/ 2147483647 h 1074"/>
                <a:gd name="T14" fmla="*/ 2147483647 w 490"/>
                <a:gd name="T15" fmla="*/ 2147483647 h 1074"/>
                <a:gd name="T16" fmla="*/ 2147483647 w 490"/>
                <a:gd name="T17" fmla="*/ 2147483647 h 1074"/>
                <a:gd name="T18" fmla="*/ 2147483647 w 490"/>
                <a:gd name="T19" fmla="*/ 2147483647 h 1074"/>
                <a:gd name="T20" fmla="*/ 2147483647 w 490"/>
                <a:gd name="T21" fmla="*/ 2147483647 h 1074"/>
                <a:gd name="T22" fmla="*/ 2147483647 w 490"/>
                <a:gd name="T23" fmla="*/ 2147483647 h 1074"/>
                <a:gd name="T24" fmla="*/ 2147483647 w 490"/>
                <a:gd name="T25" fmla="*/ 2147483647 h 1074"/>
                <a:gd name="T26" fmla="*/ 2147483647 w 490"/>
                <a:gd name="T27" fmla="*/ 2147483647 h 1074"/>
                <a:gd name="T28" fmla="*/ 2147483647 w 490"/>
                <a:gd name="T29" fmla="*/ 2147483647 h 1074"/>
                <a:gd name="T30" fmla="*/ 2147483647 w 490"/>
                <a:gd name="T31" fmla="*/ 2147483647 h 1074"/>
                <a:gd name="T32" fmla="*/ 2147483647 w 490"/>
                <a:gd name="T33" fmla="*/ 2147483647 h 1074"/>
                <a:gd name="T34" fmla="*/ 2147483647 w 490"/>
                <a:gd name="T35" fmla="*/ 2147483647 h 1074"/>
                <a:gd name="T36" fmla="*/ 2147483647 w 490"/>
                <a:gd name="T37" fmla="*/ 2147483647 h 1074"/>
                <a:gd name="T38" fmla="*/ 2147483647 w 490"/>
                <a:gd name="T39" fmla="*/ 2147483647 h 1074"/>
                <a:gd name="T40" fmla="*/ 2147483647 w 490"/>
                <a:gd name="T41" fmla="*/ 2147483647 h 1074"/>
                <a:gd name="T42" fmla="*/ 2147483647 w 490"/>
                <a:gd name="T43" fmla="*/ 2147483647 h 1074"/>
                <a:gd name="T44" fmla="*/ 2147483647 w 490"/>
                <a:gd name="T45" fmla="*/ 2147483647 h 1074"/>
                <a:gd name="T46" fmla="*/ 2147483647 w 490"/>
                <a:gd name="T47" fmla="*/ 2147483647 h 1074"/>
                <a:gd name="T48" fmla="*/ 2147483647 w 490"/>
                <a:gd name="T49" fmla="*/ 2147483647 h 1074"/>
                <a:gd name="T50" fmla="*/ 2147483647 w 490"/>
                <a:gd name="T51" fmla="*/ 2147483647 h 1074"/>
                <a:gd name="T52" fmla="*/ 2147483647 w 490"/>
                <a:gd name="T53" fmla="*/ 2147483647 h 1074"/>
                <a:gd name="T54" fmla="*/ 2147483647 w 490"/>
                <a:gd name="T55" fmla="*/ 0 h 1074"/>
                <a:gd name="T56" fmla="*/ 2147483647 w 490"/>
                <a:gd name="T57" fmla="*/ 2147483647 h 1074"/>
                <a:gd name="T58" fmla="*/ 2147483647 w 490"/>
                <a:gd name="T59" fmla="*/ 2147483647 h 1074"/>
                <a:gd name="T60" fmla="*/ 2147483647 w 490"/>
                <a:gd name="T61" fmla="*/ 2147483647 h 1074"/>
                <a:gd name="T62" fmla="*/ 2147483647 w 490"/>
                <a:gd name="T63" fmla="*/ 2147483647 h 1074"/>
                <a:gd name="T64" fmla="*/ 2147483647 w 490"/>
                <a:gd name="T65" fmla="*/ 2147483647 h 1074"/>
                <a:gd name="T66" fmla="*/ 2147483647 w 490"/>
                <a:gd name="T67" fmla="*/ 2147483647 h 1074"/>
                <a:gd name="T68" fmla="*/ 2147483647 w 490"/>
                <a:gd name="T69" fmla="*/ 2147483647 h 1074"/>
                <a:gd name="T70" fmla="*/ 2147483647 w 490"/>
                <a:gd name="T71" fmla="*/ 2147483647 h 1074"/>
                <a:gd name="T72" fmla="*/ 2147483647 w 490"/>
                <a:gd name="T73" fmla="*/ 2147483647 h 1074"/>
                <a:gd name="T74" fmla="*/ 0 w 490"/>
                <a:gd name="T75" fmla="*/ 2147483647 h 1074"/>
                <a:gd name="T76" fmla="*/ 0 w 490"/>
                <a:gd name="T77" fmla="*/ 2147483647 h 1074"/>
                <a:gd name="T78" fmla="*/ 2147483647 w 490"/>
                <a:gd name="T79" fmla="*/ 2147483647 h 1074"/>
                <a:gd name="T80" fmla="*/ 2147483647 w 490"/>
                <a:gd name="T81" fmla="*/ 2147483647 h 1074"/>
                <a:gd name="T82" fmla="*/ 2147483647 w 490"/>
                <a:gd name="T83" fmla="*/ 2147483647 h 1074"/>
                <a:gd name="T84" fmla="*/ 2147483647 w 490"/>
                <a:gd name="T85" fmla="*/ 2147483647 h 1074"/>
                <a:gd name="T86" fmla="*/ 2147483647 w 490"/>
                <a:gd name="T87" fmla="*/ 2147483647 h 1074"/>
                <a:gd name="T88" fmla="*/ 2147483647 w 490"/>
                <a:gd name="T89" fmla="*/ 2147483647 h 1074"/>
                <a:gd name="T90" fmla="*/ 2147483647 w 490"/>
                <a:gd name="T91" fmla="*/ 2147483647 h 1074"/>
                <a:gd name="T92" fmla="*/ 2147483647 w 490"/>
                <a:gd name="T93" fmla="*/ 2147483647 h 1074"/>
                <a:gd name="T94" fmla="*/ 2147483647 w 490"/>
                <a:gd name="T95" fmla="*/ 2147483647 h 1074"/>
                <a:gd name="T96" fmla="*/ 2147483647 w 490"/>
                <a:gd name="T97" fmla="*/ 2147483647 h 1074"/>
                <a:gd name="T98" fmla="*/ 2147483647 w 490"/>
                <a:gd name="T99" fmla="*/ 2147483647 h 1074"/>
                <a:gd name="T100" fmla="*/ 2147483647 w 490"/>
                <a:gd name="T101" fmla="*/ 2147483647 h 1074"/>
                <a:gd name="T102" fmla="*/ 2147483647 w 490"/>
                <a:gd name="T103" fmla="*/ 2147483647 h 1074"/>
                <a:gd name="T104" fmla="*/ 2147483647 w 490"/>
                <a:gd name="T105" fmla="*/ 2147483647 h 1074"/>
                <a:gd name="T106" fmla="*/ 2147483647 w 490"/>
                <a:gd name="T107" fmla="*/ 2147483647 h 1074"/>
                <a:gd name="T108" fmla="*/ 2147483647 w 490"/>
                <a:gd name="T109" fmla="*/ 2147483647 h 1074"/>
                <a:gd name="T110" fmla="*/ 2147483647 w 490"/>
                <a:gd name="T111" fmla="*/ 2147483647 h 1074"/>
                <a:gd name="T112" fmla="*/ 2147483647 w 490"/>
                <a:gd name="T113" fmla="*/ 2147483647 h 10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90"/>
                <a:gd name="T172" fmla="*/ 0 h 1074"/>
                <a:gd name="T173" fmla="*/ 490 w 490"/>
                <a:gd name="T174" fmla="*/ 1074 h 10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90" h="1074">
                  <a:moveTo>
                    <a:pt x="490" y="886"/>
                  </a:moveTo>
                  <a:lnTo>
                    <a:pt x="490" y="886"/>
                  </a:lnTo>
                  <a:lnTo>
                    <a:pt x="463" y="862"/>
                  </a:lnTo>
                  <a:lnTo>
                    <a:pt x="438" y="838"/>
                  </a:lnTo>
                  <a:lnTo>
                    <a:pt x="414" y="812"/>
                  </a:lnTo>
                  <a:lnTo>
                    <a:pt x="392" y="785"/>
                  </a:lnTo>
                  <a:lnTo>
                    <a:pt x="371" y="756"/>
                  </a:lnTo>
                  <a:lnTo>
                    <a:pt x="351" y="726"/>
                  </a:lnTo>
                  <a:lnTo>
                    <a:pt x="333" y="696"/>
                  </a:lnTo>
                  <a:lnTo>
                    <a:pt x="316" y="665"/>
                  </a:lnTo>
                  <a:lnTo>
                    <a:pt x="302" y="632"/>
                  </a:lnTo>
                  <a:lnTo>
                    <a:pt x="289" y="599"/>
                  </a:lnTo>
                  <a:lnTo>
                    <a:pt x="279" y="564"/>
                  </a:lnTo>
                  <a:lnTo>
                    <a:pt x="270" y="529"/>
                  </a:lnTo>
                  <a:lnTo>
                    <a:pt x="262" y="494"/>
                  </a:lnTo>
                  <a:lnTo>
                    <a:pt x="257" y="458"/>
                  </a:lnTo>
                  <a:lnTo>
                    <a:pt x="254" y="420"/>
                  </a:lnTo>
                  <a:lnTo>
                    <a:pt x="253" y="383"/>
                  </a:lnTo>
                  <a:lnTo>
                    <a:pt x="253" y="356"/>
                  </a:lnTo>
                  <a:lnTo>
                    <a:pt x="255" y="328"/>
                  </a:lnTo>
                  <a:lnTo>
                    <a:pt x="258" y="302"/>
                  </a:lnTo>
                  <a:lnTo>
                    <a:pt x="262" y="275"/>
                  </a:lnTo>
                  <a:lnTo>
                    <a:pt x="267" y="249"/>
                  </a:lnTo>
                  <a:lnTo>
                    <a:pt x="272" y="223"/>
                  </a:lnTo>
                  <a:lnTo>
                    <a:pt x="280" y="199"/>
                  </a:lnTo>
                  <a:lnTo>
                    <a:pt x="288" y="174"/>
                  </a:lnTo>
                  <a:lnTo>
                    <a:pt x="211" y="0"/>
                  </a:lnTo>
                  <a:lnTo>
                    <a:pt x="55" y="77"/>
                  </a:lnTo>
                  <a:lnTo>
                    <a:pt x="42" y="113"/>
                  </a:lnTo>
                  <a:lnTo>
                    <a:pt x="31" y="149"/>
                  </a:lnTo>
                  <a:lnTo>
                    <a:pt x="22" y="187"/>
                  </a:lnTo>
                  <a:lnTo>
                    <a:pt x="14" y="226"/>
                  </a:lnTo>
                  <a:lnTo>
                    <a:pt x="8" y="263"/>
                  </a:lnTo>
                  <a:lnTo>
                    <a:pt x="4" y="304"/>
                  </a:lnTo>
                  <a:lnTo>
                    <a:pt x="1" y="343"/>
                  </a:lnTo>
                  <a:lnTo>
                    <a:pt x="0" y="383"/>
                  </a:lnTo>
                  <a:lnTo>
                    <a:pt x="3" y="435"/>
                  </a:lnTo>
                  <a:lnTo>
                    <a:pt x="7" y="485"/>
                  </a:lnTo>
                  <a:lnTo>
                    <a:pt x="13" y="536"/>
                  </a:lnTo>
                  <a:lnTo>
                    <a:pt x="23" y="585"/>
                  </a:lnTo>
                  <a:lnTo>
                    <a:pt x="36" y="633"/>
                  </a:lnTo>
                  <a:lnTo>
                    <a:pt x="51" y="680"/>
                  </a:lnTo>
                  <a:lnTo>
                    <a:pt x="69" y="725"/>
                  </a:lnTo>
                  <a:lnTo>
                    <a:pt x="88" y="770"/>
                  </a:lnTo>
                  <a:lnTo>
                    <a:pt x="110" y="813"/>
                  </a:lnTo>
                  <a:lnTo>
                    <a:pt x="135" y="856"/>
                  </a:lnTo>
                  <a:lnTo>
                    <a:pt x="162" y="896"/>
                  </a:lnTo>
                  <a:lnTo>
                    <a:pt x="191" y="935"/>
                  </a:lnTo>
                  <a:lnTo>
                    <a:pt x="222" y="973"/>
                  </a:lnTo>
                  <a:lnTo>
                    <a:pt x="254" y="1008"/>
                  </a:lnTo>
                  <a:lnTo>
                    <a:pt x="288" y="1043"/>
                  </a:lnTo>
                  <a:lnTo>
                    <a:pt x="324" y="1074"/>
                  </a:lnTo>
                  <a:lnTo>
                    <a:pt x="298" y="909"/>
                  </a:lnTo>
                  <a:lnTo>
                    <a:pt x="490" y="886"/>
                  </a:lnTo>
                  <a:close/>
                </a:path>
              </a:pathLst>
            </a:custGeom>
            <a:gradFill rotWithShape="1">
              <a:gsLst>
                <a:gs pos="0">
                  <a:srgbClr val="262626"/>
                </a:gs>
                <a:gs pos="100000">
                  <a:srgbClr val="595959"/>
                </a:gs>
              </a:gsLst>
              <a:lin ang="16200000"/>
            </a:gradFill>
            <a:ln w="9525">
              <a:solidFill>
                <a:srgbClr val="262626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Calibri" pitchFamily="-65" charset="0"/>
              </a:endParaRPr>
            </a:p>
          </p:txBody>
        </p:sp>
      </p:grpSp>
      <p:sp>
        <p:nvSpPr>
          <p:cNvPr id="15368" name="TextBox 15"/>
          <p:cNvSpPr txBox="1">
            <a:spLocks noChangeArrowheads="1"/>
          </p:cNvSpPr>
          <p:nvPr/>
        </p:nvSpPr>
        <p:spPr bwMode="auto">
          <a:xfrm rot="2295975">
            <a:off x="5229225" y="1476266"/>
            <a:ext cx="1349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Improves Quality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369" name="TextBox 17"/>
          <p:cNvSpPr txBox="1">
            <a:spLocks noChangeArrowheads="1"/>
          </p:cNvSpPr>
          <p:nvPr/>
        </p:nvSpPr>
        <p:spPr bwMode="auto">
          <a:xfrm rot="-1969035">
            <a:off x="2755609" y="1210230"/>
            <a:ext cx="1553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Decrease in prices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370" name="TextBox 18"/>
          <p:cNvSpPr txBox="1">
            <a:spLocks noChangeArrowheads="1"/>
          </p:cNvSpPr>
          <p:nvPr/>
        </p:nvSpPr>
        <p:spPr bwMode="auto">
          <a:xfrm rot="-6380890">
            <a:off x="1853406" y="3472548"/>
            <a:ext cx="1349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Economic Growth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371" name="TextBox 19"/>
          <p:cNvSpPr txBox="1">
            <a:spLocks noChangeArrowheads="1"/>
          </p:cNvSpPr>
          <p:nvPr/>
        </p:nvSpPr>
        <p:spPr bwMode="auto">
          <a:xfrm rot="6909295">
            <a:off x="5880893" y="3711467"/>
            <a:ext cx="1350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Creates Choices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372" name="TextBox 20"/>
          <p:cNvSpPr txBox="1">
            <a:spLocks noChangeArrowheads="1"/>
          </p:cNvSpPr>
          <p:nvPr/>
        </p:nvSpPr>
        <p:spPr bwMode="auto">
          <a:xfrm>
            <a:off x="3901281" y="5117883"/>
            <a:ext cx="15279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Encourages Innovation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373" name="Tekstboks 3"/>
          <p:cNvSpPr txBox="1">
            <a:spLocks noChangeArrowheads="1"/>
          </p:cNvSpPr>
          <p:nvPr/>
        </p:nvSpPr>
        <p:spPr bwMode="auto">
          <a:xfrm>
            <a:off x="2895600" y="132318"/>
            <a:ext cx="4876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3200" b="1" dirty="0" smtClean="0">
                <a:latin typeface="Calibri" pitchFamily="-65" charset="0"/>
              </a:rPr>
              <a:t>BENEFITS OF COMPETITION</a:t>
            </a:r>
            <a:endParaRPr lang="da-DK" sz="3200" dirty="0">
              <a:latin typeface="Calibri" pitchFamily="-65" charset="0"/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 rot="5400000" flipV="1">
            <a:off x="2576513" y="4651375"/>
            <a:ext cx="0" cy="1800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cs typeface="ＭＳ Ｐゴシック" pitchFamily="-65" charset="-128"/>
            </a:endParaRPr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 rot="5400000" flipV="1">
            <a:off x="1206501" y="3076575"/>
            <a:ext cx="0" cy="1800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cs typeface="ＭＳ Ｐゴシック" pitchFamily="-65" charset="-128"/>
            </a:endParaRPr>
          </a:p>
        </p:txBody>
      </p:sp>
      <p:sp>
        <p:nvSpPr>
          <p:cNvPr id="23" name="Line 33"/>
          <p:cNvSpPr>
            <a:spLocks noChangeShapeType="1"/>
          </p:cNvSpPr>
          <p:nvPr/>
        </p:nvSpPr>
        <p:spPr bwMode="auto">
          <a:xfrm rot="5400000" flipV="1">
            <a:off x="1538288" y="1209675"/>
            <a:ext cx="0" cy="1800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cs typeface="ＭＳ Ｐゴシック" pitchFamily="-65" charset="-128"/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 rot="5400000" flipV="1">
            <a:off x="7550151" y="1209675"/>
            <a:ext cx="0" cy="1800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cs typeface="ＭＳ Ｐゴシック" pitchFamily="-65" charset="-128"/>
            </a:endParaRP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 rot="5400000" flipV="1">
            <a:off x="7815263" y="3076575"/>
            <a:ext cx="0" cy="18002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cs typeface="ＭＳ Ｐゴシック" pitchFamily="-65" charset="-128"/>
            </a:endParaRPr>
          </a:p>
        </p:txBody>
      </p:sp>
      <p:sp>
        <p:nvSpPr>
          <p:cNvPr id="26" name="Rektangel 63"/>
          <p:cNvSpPr/>
          <p:nvPr/>
        </p:nvSpPr>
        <p:spPr bwMode="auto">
          <a:xfrm>
            <a:off x="638175" y="3330356"/>
            <a:ext cx="13001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b="1" noProof="1" smtClean="0">
                <a:solidFill>
                  <a:srgbClr val="080808"/>
                </a:solidFill>
                <a:latin typeface="Calibri" pitchFamily="-65" charset="0"/>
                <a:cs typeface="Arial" charset="0"/>
              </a:rPr>
              <a:t>India big market, leaders in growth</a:t>
            </a:r>
            <a:endParaRPr lang="en-US" sz="1200" noProof="1">
              <a:solidFill>
                <a:srgbClr val="080808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27" name="Rektangel 63"/>
          <p:cNvSpPr/>
          <p:nvPr/>
        </p:nvSpPr>
        <p:spPr bwMode="auto">
          <a:xfrm>
            <a:off x="638175" y="1296988"/>
            <a:ext cx="1571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b="1" noProof="1" smtClean="0">
                <a:solidFill>
                  <a:srgbClr val="080808"/>
                </a:solidFill>
                <a:latin typeface="Calibri" pitchFamily="-65" charset="0"/>
                <a:cs typeface="Arial" charset="0"/>
              </a:rPr>
              <a:t>Telecom – Tariffs per second or minute have come down drastically</a:t>
            </a:r>
            <a:endParaRPr lang="en-US" sz="1200" noProof="1">
              <a:solidFill>
                <a:srgbClr val="080808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28" name="Rektangel 63"/>
          <p:cNvSpPr/>
          <p:nvPr/>
        </p:nvSpPr>
        <p:spPr bwMode="auto">
          <a:xfrm>
            <a:off x="7136017" y="1463456"/>
            <a:ext cx="1300163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b="1" noProof="1" smtClean="0">
                <a:solidFill>
                  <a:srgbClr val="080808"/>
                </a:solidFill>
                <a:latin typeface="Calibri" pitchFamily="-65" charset="0"/>
                <a:cs typeface="Arial" charset="0"/>
              </a:rPr>
              <a:t>Two Wheelers – from 30 kmpl to 100 kmpl</a:t>
            </a:r>
            <a:endParaRPr lang="en-US" sz="1200" noProof="1">
              <a:solidFill>
                <a:srgbClr val="080808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29" name="Rektangel 63"/>
          <p:cNvSpPr/>
          <p:nvPr/>
        </p:nvSpPr>
        <p:spPr bwMode="auto">
          <a:xfrm>
            <a:off x="7415213" y="2731847"/>
            <a:ext cx="130016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b="1" noProof="1" smtClean="0">
                <a:solidFill>
                  <a:srgbClr val="080808"/>
                </a:solidFill>
                <a:latin typeface="Calibri" pitchFamily="-65" charset="0"/>
                <a:cs typeface="Arial" charset="0"/>
              </a:rPr>
              <a:t>…and choices lead to consumer achieving better quality at lower prices eg. airtravel</a:t>
            </a:r>
            <a:endParaRPr lang="en-US" sz="1200" noProof="1">
              <a:solidFill>
                <a:srgbClr val="080808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30" name="Rektangel 63"/>
          <p:cNvSpPr/>
          <p:nvPr/>
        </p:nvSpPr>
        <p:spPr bwMode="auto">
          <a:xfrm>
            <a:off x="987425" y="4535825"/>
            <a:ext cx="13001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200" b="1" noProof="1" smtClean="0">
                <a:solidFill>
                  <a:srgbClr val="080808"/>
                </a:solidFill>
                <a:latin typeface="Calibri" pitchFamily="-65" charset="0"/>
                <a:cs typeface="Arial" charset="0"/>
              </a:rPr>
              <a:t>Witnessed across goods, be it electronics, mobiles, automobiles….</a:t>
            </a:r>
            <a:endParaRPr lang="en-US" sz="1400" noProof="1">
              <a:solidFill>
                <a:srgbClr val="080808"/>
              </a:solidFill>
              <a:latin typeface="Calibri" pitchFamily="-65" charset="0"/>
              <a:cs typeface="Arial" charset="0"/>
            </a:endParaRPr>
          </a:p>
        </p:txBody>
      </p:sp>
      <p:pic>
        <p:nvPicPr>
          <p:cNvPr id="35850" name="Picture 10" descr="http://www.hellotravel.com/sites/default/files/sumo-martial-ar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5" y="2109786"/>
            <a:ext cx="2571769" cy="2426039"/>
          </a:xfrm>
          <a:prstGeom prst="rect">
            <a:avLst/>
          </a:prstGeom>
          <a:noFill/>
        </p:spPr>
      </p:pic>
      <p:pic>
        <p:nvPicPr>
          <p:cNvPr id="31" name="Picture 2" descr="http://indiatelecomonline.com/wp-content/uploads/2010/10/mnp-telecom-operato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53" y="169408"/>
            <a:ext cx="2197862" cy="116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http://3network-mobile.com/wp-content/uploads/2011/02/evolution_of_mobile_phon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460" y="5781727"/>
            <a:ext cx="3830508" cy="801960"/>
          </a:xfrm>
          <a:prstGeom prst="rect">
            <a:avLst/>
          </a:prstGeom>
          <a:noFill/>
        </p:spPr>
      </p:pic>
      <p:pic>
        <p:nvPicPr>
          <p:cNvPr id="33" name="Picture 6" descr="http://www.andrewferguson.net/wp-content/uploads/2007/07/boeing-vs-airbu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27" y="5004154"/>
            <a:ext cx="2445448" cy="151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1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/>
        </p:nvSpPr>
        <p:spPr>
          <a:xfrm>
            <a:off x="396180" y="381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a-DK" sz="4000" dirty="0" smtClean="0">
                <a:solidFill>
                  <a:schemeClr val="accent3">
                    <a:shade val="75000"/>
                  </a:schemeClr>
                </a:solidFill>
              </a:rPr>
              <a:t>Benefits of Competition</a:t>
            </a:r>
            <a:r>
              <a:rPr lang="da-DK" sz="5400" dirty="0">
                <a:latin typeface="Calibri" pitchFamily="-65" charset="0"/>
              </a:rPr>
              <a:t/>
            </a:r>
            <a:br>
              <a:rPr lang="da-DK" sz="5400" dirty="0">
                <a:latin typeface="Calibri" pitchFamily="-65" charset="0"/>
              </a:rPr>
            </a:br>
            <a:endParaRPr lang="en-IN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190500" y="1327076"/>
            <a:ext cx="843528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+mj-lt"/>
                <a:cs typeface="Times New Roman" pitchFamily="18" charset="0"/>
              </a:rPr>
              <a:t>These benefits to consumers and producers can 	take place only if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competition in the markets is free 	and fair</a:t>
            </a:r>
            <a:r>
              <a:rPr lang="en-US" sz="2400" dirty="0" smtClean="0">
                <a:latin typeface="+mj-lt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endParaRPr lang="en-US" sz="24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+mj-lt"/>
                <a:cs typeface="Times New Roman" pitchFamily="18" charset="0"/>
              </a:rPr>
              <a:t>	But the competition in markets is not always fair; 	there may be distortions to the competition through 	anti-competitive behavior of the market players.  </a:t>
            </a:r>
            <a:endParaRPr lang="en-IN" sz="2400" dirty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75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5800" y="4267200"/>
            <a:ext cx="777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ms-MY"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6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Prohibitions regime</a:t>
            </a:r>
          </a:p>
        </p:txBody>
      </p:sp>
      <p:sp>
        <p:nvSpPr>
          <p:cNvPr id="8" name="AutoShape 4"/>
          <p:cNvSpPr>
            <a:spLocks noChangeAspect="1" noChangeArrowheads="1" noTextEdit="1"/>
          </p:cNvSpPr>
          <p:nvPr/>
        </p:nvSpPr>
        <p:spPr bwMode="auto">
          <a:xfrm>
            <a:off x="1752600" y="1905000"/>
            <a:ext cx="5486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N"/>
          </a:p>
        </p:txBody>
      </p:sp>
      <p:cxnSp>
        <p:nvCxnSpPr>
          <p:cNvPr id="9" name="_s56348"/>
          <p:cNvCxnSpPr>
            <a:cxnSpLocks noChangeShapeType="1"/>
            <a:stCxn id="15" idx="0"/>
            <a:endCxn id="12" idx="2"/>
          </p:cNvCxnSpPr>
          <p:nvPr/>
        </p:nvCxnSpPr>
        <p:spPr bwMode="auto">
          <a:xfrm rot="16200000" flipV="1">
            <a:off x="5421312" y="2076451"/>
            <a:ext cx="549275" cy="24003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_s56347"/>
          <p:cNvCxnSpPr>
            <a:cxnSpLocks noChangeShapeType="1"/>
            <a:endCxn id="12" idx="2"/>
          </p:cNvCxnSpPr>
          <p:nvPr/>
        </p:nvCxnSpPr>
        <p:spPr bwMode="auto">
          <a:xfrm rot="16200000" flipV="1">
            <a:off x="4282281" y="3215482"/>
            <a:ext cx="42703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_s56346"/>
          <p:cNvCxnSpPr>
            <a:cxnSpLocks noChangeShapeType="1"/>
            <a:stCxn id="13" idx="0"/>
            <a:endCxn id="12" idx="2"/>
          </p:cNvCxnSpPr>
          <p:nvPr/>
        </p:nvCxnSpPr>
        <p:spPr bwMode="auto">
          <a:xfrm rot="5400000" flipH="1" flipV="1">
            <a:off x="3128169" y="2183607"/>
            <a:ext cx="549275" cy="2185987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_s56342"/>
          <p:cNvSpPr>
            <a:spLocks noChangeArrowheads="1"/>
          </p:cNvSpPr>
          <p:nvPr/>
        </p:nvSpPr>
        <p:spPr bwMode="auto">
          <a:xfrm>
            <a:off x="3673475" y="1905000"/>
            <a:ext cx="1644650" cy="1096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Market 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  <a:latin typeface="Calibri" pitchFamily="34" charset="0"/>
              </a:rPr>
              <a:t>Behaviour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_s56343"/>
          <p:cNvSpPr>
            <a:spLocks noChangeArrowheads="1"/>
          </p:cNvSpPr>
          <p:nvPr/>
        </p:nvSpPr>
        <p:spPr bwMode="auto">
          <a:xfrm>
            <a:off x="1219200" y="3551238"/>
            <a:ext cx="2179638" cy="1096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5000"/>
              </a:lnSpc>
            </a:pPr>
            <a:r>
              <a:rPr lang="en-US" b="1" dirty="0">
                <a:latin typeface="Calibri" pitchFamily="34" charset="0"/>
              </a:rPr>
              <a:t>Section 4</a:t>
            </a:r>
          </a:p>
          <a:p>
            <a:pPr algn="ctr">
              <a:lnSpc>
                <a:spcPct val="85000"/>
              </a:lnSpc>
            </a:pPr>
            <a:r>
              <a:rPr lang="en-US" b="1" dirty="0">
                <a:latin typeface="Calibri" pitchFamily="34" charset="0"/>
              </a:rPr>
              <a:t>Prohibition</a:t>
            </a:r>
          </a:p>
          <a:p>
            <a:pPr algn="ctr">
              <a:lnSpc>
                <a:spcPct val="85000"/>
              </a:lnSpc>
            </a:pPr>
            <a:r>
              <a:rPr lang="en-US" sz="1700" b="1" dirty="0">
                <a:latin typeface="Calibri" pitchFamily="34" charset="0"/>
              </a:rPr>
              <a:t>Anti – competitive</a:t>
            </a:r>
          </a:p>
          <a:p>
            <a:pPr algn="ctr">
              <a:lnSpc>
                <a:spcPct val="85000"/>
              </a:lnSpc>
            </a:pPr>
            <a:r>
              <a:rPr lang="en-US" sz="1700" b="1" dirty="0">
                <a:latin typeface="Calibri" pitchFamily="34" charset="0"/>
              </a:rPr>
              <a:t>agreements</a:t>
            </a:r>
          </a:p>
        </p:txBody>
      </p:sp>
      <p:sp>
        <p:nvSpPr>
          <p:cNvPr id="14" name="_s56344"/>
          <p:cNvSpPr>
            <a:spLocks noChangeArrowheads="1"/>
          </p:cNvSpPr>
          <p:nvPr/>
        </p:nvSpPr>
        <p:spPr bwMode="auto">
          <a:xfrm>
            <a:off x="3657600" y="3551238"/>
            <a:ext cx="2209800" cy="1096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b="1">
                <a:latin typeface="Calibri" pitchFamily="34" charset="0"/>
              </a:rPr>
              <a:t>Section 10</a:t>
            </a:r>
          </a:p>
          <a:p>
            <a:pPr algn="ctr">
              <a:lnSpc>
                <a:spcPct val="80000"/>
              </a:lnSpc>
            </a:pPr>
            <a:r>
              <a:rPr lang="en-US" b="1">
                <a:latin typeface="Calibri" pitchFamily="34" charset="0"/>
              </a:rPr>
              <a:t>Prohibition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Abuse of dominant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position</a:t>
            </a:r>
          </a:p>
        </p:txBody>
      </p:sp>
      <p:sp>
        <p:nvSpPr>
          <p:cNvPr id="15" name="_s56345"/>
          <p:cNvSpPr>
            <a:spLocks noChangeArrowheads="1"/>
          </p:cNvSpPr>
          <p:nvPr/>
        </p:nvSpPr>
        <p:spPr bwMode="auto">
          <a:xfrm>
            <a:off x="6019800" y="3551238"/>
            <a:ext cx="1752600" cy="1096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1700" b="1" dirty="0">
                <a:solidFill>
                  <a:srgbClr val="0033CC"/>
                </a:solidFill>
                <a:latin typeface="Calibri" pitchFamily="34" charset="0"/>
              </a:rPr>
              <a:t>Mergers </a:t>
            </a:r>
          </a:p>
          <a:p>
            <a:pPr algn="ctr">
              <a:lnSpc>
                <a:spcPct val="80000"/>
              </a:lnSpc>
            </a:pPr>
            <a:r>
              <a:rPr lang="en-US" sz="1700" b="1" dirty="0">
                <a:solidFill>
                  <a:srgbClr val="0033CC"/>
                </a:solidFill>
                <a:latin typeface="Calibri" pitchFamily="34" charset="0"/>
              </a:rPr>
              <a:t>and </a:t>
            </a:r>
          </a:p>
          <a:p>
            <a:pPr algn="ctr">
              <a:lnSpc>
                <a:spcPct val="80000"/>
              </a:lnSpc>
            </a:pPr>
            <a:r>
              <a:rPr lang="en-US" sz="1700" b="1" dirty="0">
                <a:solidFill>
                  <a:srgbClr val="0033CC"/>
                </a:solidFill>
                <a:latin typeface="Calibri" pitchFamily="34" charset="0"/>
              </a:rPr>
              <a:t>Acquisition</a:t>
            </a:r>
            <a:endParaRPr lang="en-US" dirty="0">
              <a:solidFill>
                <a:srgbClr val="0033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84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85800" y="4267200"/>
            <a:ext cx="777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ms-MY">
              <a:latin typeface="Calibri" pitchFamily="34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838200" y="533400"/>
            <a:ext cx="7848600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28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S4 Prohibitions - Anti – competitive agreements</a:t>
            </a:r>
          </a:p>
          <a:p>
            <a:pPr algn="r">
              <a:spcBef>
                <a:spcPct val="50000"/>
              </a:spcBef>
            </a:pPr>
            <a:endParaRPr lang="en-US" sz="2800" b="1" dirty="0">
              <a:latin typeface="+mj-lt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dirty="0">
                <a:latin typeface="+mj-lt"/>
              </a:rPr>
              <a:t>Section 4 of the Competition Act 2010 (Act 712) (“Act”) prohibits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horizontal agreements</a:t>
            </a:r>
            <a:r>
              <a:rPr lang="en-US" dirty="0">
                <a:latin typeface="+mj-lt"/>
              </a:rPr>
              <a:t> and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vertical agreements</a:t>
            </a:r>
            <a:r>
              <a:rPr lang="en-US" dirty="0">
                <a:latin typeface="+mj-lt"/>
              </a:rPr>
              <a:t> between enterprises where such agreements have the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object or effect</a:t>
            </a:r>
            <a:r>
              <a:rPr lang="en-US" dirty="0">
                <a:latin typeface="+mj-lt"/>
              </a:rPr>
              <a:t> of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significantly</a:t>
            </a:r>
            <a:r>
              <a:rPr lang="en-US" dirty="0">
                <a:solidFill>
                  <a:srgbClr val="FF3300"/>
                </a:solidFill>
                <a:latin typeface="+mj-lt"/>
              </a:rPr>
              <a:t> </a:t>
            </a:r>
            <a:r>
              <a:rPr lang="en-US" dirty="0">
                <a:latin typeface="+mj-lt"/>
              </a:rPr>
              <a:t>preventing, restricting or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distorting competition</a:t>
            </a:r>
            <a:r>
              <a:rPr lang="en-US" dirty="0">
                <a:latin typeface="+mj-lt"/>
              </a:rPr>
              <a:t> in </a:t>
            </a:r>
            <a:r>
              <a:rPr lang="en-US" u="sng" dirty="0">
                <a:solidFill>
                  <a:srgbClr val="FF3300"/>
                </a:solidFill>
                <a:latin typeface="+mj-lt"/>
              </a:rPr>
              <a:t>any market</a:t>
            </a:r>
            <a:r>
              <a:rPr lang="en-US" dirty="0">
                <a:latin typeface="+mj-lt"/>
              </a:rPr>
              <a:t> for goods or services</a:t>
            </a:r>
          </a:p>
          <a:p>
            <a:pPr>
              <a:spcBef>
                <a:spcPct val="20000"/>
              </a:spcBef>
            </a:pPr>
            <a:endParaRPr lang="en-US" sz="2800" b="1" dirty="0"/>
          </a:p>
          <a:p>
            <a:pPr>
              <a:lnSpc>
                <a:spcPct val="50000"/>
              </a:lnSpc>
            </a:pPr>
            <a:r>
              <a:rPr lang="en-US" sz="2800" b="1" dirty="0"/>
              <a:t> </a:t>
            </a:r>
            <a:r>
              <a:rPr lang="en-US" sz="1100" b="1" dirty="0"/>
              <a:t>    </a:t>
            </a:r>
            <a:endParaRPr lang="en-US" sz="2800" b="1" dirty="0"/>
          </a:p>
          <a:p>
            <a:pPr algn="ctr">
              <a:spcBef>
                <a:spcPct val="50000"/>
              </a:spcBef>
            </a:pPr>
            <a:endParaRPr lang="en-US" altLang="en-US" sz="2800" b="1" dirty="0"/>
          </a:p>
        </p:txBody>
      </p:sp>
      <p:sp>
        <p:nvSpPr>
          <p:cNvPr id="18" name="AutoShape 5"/>
          <p:cNvSpPr>
            <a:spLocks noChangeAspect="1" noChangeArrowheads="1" noTextEdit="1"/>
          </p:cNvSpPr>
          <p:nvPr/>
        </p:nvSpPr>
        <p:spPr bwMode="auto">
          <a:xfrm>
            <a:off x="1752600" y="1600200"/>
            <a:ext cx="5486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N"/>
          </a:p>
        </p:txBody>
      </p:sp>
      <p:cxnSp>
        <p:nvCxnSpPr>
          <p:cNvPr id="19" name="_s56348"/>
          <p:cNvCxnSpPr>
            <a:cxnSpLocks noChangeShapeType="1"/>
            <a:stCxn id="25" idx="0"/>
          </p:cNvCxnSpPr>
          <p:nvPr/>
        </p:nvCxnSpPr>
        <p:spPr bwMode="auto">
          <a:xfrm rot="16200000" flipV="1">
            <a:off x="5132035" y="3932199"/>
            <a:ext cx="693653" cy="1966117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_s56347"/>
          <p:cNvCxnSpPr>
            <a:cxnSpLocks noChangeShapeType="1"/>
            <a:stCxn id="24" idx="0"/>
            <a:endCxn id="22" idx="2"/>
          </p:cNvCxnSpPr>
          <p:nvPr/>
        </p:nvCxnSpPr>
        <p:spPr bwMode="auto">
          <a:xfrm flipV="1">
            <a:off x="4495800" y="3966684"/>
            <a:ext cx="0" cy="1219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_s56346"/>
          <p:cNvCxnSpPr>
            <a:cxnSpLocks noChangeShapeType="1"/>
            <a:stCxn id="23" idx="0"/>
            <a:endCxn id="22" idx="2"/>
          </p:cNvCxnSpPr>
          <p:nvPr/>
        </p:nvCxnSpPr>
        <p:spPr bwMode="auto">
          <a:xfrm rot="5400000" flipH="1" flipV="1">
            <a:off x="2925763" y="3615846"/>
            <a:ext cx="1219200" cy="192087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_s56342"/>
          <p:cNvSpPr>
            <a:spLocks noChangeArrowheads="1"/>
          </p:cNvSpPr>
          <p:nvPr/>
        </p:nvSpPr>
        <p:spPr bwMode="auto">
          <a:xfrm>
            <a:off x="3673475" y="2976084"/>
            <a:ext cx="164465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Section 4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Prohibition</a:t>
            </a:r>
          </a:p>
        </p:txBody>
      </p:sp>
      <p:sp>
        <p:nvSpPr>
          <p:cNvPr id="23" name="_s56343"/>
          <p:cNvSpPr>
            <a:spLocks noChangeArrowheads="1"/>
          </p:cNvSpPr>
          <p:nvPr/>
        </p:nvSpPr>
        <p:spPr bwMode="auto">
          <a:xfrm>
            <a:off x="1752600" y="5185884"/>
            <a:ext cx="1646238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Horizontal or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vertical 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agreements</a:t>
            </a:r>
          </a:p>
        </p:txBody>
      </p:sp>
      <p:sp>
        <p:nvSpPr>
          <p:cNvPr id="24" name="_s56344"/>
          <p:cNvSpPr>
            <a:spLocks noChangeArrowheads="1"/>
          </p:cNvSpPr>
          <p:nvPr/>
        </p:nvSpPr>
        <p:spPr bwMode="auto">
          <a:xfrm>
            <a:off x="3673475" y="5185884"/>
            <a:ext cx="164465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Object or 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effect</a:t>
            </a:r>
          </a:p>
        </p:txBody>
      </p:sp>
      <p:sp>
        <p:nvSpPr>
          <p:cNvPr id="25" name="_s56345"/>
          <p:cNvSpPr>
            <a:spLocks noChangeArrowheads="1"/>
          </p:cNvSpPr>
          <p:nvPr/>
        </p:nvSpPr>
        <p:spPr bwMode="auto">
          <a:xfrm>
            <a:off x="5638800" y="5262084"/>
            <a:ext cx="1646238" cy="1096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Significant 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prevention,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restriction or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distortion of</a:t>
            </a:r>
          </a:p>
          <a:p>
            <a:pPr algn="ctr">
              <a:lnSpc>
                <a:spcPct val="80000"/>
              </a:lnSpc>
            </a:pPr>
            <a:r>
              <a:rPr lang="en-US" sz="1700" b="1">
                <a:latin typeface="Calibri" pitchFamily="34" charset="0"/>
              </a:rPr>
              <a:t>competition</a:t>
            </a:r>
          </a:p>
        </p:txBody>
      </p:sp>
    </p:spTree>
    <p:extLst>
      <p:ext uri="{BB962C8B-B14F-4D97-AF65-F5344CB8AC3E}">
        <p14:creationId xmlns:p14="http://schemas.microsoft.com/office/powerpoint/2010/main" val="355580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504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99217" y="304800"/>
            <a:ext cx="838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300" kern="1200">
                <a:solidFill>
                  <a:srgbClr val="7B98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Calibri" pitchFamily="34" charset="0"/>
              </a:rPr>
              <a:t/>
            </a:r>
            <a:br>
              <a:rPr lang="en-US" sz="2800" b="1" dirty="0" smtClean="0">
                <a:latin typeface="Calibri" pitchFamily="34" charset="0"/>
              </a:rPr>
            </a:br>
            <a:r>
              <a:rPr lang="en-US" sz="2800" b="1" dirty="0" smtClean="0">
                <a:latin typeface="Calibri" pitchFamily="34" charset="0"/>
              </a:rPr>
              <a:t/>
            </a:r>
            <a:br>
              <a:rPr lang="en-US" sz="2800" b="1" dirty="0" smtClean="0">
                <a:latin typeface="Calibri" pitchFamily="34" charset="0"/>
              </a:rPr>
            </a:br>
            <a:r>
              <a:rPr lang="en-US" sz="2800" b="1" dirty="0" smtClean="0">
                <a:latin typeface="Calibri" pitchFamily="34" charset="0"/>
              </a:rPr>
              <a:t/>
            </a:r>
            <a:br>
              <a:rPr lang="en-US" sz="2800" b="1" dirty="0" smtClean="0">
                <a:latin typeface="Calibri" pitchFamily="34" charset="0"/>
              </a:rPr>
            </a:br>
            <a:r>
              <a:rPr lang="en-US" sz="2800" b="1" dirty="0" smtClean="0">
                <a:latin typeface="Calibri" pitchFamily="34" charset="0"/>
              </a:rPr>
              <a:t/>
            </a:r>
            <a:br>
              <a:rPr lang="en-US" sz="2800" b="1" dirty="0" smtClean="0">
                <a:latin typeface="Calibri" pitchFamily="34" charset="0"/>
              </a:rPr>
            </a:br>
            <a:r>
              <a:rPr lang="en-US" sz="2800" dirty="0">
                <a:solidFill>
                  <a:schemeClr val="accent3">
                    <a:shade val="75000"/>
                  </a:schemeClr>
                </a:solidFill>
              </a:rPr>
              <a:t>Definition of ‘agreements’ </a:t>
            </a:r>
            <a:br>
              <a:rPr lang="en-US" sz="2800" dirty="0">
                <a:solidFill>
                  <a:schemeClr val="accent3">
                    <a:shade val="75000"/>
                  </a:schemeClr>
                </a:solidFill>
              </a:rPr>
            </a:br>
            <a:endParaRPr lang="en-US" sz="28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79391" y="1447800"/>
            <a:ext cx="7848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3" indent="-4763" eaLnBrk="1" hangingPunct="1">
              <a:buFontTx/>
              <a:buNone/>
            </a:pPr>
            <a:endParaRPr lang="en-US" altLang="en-US" sz="2800" dirty="0" smtClean="0">
              <a:latin typeface="+mj-lt"/>
            </a:endParaRPr>
          </a:p>
          <a:p>
            <a:pPr marL="4763" indent="-4763" eaLnBrk="1" hangingPunct="1"/>
            <a:r>
              <a:rPr lang="en-US" altLang="en-US" sz="2800" dirty="0" smtClean="0">
                <a:latin typeface="+mj-lt"/>
              </a:rPr>
              <a:t>  Need not be in the form of formal agreement</a:t>
            </a:r>
          </a:p>
          <a:p>
            <a:pPr marL="885825" lvl="1" indent="-428625" eaLnBrk="1" hangingPunct="1"/>
            <a:r>
              <a:rPr lang="en-US" altLang="en-US" dirty="0" smtClean="0">
                <a:latin typeface="+mj-lt"/>
              </a:rPr>
              <a:t>Contracts, understanding, </a:t>
            </a:r>
            <a:r>
              <a:rPr lang="en-US" altLang="en-US" i="1" dirty="0" smtClean="0">
                <a:latin typeface="+mj-lt"/>
              </a:rPr>
              <a:t>whether or not </a:t>
            </a:r>
            <a:r>
              <a:rPr lang="en-US" i="1" dirty="0" smtClean="0">
                <a:latin typeface="+mj-lt"/>
              </a:rPr>
              <a:t>  </a:t>
            </a:r>
            <a:r>
              <a:rPr lang="en-US" altLang="en-US" i="1" dirty="0" smtClean="0">
                <a:latin typeface="+mj-lt"/>
              </a:rPr>
              <a:t>legally enforceable</a:t>
            </a:r>
          </a:p>
          <a:p>
            <a:pPr marL="885825" lvl="1" indent="-428625" eaLnBrk="1" hangingPunct="1"/>
            <a:r>
              <a:rPr lang="en-US" altLang="en-US" dirty="0" smtClean="0">
                <a:latin typeface="+mj-lt"/>
              </a:rPr>
              <a:t>“concerted practices” or "gentleman's handshake" </a:t>
            </a:r>
          </a:p>
          <a:p>
            <a:pPr marL="885825" lvl="1" indent="-428625" eaLnBrk="1" hangingPunct="1"/>
            <a:r>
              <a:rPr lang="en-US" altLang="en-US" dirty="0" smtClean="0">
                <a:latin typeface="+mj-lt"/>
              </a:rPr>
              <a:t>Decision of associations</a:t>
            </a:r>
          </a:p>
          <a:p>
            <a:pPr marL="4763" indent="-4763" eaLnBrk="1" hangingPunct="1">
              <a:spcBef>
                <a:spcPct val="0"/>
              </a:spcBef>
              <a:buFontTx/>
              <a:buNone/>
            </a:pPr>
            <a:endParaRPr lang="en-US" alt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186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381000"/>
            <a:ext cx="8382000" cy="611188"/>
          </a:xfrm>
        </p:spPr>
        <p:txBody>
          <a:bodyPr lIns="0" rIns="0" bIns="0" anchor="b"/>
          <a:lstStyle/>
          <a:p>
            <a:pPr eaLnBrk="1" hangingPunct="1"/>
            <a:r>
              <a:rPr lang="en-US" sz="2800" dirty="0">
                <a:solidFill>
                  <a:schemeClr val="accent3">
                    <a:shade val="75000"/>
                  </a:schemeClr>
                </a:solidFill>
              </a:rPr>
              <a:t>Meaning of concerted practice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79629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3" indent="-4763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400" i="1" dirty="0" smtClean="0">
              <a:latin typeface="+mj-lt"/>
            </a:endParaRPr>
          </a:p>
          <a:p>
            <a:pPr marL="4763" indent="-4763" algn="just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latin typeface="+mj-lt"/>
              </a:rPr>
              <a:t>"a form of </a:t>
            </a:r>
            <a:r>
              <a:rPr lang="en-US" altLang="en-US" sz="2400" dirty="0" smtClean="0">
                <a:solidFill>
                  <a:srgbClr val="FF0000"/>
                </a:solidFill>
                <a:latin typeface="+mj-lt"/>
              </a:rPr>
              <a:t>coordination</a:t>
            </a:r>
            <a:r>
              <a:rPr lang="en-US" altLang="en-US" sz="2400" dirty="0" smtClean="0">
                <a:latin typeface="+mj-lt"/>
              </a:rPr>
              <a:t> between undertakings which, without having reached the stage where an agreement properly so-called has been concluded, </a:t>
            </a:r>
            <a:r>
              <a:rPr lang="en-US" altLang="en-US" sz="2400" dirty="0" smtClean="0">
                <a:solidFill>
                  <a:srgbClr val="FF0000"/>
                </a:solidFill>
                <a:latin typeface="+mj-lt"/>
              </a:rPr>
              <a:t>knowingly</a:t>
            </a:r>
            <a:r>
              <a:rPr lang="en-US" altLang="en-US" sz="2400" dirty="0" smtClean="0">
                <a:latin typeface="+mj-lt"/>
              </a:rPr>
              <a:t> </a:t>
            </a:r>
            <a:r>
              <a:rPr lang="en-US" altLang="en-US" sz="2400" dirty="0" smtClean="0">
                <a:solidFill>
                  <a:srgbClr val="FF0000"/>
                </a:solidFill>
                <a:latin typeface="+mj-lt"/>
              </a:rPr>
              <a:t>substitutes practical cooperation</a:t>
            </a:r>
            <a:r>
              <a:rPr lang="en-US" altLang="en-US" sz="2400" dirty="0" smtClean="0">
                <a:latin typeface="+mj-lt"/>
              </a:rPr>
              <a:t> between them for the risks of competition" </a:t>
            </a:r>
          </a:p>
          <a:p>
            <a:pPr marL="4763" indent="-4763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latin typeface="+mj-lt"/>
            </a:endParaRPr>
          </a:p>
          <a:p>
            <a:pPr marL="4763" indent="-4763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latin typeface="+mj-lt"/>
              </a:rPr>
              <a:t>Main elements:</a:t>
            </a:r>
          </a:p>
          <a:p>
            <a:pPr marL="4763" indent="-4763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latin typeface="+mj-lt"/>
              </a:rPr>
              <a:t>1.  Mental consensus - direct or indirect contact/conduct</a:t>
            </a:r>
          </a:p>
          <a:p>
            <a:pPr marL="4763" indent="-4763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latin typeface="+mj-lt"/>
              </a:rPr>
              <a:t>2.  Factual based (</a:t>
            </a:r>
            <a:r>
              <a:rPr lang="en-US" sz="2400" dirty="0" smtClean="0">
                <a:latin typeface="+mj-lt"/>
              </a:rPr>
              <a:t>similar </a:t>
            </a:r>
            <a:r>
              <a:rPr lang="en-US" sz="2400" dirty="0" err="1" smtClean="0">
                <a:latin typeface="+mj-lt"/>
              </a:rPr>
              <a:t>behaviour</a:t>
            </a:r>
            <a:r>
              <a:rPr lang="en-US" sz="2400" dirty="0" smtClean="0">
                <a:latin typeface="+mj-lt"/>
              </a:rPr>
              <a:t>/</a:t>
            </a:r>
            <a:r>
              <a:rPr lang="en-US" altLang="en-US" sz="2400" dirty="0" smtClean="0">
                <a:latin typeface="+mj-lt"/>
              </a:rPr>
              <a:t>circumstantial evidence)</a:t>
            </a:r>
          </a:p>
          <a:p>
            <a:pPr marL="4763" indent="-4763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latin typeface="+mj-lt"/>
              </a:rPr>
              <a:t>3.  Differentiate with independent parallel </a:t>
            </a:r>
            <a:r>
              <a:rPr lang="en-US" altLang="en-US" sz="2400" dirty="0" err="1" smtClean="0">
                <a:latin typeface="+mj-lt"/>
              </a:rPr>
              <a:t>behaviour</a:t>
            </a:r>
            <a:r>
              <a:rPr lang="en-US" altLang="en-US" sz="2400" dirty="0" smtClean="0">
                <a:latin typeface="+mj-lt"/>
              </a:rPr>
              <a:t>/oligopoly </a:t>
            </a:r>
            <a:r>
              <a:rPr lang="en-US" altLang="en-US" sz="2400" dirty="0" err="1" smtClean="0">
                <a:latin typeface="+mj-lt"/>
              </a:rPr>
              <a:t>defence</a:t>
            </a:r>
            <a:endParaRPr lang="en-US" altLang="en-US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551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787400"/>
          </a:xfrm>
        </p:spPr>
        <p:txBody>
          <a:bodyPr/>
          <a:lstStyle/>
          <a:p>
            <a:r>
              <a:rPr lang="en-US" sz="2800" dirty="0" smtClean="0"/>
              <a:t>Horizontal agreement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038600"/>
            <a:ext cx="7543800" cy="1981200"/>
          </a:xfrm>
        </p:spPr>
        <p:txBody>
          <a:bodyPr/>
          <a:lstStyle/>
          <a:p>
            <a:r>
              <a:rPr lang="en-US" sz="1800" dirty="0" smtClean="0">
                <a:latin typeface="+mj-lt"/>
              </a:rPr>
              <a:t>Traditionally, competition policy regards horizontal agreements as being more objectionable as these agreements are made between competitors.</a:t>
            </a:r>
          </a:p>
          <a:p>
            <a:endParaRPr lang="en-US" sz="1800" dirty="0" smtClean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Some horizontal agreements are considered Hard Core and are absolutely prohibited (S4(2)).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1295400" y="1600200"/>
            <a:ext cx="6172200" cy="838200"/>
            <a:chOff x="0" y="0"/>
            <a:chExt cx="3888" cy="528"/>
          </a:xfrm>
        </p:grpSpPr>
        <p:grpSp>
          <p:nvGrpSpPr>
            <p:cNvPr id="22537" name="Group 5"/>
            <p:cNvGrpSpPr>
              <a:grpSpLocks/>
            </p:cNvGrpSpPr>
            <p:nvPr/>
          </p:nvGrpSpPr>
          <p:grpSpPr bwMode="auto">
            <a:xfrm>
              <a:off x="0" y="144"/>
              <a:ext cx="3888" cy="237"/>
              <a:chOff x="0" y="0"/>
              <a:chExt cx="3888" cy="237"/>
            </a:xfrm>
          </p:grpSpPr>
          <p:sp>
            <p:nvSpPr>
              <p:cNvPr id="22539" name="Text Box 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152" cy="23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solidFill>
                      <a:schemeClr val="bg2"/>
                    </a:solidFill>
                  </a:rPr>
                  <a:t>Manufacturer A</a:t>
                </a:r>
              </a:p>
            </p:txBody>
          </p:sp>
          <p:sp>
            <p:nvSpPr>
              <p:cNvPr id="22540" name="Text Box 7"/>
              <p:cNvSpPr txBox="1">
                <a:spLocks noChangeArrowheads="1"/>
              </p:cNvSpPr>
              <p:nvPr/>
            </p:nvSpPr>
            <p:spPr bwMode="auto">
              <a:xfrm>
                <a:off x="2736" y="0"/>
                <a:ext cx="1152" cy="237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solidFill>
                      <a:schemeClr val="bg2"/>
                    </a:solidFill>
                  </a:rPr>
                  <a:t>Manufacturer B</a:t>
                </a:r>
              </a:p>
            </p:txBody>
          </p:sp>
        </p:grpSp>
        <p:sp>
          <p:nvSpPr>
            <p:cNvPr id="22538" name="AutoShape 8"/>
            <p:cNvSpPr>
              <a:spLocks noChangeArrowheads="1"/>
            </p:cNvSpPr>
            <p:nvPr/>
          </p:nvSpPr>
          <p:spPr bwMode="auto">
            <a:xfrm>
              <a:off x="1248" y="0"/>
              <a:ext cx="1440" cy="528"/>
            </a:xfrm>
            <a:prstGeom prst="leftRightArrowCallout">
              <a:avLst>
                <a:gd name="adj1" fmla="val 25000"/>
                <a:gd name="adj2" fmla="val 25000"/>
                <a:gd name="adj3" fmla="val 34091"/>
                <a:gd name="adj4" fmla="val 59722"/>
              </a:avLst>
            </a:prstGeom>
            <a:solidFill>
              <a:schemeClr val="hlink">
                <a:alpha val="29803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34" charset="0"/>
                </a:rPr>
                <a:t>Horizontal</a:t>
              </a:r>
            </a:p>
            <a:p>
              <a:pPr algn="ctr"/>
              <a:r>
                <a:rPr lang="en-US">
                  <a:latin typeface="Calibri" pitchFamily="34" charset="0"/>
                </a:rPr>
                <a:t>Agreement</a:t>
              </a:r>
            </a:p>
          </p:txBody>
        </p:sp>
      </p:grpSp>
      <p:grpSp>
        <p:nvGrpSpPr>
          <p:cNvPr id="22533" name="Group 9"/>
          <p:cNvGrpSpPr>
            <a:grpSpLocks/>
          </p:cNvGrpSpPr>
          <p:nvPr/>
        </p:nvGrpSpPr>
        <p:grpSpPr bwMode="auto">
          <a:xfrm>
            <a:off x="1295400" y="2971800"/>
            <a:ext cx="6172200" cy="838200"/>
            <a:chOff x="0" y="0"/>
            <a:chExt cx="3888" cy="528"/>
          </a:xfrm>
        </p:grpSpPr>
        <p:sp>
          <p:nvSpPr>
            <p:cNvPr id="22534" name="Text Box 10"/>
            <p:cNvSpPr txBox="1">
              <a:spLocks noChangeArrowheads="1"/>
            </p:cNvSpPr>
            <p:nvPr/>
          </p:nvSpPr>
          <p:spPr bwMode="auto">
            <a:xfrm>
              <a:off x="0" y="144"/>
              <a:ext cx="1152" cy="23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>
                  <a:solidFill>
                    <a:schemeClr val="bg2"/>
                  </a:solidFill>
                </a:rPr>
                <a:t>Distributor A</a:t>
              </a:r>
            </a:p>
          </p:txBody>
        </p:sp>
        <p:sp>
          <p:nvSpPr>
            <p:cNvPr id="22535" name="Text Box 11"/>
            <p:cNvSpPr txBox="1">
              <a:spLocks noChangeArrowheads="1"/>
            </p:cNvSpPr>
            <p:nvPr/>
          </p:nvSpPr>
          <p:spPr bwMode="auto">
            <a:xfrm>
              <a:off x="2736" y="144"/>
              <a:ext cx="1152" cy="23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>
                  <a:solidFill>
                    <a:schemeClr val="bg2"/>
                  </a:solidFill>
                </a:rPr>
                <a:t>Distributor B</a:t>
              </a:r>
            </a:p>
          </p:txBody>
        </p:sp>
        <p:sp>
          <p:nvSpPr>
            <p:cNvPr id="22536" name="AutoShape 12"/>
            <p:cNvSpPr>
              <a:spLocks noChangeArrowheads="1"/>
            </p:cNvSpPr>
            <p:nvPr/>
          </p:nvSpPr>
          <p:spPr bwMode="auto">
            <a:xfrm>
              <a:off x="1248" y="0"/>
              <a:ext cx="1440" cy="528"/>
            </a:xfrm>
            <a:prstGeom prst="leftRightArrowCallout">
              <a:avLst>
                <a:gd name="adj1" fmla="val 25000"/>
                <a:gd name="adj2" fmla="val 25000"/>
                <a:gd name="adj3" fmla="val 34091"/>
                <a:gd name="adj4" fmla="val 59722"/>
              </a:avLst>
            </a:prstGeom>
            <a:solidFill>
              <a:schemeClr val="accent2">
                <a:alpha val="3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alibri" pitchFamily="34" charset="0"/>
                </a:rPr>
                <a:t>Horizontal</a:t>
              </a:r>
            </a:p>
            <a:p>
              <a:pPr algn="ctr"/>
              <a:r>
                <a:rPr lang="en-US">
                  <a:latin typeface="Calibri" pitchFamily="34" charset="0"/>
                </a:rPr>
                <a:t>Agreement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0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9400"/>
            <a:ext cx="8229600" cy="1141413"/>
          </a:xfrm>
        </p:spPr>
        <p:txBody>
          <a:bodyPr/>
          <a:lstStyle/>
          <a:p>
            <a:r>
              <a:rPr lang="en-US" sz="2800" dirty="0" smtClean="0"/>
              <a:t>Vertical agreement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273425" y="1758950"/>
            <a:ext cx="1952625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en-US" sz="2400" b="1">
                <a:solidFill>
                  <a:srgbClr val="000066"/>
                </a:solidFill>
              </a:rPr>
              <a:t>Manufacturer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3429000" y="3429000"/>
            <a:ext cx="1635125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en-US" sz="2400" b="1">
                <a:solidFill>
                  <a:srgbClr val="000066"/>
                </a:solidFill>
              </a:rPr>
              <a:t>Wholesaler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3449638" y="5159375"/>
            <a:ext cx="1635125" cy="4667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en-US" sz="2400" b="1">
                <a:solidFill>
                  <a:srgbClr val="000066"/>
                </a:solidFill>
              </a:rPr>
              <a:t>Retailer</a:t>
            </a: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4267200" y="2286000"/>
            <a:ext cx="0" cy="1025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343400" y="2590800"/>
            <a:ext cx="2022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n-US" b="1">
                <a:solidFill>
                  <a:srgbClr val="FF0000"/>
                </a:solidFill>
              </a:rPr>
              <a:t>Vertical Agreement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4419600" y="4267200"/>
            <a:ext cx="2022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n-US" b="1">
                <a:solidFill>
                  <a:srgbClr val="FF0000"/>
                </a:solidFill>
              </a:rPr>
              <a:t>Vertical Agreement</a:t>
            </a: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4267200" y="3962400"/>
            <a:ext cx="0" cy="1025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8475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 autoUpdateAnimBg="0"/>
      <p:bldP spid="61444" grpId="0" animBg="1" autoUpdateAnimBg="0"/>
      <p:bldP spid="61445" grpId="0" animBg="1" autoUpdateAnimBg="0"/>
      <p:bldP spid="61446" grpId="0" animBg="1"/>
      <p:bldP spid="61447" grpId="0" autoUpdateAnimBg="0"/>
      <p:bldP spid="61448" grpId="0" autoUpdateAnimBg="0"/>
      <p:bldP spid="614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82000" cy="611188"/>
          </a:xfrm>
        </p:spPr>
        <p:txBody>
          <a:bodyPr lIns="0" rIns="0" bIns="0" anchor="b"/>
          <a:lstStyle/>
          <a:p>
            <a:pPr eaLnBrk="1" hangingPunct="1"/>
            <a:r>
              <a:rPr lang="en-US" altLang="en-US" sz="2800" dirty="0">
                <a:solidFill>
                  <a:schemeClr val="accent3">
                    <a:shade val="75000"/>
                  </a:schemeClr>
                </a:solidFill>
              </a:rPr>
              <a:t>Meaning of </a:t>
            </a:r>
            <a:r>
              <a:rPr lang="en-US" sz="2800" dirty="0">
                <a:solidFill>
                  <a:schemeClr val="accent3">
                    <a:shade val="75000"/>
                  </a:schemeClr>
                </a:solidFill>
              </a:rPr>
              <a:t>'object' or 'effect'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848600" cy="4191000"/>
          </a:xfrm>
        </p:spPr>
        <p:txBody>
          <a:bodyPr/>
          <a:lstStyle/>
          <a:p>
            <a:pPr marL="30163" indent="-30163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+mj-lt"/>
              </a:rPr>
              <a:t>'</a:t>
            </a:r>
            <a:r>
              <a:rPr lang="en-US" sz="2400" u="sng" dirty="0" smtClean="0">
                <a:latin typeface="+mj-lt"/>
              </a:rPr>
              <a:t>Object</a:t>
            </a:r>
            <a:r>
              <a:rPr lang="en-US" sz="2400" dirty="0" smtClean="0">
                <a:latin typeface="+mj-lt"/>
              </a:rPr>
              <a:t>' Type of Agreement </a:t>
            </a:r>
          </a:p>
          <a:p>
            <a:pPr marL="30163" indent="-30163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400" dirty="0" smtClean="0">
              <a:latin typeface="+mj-lt"/>
            </a:endParaRPr>
          </a:p>
          <a:p>
            <a:pPr marL="30163" indent="-30163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+mj-lt"/>
              </a:rPr>
              <a:t>Types of agreement the anti-competitiveness of which can be determined simply from their object</a:t>
            </a:r>
          </a:p>
          <a:p>
            <a:pPr marL="30163" indent="-30163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400" b="1" dirty="0" smtClean="0">
              <a:latin typeface="+mj-lt"/>
            </a:endParaRPr>
          </a:p>
          <a:p>
            <a:pPr marL="885825"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100" dirty="0" smtClean="0">
                <a:latin typeface="+mj-lt"/>
              </a:rPr>
              <a:t>deemed to have the purpose of restraining competition</a:t>
            </a:r>
          </a:p>
          <a:p>
            <a:pPr marL="885825" lvl="1" eaLnBrk="1" hangingPunct="1">
              <a:lnSpc>
                <a:spcPct val="90000"/>
              </a:lnSpc>
              <a:spcBef>
                <a:spcPct val="0"/>
              </a:spcBef>
            </a:pPr>
            <a:endParaRPr lang="en-US" sz="2100" dirty="0" smtClean="0">
              <a:latin typeface="+mj-lt"/>
            </a:endParaRPr>
          </a:p>
          <a:p>
            <a:pPr marL="885825"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100" dirty="0" smtClean="0">
                <a:latin typeface="+mj-lt"/>
              </a:rPr>
              <a:t>unnecessary to prove agreement would have an anti competitive effect</a:t>
            </a:r>
          </a:p>
          <a:p>
            <a:pPr marL="885825"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100" dirty="0" smtClean="0">
              <a:latin typeface="+mj-lt"/>
            </a:endParaRPr>
          </a:p>
          <a:p>
            <a:pPr marL="885825"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100" dirty="0" smtClean="0">
                <a:latin typeface="+mj-lt"/>
              </a:rPr>
              <a:t>subjective intention irrelevant</a:t>
            </a:r>
          </a:p>
        </p:txBody>
      </p:sp>
    </p:spTree>
    <p:extLst>
      <p:ext uri="{BB962C8B-B14F-4D97-AF65-F5344CB8AC3E}">
        <p14:creationId xmlns:p14="http://schemas.microsoft.com/office/powerpoint/2010/main" val="1771240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693025" cy="1143001"/>
          </a:xfrm>
        </p:spPr>
        <p:txBody>
          <a:bodyPr/>
          <a:lstStyle/>
          <a:p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>Competition Policy &amp; </a:t>
            </a:r>
            <a:r>
              <a:rPr lang="en-US" sz="2800" b="1" dirty="0" smtClean="0"/>
              <a:t>Law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13315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None/>
            </a:pPr>
            <a:endParaRPr lang="en-US" sz="2400" b="1" u="sng" dirty="0" smtClean="0"/>
          </a:p>
          <a:p>
            <a:pPr eaLnBrk="1" hangingPunct="1">
              <a:buNone/>
            </a:pPr>
            <a:endParaRPr lang="en-US" sz="2400" b="1" u="sng" dirty="0" smtClean="0"/>
          </a:p>
          <a:p>
            <a:pPr eaLnBrk="1" hangingPunct="1">
              <a:buNone/>
            </a:pPr>
            <a:r>
              <a:rPr lang="en-US" dirty="0" smtClean="0"/>
              <a:t>		</a:t>
            </a:r>
          </a:p>
          <a:p>
            <a:pPr eaLnBrk="1" hangingPunct="1">
              <a:buNone/>
            </a:pPr>
            <a:r>
              <a:rPr lang="en-US" dirty="0" smtClean="0"/>
              <a:t>					-   </a:t>
            </a:r>
            <a:r>
              <a:rPr lang="en-US" sz="2000" dirty="0" err="1" smtClean="0"/>
              <a:t>Hariprasad</a:t>
            </a:r>
            <a:r>
              <a:rPr lang="en-US" sz="2000" dirty="0" smtClean="0"/>
              <a:t> C G, CIRC</a:t>
            </a:r>
          </a:p>
          <a:p>
            <a:pPr algn="r" eaLnBrk="1" hangingPunct="1">
              <a:buFont typeface="Wingdings 2" pitchFamily="18" charset="2"/>
              <a:buNone/>
            </a:pPr>
            <a:endParaRPr lang="en-US" dirty="0" smtClean="0"/>
          </a:p>
          <a:p>
            <a:pPr algn="r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3316" name="Date Placeholder 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DFFA6C-A7E4-4773-8F85-7841E8AF9A88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 June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8F838-EF59-483E-817B-883374E7A21A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38200" y="5410200"/>
            <a:ext cx="754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The views expressed herein are personal and not purported to reflect those of the CIRC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19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82000" cy="611188"/>
          </a:xfrm>
        </p:spPr>
        <p:txBody>
          <a:bodyPr lIns="0" rIns="0" bIns="0" anchor="b"/>
          <a:lstStyle/>
          <a:p>
            <a:pPr eaLnBrk="1" hangingPunct="1"/>
            <a:r>
              <a:rPr lang="en-US" altLang="en-US" sz="2800" dirty="0">
                <a:solidFill>
                  <a:schemeClr val="accent3">
                    <a:shade val="75000"/>
                  </a:schemeClr>
                </a:solidFill>
              </a:rPr>
              <a:t>Meaning of </a:t>
            </a:r>
            <a:r>
              <a:rPr lang="en-US" sz="2800" dirty="0">
                <a:solidFill>
                  <a:schemeClr val="accent3">
                    <a:shade val="75000"/>
                  </a:schemeClr>
                </a:solidFill>
              </a:rPr>
              <a:t>'object' or 'effect'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57400"/>
            <a:ext cx="7848600" cy="3581400"/>
          </a:xfrm>
        </p:spPr>
        <p:txBody>
          <a:bodyPr/>
          <a:lstStyle/>
          <a:p>
            <a:pPr marL="4763" indent="-4763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i="1" u="sng" dirty="0" smtClean="0">
              <a:latin typeface="+mj-lt"/>
            </a:endParaRPr>
          </a:p>
          <a:p>
            <a:pPr marL="4763" indent="-4763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u="sng" dirty="0" smtClean="0">
                <a:latin typeface="+mj-lt"/>
              </a:rPr>
              <a:t>'Effect' </a:t>
            </a:r>
            <a:r>
              <a:rPr lang="en-US" sz="2800" dirty="0" smtClean="0">
                <a:latin typeface="+mj-lt"/>
              </a:rPr>
              <a:t>Type of Agreement </a:t>
            </a:r>
          </a:p>
          <a:p>
            <a:pPr marL="4763" indent="-4763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2400" dirty="0" smtClean="0">
              <a:latin typeface="+mj-lt"/>
            </a:endParaRPr>
          </a:p>
          <a:p>
            <a:pPr marL="4763" indent="-4763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2400" i="1" dirty="0" smtClean="0">
              <a:latin typeface="+mj-lt"/>
            </a:endParaRPr>
          </a:p>
          <a:p>
            <a:pPr marL="4763" indent="-4763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400" dirty="0" smtClean="0">
                <a:latin typeface="+mj-lt"/>
              </a:rPr>
              <a:t>Where it is not possible to say that the object of an agreement is to restrict competition, it is then necessary to conduct an </a:t>
            </a:r>
            <a:r>
              <a:rPr lang="en-US" sz="2400" u="sng" dirty="0" smtClean="0">
                <a:solidFill>
                  <a:srgbClr val="FF0000"/>
                </a:solidFill>
                <a:latin typeface="+mj-lt"/>
              </a:rPr>
              <a:t>extensive analysis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of its effect on </a:t>
            </a:r>
            <a:r>
              <a:rPr lang="en-US" sz="2400" u="sng" dirty="0" smtClean="0">
                <a:solidFill>
                  <a:srgbClr val="FF0000"/>
                </a:solidFill>
                <a:latin typeface="+mj-lt"/>
              </a:rPr>
              <a:t>competition in the market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  </a:t>
            </a:r>
            <a:r>
              <a:rPr lang="en-US" sz="2400" dirty="0" smtClean="0">
                <a:latin typeface="+mj-lt"/>
              </a:rPr>
              <a:t>before it can be found to infringe section 4 CA 2010</a:t>
            </a:r>
            <a:endParaRPr lang="en-US" sz="2400" u="sng" dirty="0" smtClean="0">
              <a:solidFill>
                <a:srgbClr val="FF0000"/>
              </a:solidFill>
              <a:latin typeface="+mj-lt"/>
            </a:endParaRPr>
          </a:p>
          <a:p>
            <a:pPr marL="4763" indent="-4763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74537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82000" cy="611188"/>
          </a:xfrm>
        </p:spPr>
        <p:txBody>
          <a:bodyPr lIns="0" rIns="0" bIns="0" anchor="b"/>
          <a:lstStyle/>
          <a:p>
            <a:pPr algn="r" eaLnBrk="1" hangingPunct="1"/>
            <a:r>
              <a:rPr lang="en-US" sz="3600" b="1" smtClean="0">
                <a:solidFill>
                  <a:srgbClr val="FF0000"/>
                </a:solidFill>
                <a:latin typeface="Calibri" pitchFamily="34" charset="0"/>
              </a:rPr>
              <a:t>Stay Away !!!!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19200"/>
            <a:ext cx="7848600" cy="3581400"/>
          </a:xfrm>
        </p:spPr>
        <p:txBody>
          <a:bodyPr/>
          <a:lstStyle/>
          <a:p>
            <a:pPr marL="4763" indent="-4763" algn="just" eaLnBrk="1" hangingPunct="1">
              <a:spcBef>
                <a:spcPct val="0"/>
              </a:spcBef>
              <a:buFontTx/>
              <a:buNone/>
            </a:pPr>
            <a:endParaRPr lang="en-US" b="1" i="1" dirty="0" smtClean="0">
              <a:latin typeface="Calibri" pitchFamily="34" charset="0"/>
            </a:endParaRPr>
          </a:p>
          <a:p>
            <a:pPr marL="4763" indent="-4763" algn="just" eaLnBrk="1" hangingPunct="1">
              <a:spcBef>
                <a:spcPct val="0"/>
              </a:spcBef>
              <a:buFontTx/>
              <a:buNone/>
            </a:pPr>
            <a:endParaRPr lang="en-US" b="1" i="1" dirty="0" smtClean="0">
              <a:latin typeface="Calibri" pitchFamily="34" charset="0"/>
            </a:endParaRPr>
          </a:p>
          <a:p>
            <a:pPr marL="4763" indent="-4763" algn="just" eaLnBrk="1" hangingPunct="1">
              <a:spcBef>
                <a:spcPct val="0"/>
              </a:spcBef>
              <a:buFontTx/>
              <a:buNone/>
            </a:pPr>
            <a:endParaRPr lang="en-US" b="1" i="1" dirty="0" smtClean="0">
              <a:latin typeface="Calibri" pitchFamily="34" charset="0"/>
            </a:endParaRPr>
          </a:p>
          <a:p>
            <a:pPr marL="4763" indent="-4763" algn="just" eaLnBrk="1" hangingPunct="1">
              <a:spcBef>
                <a:spcPct val="0"/>
              </a:spcBef>
              <a:buFontTx/>
              <a:buNone/>
            </a:pPr>
            <a:endParaRPr lang="en-US" sz="3600" dirty="0" smtClean="0">
              <a:latin typeface="Calibri" pitchFamily="34" charset="0"/>
            </a:endParaRPr>
          </a:p>
          <a:p>
            <a:pPr marL="4763" indent="-4763" algn="just" eaLnBrk="1" hangingPunct="1">
              <a:spcBef>
                <a:spcPct val="0"/>
              </a:spcBef>
              <a:buFontTx/>
              <a:buNone/>
            </a:pPr>
            <a:endParaRPr lang="en-US" sz="3600" dirty="0" smtClean="0"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752600" y="1524000"/>
            <a:ext cx="5562600" cy="480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-US" sz="1600" b="1" dirty="0">
                <a:latin typeface="+mj-lt"/>
              </a:rPr>
              <a:t>Horizontal agreements:</a:t>
            </a:r>
          </a:p>
          <a:p>
            <a:pPr algn="just"/>
            <a:endParaRPr lang="en-US" sz="1600" b="1" dirty="0">
              <a:latin typeface="+mj-lt"/>
            </a:endParaRP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fix prices 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limit/share markets 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limit sales/production 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bid rig 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exchange current or future price information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collective exclusive dealing</a:t>
            </a: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perform group boycott</a:t>
            </a:r>
          </a:p>
          <a:p>
            <a:pPr algn="just">
              <a:buFontTx/>
              <a:buChar char="•"/>
            </a:pPr>
            <a:endParaRPr lang="en-US" altLang="en-US" sz="1600" dirty="0">
              <a:latin typeface="+mj-lt"/>
            </a:endParaRPr>
          </a:p>
          <a:p>
            <a:pPr algn="just"/>
            <a:r>
              <a:rPr lang="en-US" sz="1600" b="1" dirty="0">
                <a:latin typeface="+mj-lt"/>
              </a:rPr>
              <a:t>Vertical agreements:</a:t>
            </a:r>
          </a:p>
          <a:p>
            <a:pPr algn="just"/>
            <a:endParaRPr lang="en-US" sz="1600" b="1" dirty="0">
              <a:latin typeface="+mj-lt"/>
            </a:endParaRPr>
          </a:p>
          <a:p>
            <a:pPr algn="just">
              <a:buFontTx/>
              <a:buChar char="•"/>
            </a:pPr>
            <a:r>
              <a:rPr lang="en-US" sz="1600" dirty="0">
                <a:latin typeface="+mj-lt"/>
              </a:rPr>
              <a:t>to fix resale prices to wholesalers/distributors/retailers</a:t>
            </a:r>
          </a:p>
          <a:p>
            <a:pPr algn="just"/>
            <a:endParaRPr lang="en-US" altLang="en-US" dirty="0">
              <a:latin typeface="Calibri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730375" y="914400"/>
            <a:ext cx="5584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8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The Object Box</a:t>
            </a:r>
          </a:p>
        </p:txBody>
      </p:sp>
    </p:spTree>
    <p:extLst>
      <p:ext uri="{BB962C8B-B14F-4D97-AF65-F5344CB8AC3E}">
        <p14:creationId xmlns:p14="http://schemas.microsoft.com/office/powerpoint/2010/main" val="3004232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0F71241-FD20-43AD-BF4A-144DFCAB7D4B}" type="datetime1">
              <a:rPr lang="en-US" altLang="en-US">
                <a:latin typeface="Arial" charset="0"/>
              </a:rPr>
              <a:pPr/>
              <a:t>6/5/2013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835150" y="620713"/>
            <a:ext cx="6781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/>
          <a:p>
            <a:pPr algn="r"/>
            <a:r>
              <a:rPr lang="en-US" sz="28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Vertical Restraints...</a:t>
            </a:r>
            <a:r>
              <a:rPr lang="en-US" sz="3200" b="1" i="1" dirty="0">
                <a:solidFill>
                  <a:srgbClr val="FF0000"/>
                </a:solidFill>
                <a:latin typeface="Calibri" pitchFamily="34" charset="0"/>
              </a:rPr>
              <a:t>mostly requires effect type analysis</a:t>
            </a:r>
            <a:endParaRPr lang="en-US" altLang="en-US" dirty="0"/>
          </a:p>
        </p:txBody>
      </p:sp>
      <p:grpSp>
        <p:nvGrpSpPr>
          <p:cNvPr id="27652" name="Group 3"/>
          <p:cNvGrpSpPr>
            <a:grpSpLocks/>
          </p:cNvGrpSpPr>
          <p:nvPr/>
        </p:nvGrpSpPr>
        <p:grpSpPr bwMode="auto">
          <a:xfrm>
            <a:off x="611188" y="1485900"/>
            <a:ext cx="7848600" cy="1584325"/>
            <a:chOff x="0" y="0"/>
            <a:chExt cx="4944" cy="816"/>
          </a:xfrm>
        </p:grpSpPr>
        <p:sp>
          <p:nvSpPr>
            <p:cNvPr id="27659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862" cy="816"/>
            </a:xfrm>
            <a:prstGeom prst="octagon">
              <a:avLst>
                <a:gd name="adj" fmla="val 29282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Resale price</a:t>
              </a:r>
              <a:endParaRPr lang="en-US" altLang="en-US" sz="1700" b="1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maintenance </a:t>
              </a:r>
              <a:endParaRPr lang="en-US" altLang="en-US" sz="1700" b="1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/>
              <a:r>
                <a:rPr lang="en-US" sz="1600" b="1">
                  <a:solidFill>
                    <a:schemeClr val="bg1"/>
                  </a:solidFill>
                  <a:latin typeface="Calibri" pitchFamily="34" charset="0"/>
                </a:rPr>
                <a:t>(RPM)</a:t>
              </a: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27660" name="AutoShape 5"/>
            <p:cNvSpPr>
              <a:spLocks noChangeArrowheads="1"/>
            </p:cNvSpPr>
            <p:nvPr/>
          </p:nvSpPr>
          <p:spPr bwMode="auto">
            <a:xfrm>
              <a:off x="862" y="0"/>
              <a:ext cx="4082" cy="816"/>
            </a:xfrm>
            <a:prstGeom prst="octagon">
              <a:avLst>
                <a:gd name="adj" fmla="val 2928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234950" indent="-234950">
                <a:lnSpc>
                  <a:spcPct val="20000"/>
                </a:lnSpc>
                <a:buFont typeface="Arial" charset="0"/>
                <a:buChar char="•"/>
              </a:pPr>
              <a:endParaRPr lang="en-US" altLang="en-US" sz="1500" b="1" dirty="0">
                <a:latin typeface="Calibri" pitchFamily="34" charset="0"/>
              </a:endParaRPr>
            </a:p>
            <a:p>
              <a:pPr marL="234950" indent="-234950">
                <a:buFont typeface="Arial" charset="0"/>
                <a:buChar char="•"/>
              </a:pPr>
              <a:r>
                <a:rPr lang="en-US" sz="1400" b="1" dirty="0">
                  <a:latin typeface="Calibri" pitchFamily="34" charset="0"/>
                </a:rPr>
                <a:t>A producer / manufacturer</a:t>
              </a:r>
              <a:r>
                <a:rPr lang="en-US" sz="1400" b="1" dirty="0"/>
                <a:t>’</a:t>
              </a:r>
              <a:r>
                <a:rPr lang="en-US" sz="1400" b="1" dirty="0">
                  <a:latin typeface="Calibri" pitchFamily="34" charset="0"/>
                </a:rPr>
                <a:t>s contractual requirement that its product </a:t>
              </a:r>
              <a:endParaRPr lang="en-US" altLang="en-US" sz="1400" b="1" dirty="0">
                <a:latin typeface="Calibri" pitchFamily="34" charset="0"/>
              </a:endParaRPr>
            </a:p>
            <a:p>
              <a:pPr marL="234950" indent="-234950"/>
              <a:r>
                <a:rPr lang="en-US" sz="1400" b="1" dirty="0">
                  <a:latin typeface="Calibri" pitchFamily="34" charset="0"/>
                </a:rPr>
                <a:t>     be retailed at a fixed or minimum price to consumers</a:t>
              </a:r>
              <a:endParaRPr lang="en-US" altLang="en-US" sz="1400" b="1" dirty="0">
                <a:latin typeface="Calibri" pitchFamily="34" charset="0"/>
              </a:endParaRPr>
            </a:p>
            <a:p>
              <a:pPr marL="234950" indent="-234950">
                <a:spcBef>
                  <a:spcPct val="50000"/>
                </a:spcBef>
                <a:buFont typeface="Arial" charset="0"/>
                <a:buChar char="•"/>
              </a:pPr>
              <a:r>
                <a:rPr lang="en-US" sz="1400" b="1" dirty="0">
                  <a:latin typeface="Calibri" pitchFamily="34" charset="0"/>
                </a:rPr>
                <a:t>Specification of a </a:t>
              </a:r>
              <a:r>
                <a:rPr lang="en-US" sz="1400" b="1" u="sng" dirty="0">
                  <a:latin typeface="Calibri" pitchFamily="34" charset="0"/>
                </a:rPr>
                <a:t>maximum price</a:t>
              </a:r>
              <a:r>
                <a:rPr lang="en-US" sz="1400" b="1" dirty="0">
                  <a:latin typeface="Calibri" pitchFamily="34" charset="0"/>
                </a:rPr>
                <a:t> and/or </a:t>
              </a:r>
              <a:r>
                <a:rPr lang="en-US" sz="1400" b="1" u="sng" dirty="0">
                  <a:latin typeface="Calibri" pitchFamily="34" charset="0"/>
                </a:rPr>
                <a:t>recommended resale price</a:t>
              </a:r>
              <a:r>
                <a:rPr lang="en-US" sz="1400" b="1" dirty="0">
                  <a:latin typeface="Calibri" pitchFamily="34" charset="0"/>
                </a:rPr>
                <a:t> (RRP)</a:t>
              </a:r>
              <a:endParaRPr lang="en-US" altLang="en-US" sz="1400" b="1" dirty="0">
                <a:latin typeface="Calibri" pitchFamily="34" charset="0"/>
              </a:endParaRPr>
            </a:p>
            <a:p>
              <a:pPr marL="234950" indent="-234950"/>
              <a:r>
                <a:rPr lang="en-US" sz="1400" b="1" dirty="0">
                  <a:latin typeface="Calibri" pitchFamily="34" charset="0"/>
                </a:rPr>
                <a:t>     is </a:t>
              </a:r>
              <a:r>
                <a:rPr lang="en-US" sz="1400" b="1" dirty="0"/>
                <a:t>“</a:t>
              </a:r>
              <a:r>
                <a:rPr lang="en-US" sz="1400" b="1" dirty="0">
                  <a:latin typeface="Calibri" pitchFamily="34" charset="0"/>
                </a:rPr>
                <a:t>usually OK</a:t>
              </a:r>
              <a:r>
                <a:rPr lang="en-US" sz="1400" b="1" dirty="0"/>
                <a:t>”</a:t>
              </a:r>
              <a:r>
                <a:rPr lang="en-US" sz="1400" b="1" dirty="0">
                  <a:latin typeface="Calibri" pitchFamily="34" charset="0"/>
                </a:rPr>
                <a:t> unless the specified price has the effect of fixing the retail</a:t>
              </a:r>
              <a:endParaRPr lang="en-US" altLang="en-US" sz="1400" b="1" dirty="0">
                <a:latin typeface="Calibri" pitchFamily="34" charset="0"/>
              </a:endParaRPr>
            </a:p>
            <a:p>
              <a:pPr marL="234950" indent="-234950"/>
              <a:r>
                <a:rPr lang="en-US" sz="1400" b="1" dirty="0">
                  <a:latin typeface="Calibri" pitchFamily="34" charset="0"/>
                </a:rPr>
                <a:t>      terms of sale or dampening retail price competition. </a:t>
              </a:r>
              <a:r>
                <a:rPr lang="en-US" altLang="en-US" sz="1400" b="1" dirty="0">
                  <a:latin typeface="Calibri" pitchFamily="34" charset="0"/>
                </a:rPr>
                <a:t/>
              </a:r>
              <a:br>
                <a:rPr lang="en-US" altLang="en-US" sz="1400" b="1" dirty="0">
                  <a:latin typeface="Calibri" pitchFamily="34" charset="0"/>
                </a:rPr>
              </a:br>
              <a:endParaRPr lang="en-US" dirty="0"/>
            </a:p>
          </p:txBody>
        </p:sp>
      </p:grpSp>
      <p:grpSp>
        <p:nvGrpSpPr>
          <p:cNvPr id="27653" name="Group 6"/>
          <p:cNvGrpSpPr>
            <a:grpSpLocks/>
          </p:cNvGrpSpPr>
          <p:nvPr/>
        </p:nvGrpSpPr>
        <p:grpSpPr bwMode="auto">
          <a:xfrm>
            <a:off x="611188" y="3068638"/>
            <a:ext cx="7848600" cy="1295400"/>
            <a:chOff x="0" y="0"/>
            <a:chExt cx="4944" cy="816"/>
          </a:xfrm>
        </p:grpSpPr>
        <p:sp>
          <p:nvSpPr>
            <p:cNvPr id="27657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862" cy="816"/>
            </a:xfrm>
            <a:prstGeom prst="octagon">
              <a:avLst>
                <a:gd name="adj" fmla="val 29282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Exclusive</a:t>
              </a:r>
              <a:endParaRPr lang="en-US" altLang="en-US" sz="1700" b="1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distribution </a:t>
              </a:r>
              <a:endParaRPr lang="en-US" altLang="en-US">
                <a:solidFill>
                  <a:schemeClr val="bg1"/>
                </a:solidFill>
              </a:endParaRPr>
            </a:p>
          </p:txBody>
        </p:sp>
        <p:sp>
          <p:nvSpPr>
            <p:cNvPr id="27658" name="AutoShape 8"/>
            <p:cNvSpPr>
              <a:spLocks noChangeArrowheads="1"/>
            </p:cNvSpPr>
            <p:nvPr/>
          </p:nvSpPr>
          <p:spPr bwMode="auto">
            <a:xfrm>
              <a:off x="862" y="0"/>
              <a:ext cx="4082" cy="816"/>
            </a:xfrm>
            <a:prstGeom prst="octagon">
              <a:avLst>
                <a:gd name="adj" fmla="val 2928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234950" indent="-234950">
                <a:lnSpc>
                  <a:spcPct val="20000"/>
                </a:lnSpc>
                <a:buFont typeface="Arial" charset="0"/>
                <a:buChar char="•"/>
              </a:pPr>
              <a:endParaRPr lang="en-US" altLang="en-US" sz="1500" b="1">
                <a:solidFill>
                  <a:schemeClr val="bg2"/>
                </a:solidFill>
                <a:latin typeface="Calibri" pitchFamily="34" charset="0"/>
              </a:endParaRPr>
            </a:p>
            <a:p>
              <a:pPr marL="234950" indent="-234950">
                <a:buFont typeface="Arial" charset="0"/>
                <a:buChar char="•"/>
              </a:pPr>
              <a:r>
                <a:rPr lang="en-US" sz="1500" b="1">
                  <a:latin typeface="Calibri" pitchFamily="34" charset="0"/>
                </a:rPr>
                <a:t>A manufacturer supplies its (branded) product to only one distributor</a:t>
              </a:r>
              <a:endParaRPr lang="en-US" altLang="en-US" sz="1500" b="1">
                <a:latin typeface="Calibri" pitchFamily="34" charset="0"/>
              </a:endParaRPr>
            </a:p>
            <a:p>
              <a:pPr marL="234950" indent="-234950"/>
              <a:r>
                <a:rPr lang="en-US" sz="1500" b="1">
                  <a:latin typeface="Calibri" pitchFamily="34" charset="0"/>
                </a:rPr>
                <a:t>     or wholesaler or retailer in a particular territory or geographical area</a:t>
              </a:r>
              <a:endParaRPr lang="en-US" altLang="en-US" sz="1500" b="1">
                <a:latin typeface="Calibri" pitchFamily="34" charset="0"/>
              </a:endParaRPr>
            </a:p>
            <a:p>
              <a:pPr marL="234950" indent="-234950">
                <a:spcBef>
                  <a:spcPct val="50000"/>
                </a:spcBef>
                <a:buFont typeface="Arial" charset="0"/>
                <a:buChar char="•"/>
              </a:pPr>
              <a:r>
                <a:rPr lang="en-US" sz="1500" b="1">
                  <a:latin typeface="Calibri" pitchFamily="34" charset="0"/>
                </a:rPr>
                <a:t>It </a:t>
              </a:r>
              <a:r>
                <a:rPr lang="en-US" sz="1500" b="1" u="sng">
                  <a:latin typeface="Calibri" pitchFamily="34" charset="0"/>
                </a:rPr>
                <a:t>may</a:t>
              </a:r>
              <a:r>
                <a:rPr lang="en-US" sz="1500" b="1">
                  <a:latin typeface="Calibri" pitchFamily="34" charset="0"/>
                </a:rPr>
                <a:t> have the effect of preventing </a:t>
              </a:r>
              <a:r>
                <a:rPr lang="en-US" sz="1500" b="1"/>
                <a:t>“</a:t>
              </a:r>
              <a:r>
                <a:rPr lang="en-US" sz="1500" b="1">
                  <a:latin typeface="Calibri" pitchFamily="34" charset="0"/>
                </a:rPr>
                <a:t>downstream</a:t>
              </a:r>
              <a:r>
                <a:rPr lang="en-US" sz="1500" b="1"/>
                <a:t>”</a:t>
              </a:r>
              <a:r>
                <a:rPr lang="en-US" sz="1500" b="1">
                  <a:latin typeface="Calibri" pitchFamily="34" charset="0"/>
                </a:rPr>
                <a:t> market entry and</a:t>
              </a:r>
              <a:endParaRPr lang="en-US" altLang="en-US" sz="1500" b="1">
                <a:latin typeface="Calibri" pitchFamily="34" charset="0"/>
              </a:endParaRPr>
            </a:p>
            <a:p>
              <a:pPr marL="234950" indent="-234950"/>
              <a:r>
                <a:rPr lang="en-US" sz="1500" b="1">
                  <a:latin typeface="Calibri" pitchFamily="34" charset="0"/>
                </a:rPr>
                <a:t>     </a:t>
              </a:r>
              <a:r>
                <a:rPr lang="en-US" sz="1500" b="1"/>
                <a:t>“</a:t>
              </a:r>
              <a:r>
                <a:rPr lang="en-US" sz="1500" b="1">
                  <a:latin typeface="Calibri" pitchFamily="34" charset="0"/>
                </a:rPr>
                <a:t>intra </a:t>
              </a:r>
              <a:r>
                <a:rPr lang="en-US" sz="1500" b="1"/>
                <a:t>–</a:t>
              </a:r>
              <a:r>
                <a:rPr lang="en-US" sz="1500" b="1">
                  <a:latin typeface="Calibri" pitchFamily="34" charset="0"/>
                </a:rPr>
                <a:t> brand</a:t>
              </a:r>
              <a:r>
                <a:rPr lang="en-US" sz="1500" b="1"/>
                <a:t>”</a:t>
              </a:r>
              <a:r>
                <a:rPr lang="en-US" sz="1500" b="1">
                  <a:latin typeface="Calibri" pitchFamily="34" charset="0"/>
                </a:rPr>
                <a:t> competition      </a:t>
              </a:r>
              <a:endParaRPr lang="en-US" altLang="en-US"/>
            </a:p>
          </p:txBody>
        </p:sp>
      </p:grpSp>
      <p:grpSp>
        <p:nvGrpSpPr>
          <p:cNvPr id="27654" name="Group 9"/>
          <p:cNvGrpSpPr>
            <a:grpSpLocks/>
          </p:cNvGrpSpPr>
          <p:nvPr/>
        </p:nvGrpSpPr>
        <p:grpSpPr bwMode="auto">
          <a:xfrm>
            <a:off x="611188" y="4365625"/>
            <a:ext cx="7848600" cy="1295400"/>
            <a:chOff x="0" y="0"/>
            <a:chExt cx="4944" cy="816"/>
          </a:xfrm>
        </p:grpSpPr>
        <p:sp>
          <p:nvSpPr>
            <p:cNvPr id="27655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862" cy="816"/>
            </a:xfrm>
            <a:prstGeom prst="octagon">
              <a:avLst>
                <a:gd name="adj" fmla="val 29282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Selective</a:t>
              </a:r>
              <a:endParaRPr lang="en-US" altLang="en-US" sz="1700" b="1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/>
              <a:r>
                <a:rPr lang="en-US" sz="1700" b="1">
                  <a:solidFill>
                    <a:schemeClr val="bg1"/>
                  </a:solidFill>
                  <a:latin typeface="Calibri" pitchFamily="34" charset="0"/>
                </a:rPr>
                <a:t>distribution</a:t>
              </a:r>
              <a:r>
                <a:rPr lang="en-US" sz="1700" b="1">
                  <a:solidFill>
                    <a:schemeClr val="bg2"/>
                  </a:solidFill>
                  <a:latin typeface="Calibri" pitchFamily="34" charset="0"/>
                </a:rPr>
                <a:t> </a:t>
              </a:r>
              <a:endParaRPr lang="en-US" altLang="en-US">
                <a:solidFill>
                  <a:schemeClr val="bg2"/>
                </a:solidFill>
              </a:endParaRPr>
            </a:p>
          </p:txBody>
        </p:sp>
        <p:sp>
          <p:nvSpPr>
            <p:cNvPr id="27656" name="AutoShape 11"/>
            <p:cNvSpPr>
              <a:spLocks noChangeArrowheads="1"/>
            </p:cNvSpPr>
            <p:nvPr/>
          </p:nvSpPr>
          <p:spPr bwMode="auto">
            <a:xfrm>
              <a:off x="862" y="0"/>
              <a:ext cx="4082" cy="816"/>
            </a:xfrm>
            <a:prstGeom prst="octagon">
              <a:avLst>
                <a:gd name="adj" fmla="val 2928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234950" indent="-234950">
                <a:lnSpc>
                  <a:spcPct val="20000"/>
                </a:lnSpc>
                <a:buFont typeface="Arial" charset="0"/>
                <a:buChar char="•"/>
              </a:pPr>
              <a:endParaRPr lang="en-US" altLang="en-US" sz="1500" b="1">
                <a:solidFill>
                  <a:schemeClr val="bg2"/>
                </a:solidFill>
                <a:latin typeface="Calibri" pitchFamily="34" charset="0"/>
              </a:endParaRPr>
            </a:p>
            <a:p>
              <a:pPr marL="234950" indent="-234950">
                <a:buFont typeface="Arial" charset="0"/>
                <a:buChar char="•"/>
              </a:pPr>
              <a:r>
                <a:rPr lang="en-US" sz="1500" b="1">
                  <a:latin typeface="Calibri" pitchFamily="34" charset="0"/>
                </a:rPr>
                <a:t>A manufacturer supplies its (branded) product to a limited number of</a:t>
              </a:r>
              <a:endParaRPr lang="en-US" altLang="en-US" sz="1500" b="1">
                <a:latin typeface="Calibri" pitchFamily="34" charset="0"/>
              </a:endParaRPr>
            </a:p>
            <a:p>
              <a:pPr marL="234950" indent="-234950"/>
              <a:r>
                <a:rPr lang="en-US" sz="1500" b="1">
                  <a:latin typeface="Calibri" pitchFamily="34" charset="0"/>
                </a:rPr>
                <a:t>     dealers who are contractually restricted from selling other brands </a:t>
              </a:r>
              <a:endParaRPr lang="en-US" altLang="en-US" sz="1500" b="1">
                <a:latin typeface="Calibri" pitchFamily="34" charset="0"/>
              </a:endParaRPr>
            </a:p>
            <a:p>
              <a:pPr marL="234950" indent="-234950">
                <a:spcBef>
                  <a:spcPct val="50000"/>
                </a:spcBef>
                <a:buFont typeface="Arial" charset="0"/>
                <a:buChar char="•"/>
              </a:pPr>
              <a:r>
                <a:rPr lang="en-US" sz="1500" b="1">
                  <a:latin typeface="Calibri" pitchFamily="34" charset="0"/>
                </a:rPr>
                <a:t>It </a:t>
              </a:r>
              <a:r>
                <a:rPr lang="en-US" sz="1500" b="1" u="sng">
                  <a:latin typeface="Calibri" pitchFamily="34" charset="0"/>
                </a:rPr>
                <a:t>may</a:t>
              </a:r>
              <a:r>
                <a:rPr lang="en-US" sz="1500" b="1">
                  <a:latin typeface="Calibri" pitchFamily="34" charset="0"/>
                </a:rPr>
                <a:t> foreclose a market to inter </a:t>
              </a:r>
              <a:r>
                <a:rPr lang="en-US" sz="1500" b="1"/>
                <a:t>–</a:t>
              </a:r>
              <a:r>
                <a:rPr lang="en-US" sz="1500" b="1">
                  <a:latin typeface="Calibri" pitchFamily="34" charset="0"/>
                </a:rPr>
                <a:t> brand competition at the retail level</a:t>
              </a: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2546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4294847" cy="427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" name="Picture 5" descr="C:\Users\user\Desktop\Merchant Association me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2463152"/>
            <a:ext cx="4350804" cy="341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6400800" y="1395173"/>
            <a:ext cx="1944216" cy="10801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/>
          </a:p>
        </p:txBody>
      </p:sp>
      <p:sp>
        <p:nvSpPr>
          <p:cNvPr id="8" name="TextBox 5"/>
          <p:cNvSpPr txBox="1"/>
          <p:nvPr/>
        </p:nvSpPr>
        <p:spPr>
          <a:xfrm>
            <a:off x="6616824" y="1612067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Lets decide who will win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2135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6" descr="C:\Program Files\Microsoft Office\MEDIA\CAGCAT10\j022202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72000"/>
            <a:ext cx="944563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5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00200"/>
            <a:ext cx="10668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530225"/>
            <a:ext cx="6858000" cy="884238"/>
          </a:xfrm>
        </p:spPr>
        <p:txBody>
          <a:bodyPr/>
          <a:lstStyle/>
          <a:p>
            <a:pPr eaLnBrk="1" hangingPunct="1"/>
            <a:r>
              <a:rPr lang="en-US" sz="2800" smtClean="0"/>
              <a:t>Price cartel</a:t>
            </a:r>
          </a:p>
        </p:txBody>
      </p:sp>
      <p:sp>
        <p:nvSpPr>
          <p:cNvPr id="29701" name="Rectangle 18"/>
          <p:cNvSpPr>
            <a:spLocks noChangeArrowheads="1"/>
          </p:cNvSpPr>
          <p:nvPr/>
        </p:nvSpPr>
        <p:spPr bwMode="auto">
          <a:xfrm>
            <a:off x="5715000" y="1600200"/>
            <a:ext cx="2133600" cy="41148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Users and </a:t>
            </a:r>
          </a:p>
          <a:p>
            <a:pPr algn="ctr"/>
            <a:r>
              <a:rPr lang="en-US" sz="2000" b="1">
                <a:solidFill>
                  <a:srgbClr val="C00000"/>
                </a:solidFill>
                <a:latin typeface="Constantia" pitchFamily="18" charset="0"/>
              </a:rPr>
              <a:t>Consumers</a:t>
            </a:r>
          </a:p>
        </p:txBody>
      </p:sp>
      <p:sp>
        <p:nvSpPr>
          <p:cNvPr id="29702" name="Frame 17"/>
          <p:cNvSpPr>
            <a:spLocks noChangeArrowheads="1"/>
          </p:cNvSpPr>
          <p:nvPr/>
        </p:nvSpPr>
        <p:spPr bwMode="auto">
          <a:xfrm>
            <a:off x="1828800" y="457200"/>
            <a:ext cx="4953000" cy="990600"/>
          </a:xfrm>
          <a:custGeom>
            <a:avLst/>
            <a:gdLst>
              <a:gd name="T0" fmla="*/ 2476500 w 4953000"/>
              <a:gd name="T1" fmla="*/ 0 h 990600"/>
              <a:gd name="T2" fmla="*/ 0 w 4953000"/>
              <a:gd name="T3" fmla="*/ 495300 h 990600"/>
              <a:gd name="T4" fmla="*/ 2476500 w 4953000"/>
              <a:gd name="T5" fmla="*/ 990600 h 990600"/>
              <a:gd name="T6" fmla="*/ 4953000 w 4953000"/>
              <a:gd name="T7" fmla="*/ 495300 h 990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123825 w 4953000"/>
              <a:gd name="T13" fmla="*/ 123825 h 990600"/>
              <a:gd name="T14" fmla="*/ 4829172 w 4953000"/>
              <a:gd name="T15" fmla="*/ 866775 h 990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53000" h="990600">
                <a:moveTo>
                  <a:pt x="0" y="0"/>
                </a:moveTo>
                <a:lnTo>
                  <a:pt x="4953000" y="0"/>
                </a:lnTo>
                <a:lnTo>
                  <a:pt x="4953000" y="990600"/>
                </a:lnTo>
                <a:lnTo>
                  <a:pt x="0" y="990600"/>
                </a:lnTo>
                <a:lnTo>
                  <a:pt x="0" y="0"/>
                </a:lnTo>
                <a:close/>
                <a:moveTo>
                  <a:pt x="123825" y="123825"/>
                </a:moveTo>
                <a:lnTo>
                  <a:pt x="123825" y="866775"/>
                </a:lnTo>
                <a:lnTo>
                  <a:pt x="4829175" y="866775"/>
                </a:lnTo>
                <a:lnTo>
                  <a:pt x="4829175" y="123825"/>
                </a:lnTo>
                <a:lnTo>
                  <a:pt x="123825" y="123825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609600" y="1600200"/>
            <a:ext cx="5105400" cy="4038600"/>
            <a:chOff x="0" y="0"/>
            <a:chExt cx="3216" cy="2544"/>
          </a:xfrm>
        </p:grpSpPr>
        <p:sp>
          <p:nvSpPr>
            <p:cNvPr id="29706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3216" cy="2544"/>
            </a:xfrm>
            <a:prstGeom prst="rightArrowCallout">
              <a:avLst>
                <a:gd name="adj1" fmla="val 33880"/>
                <a:gd name="adj2" fmla="val 23861"/>
                <a:gd name="adj3" fmla="val 21069"/>
                <a:gd name="adj4" fmla="val 6141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MY">
                <a:latin typeface="Calibri" pitchFamily="34" charset="0"/>
              </a:endParaRPr>
            </a:p>
          </p:txBody>
        </p:sp>
        <p:sp>
          <p:nvSpPr>
            <p:cNvPr id="29707" name="Rectangle 13"/>
            <p:cNvSpPr>
              <a:spLocks noChangeArrowheads="1"/>
            </p:cNvSpPr>
            <p:nvPr/>
          </p:nvSpPr>
          <p:spPr bwMode="auto">
            <a:xfrm>
              <a:off x="336" y="240"/>
              <a:ext cx="1344" cy="432"/>
            </a:xfrm>
            <a:prstGeom prst="rect">
              <a:avLst/>
            </a:prstGeom>
            <a:solidFill>
              <a:srgbClr val="16164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FFC000"/>
                  </a:solidFill>
                  <a:latin typeface="Constantia" pitchFamily="18" charset="0"/>
                </a:rPr>
                <a:t>Entrepreneur A</a:t>
              </a:r>
            </a:p>
          </p:txBody>
        </p:sp>
        <p:sp>
          <p:nvSpPr>
            <p:cNvPr id="29708" name="Rectangle 14"/>
            <p:cNvSpPr>
              <a:spLocks noChangeArrowheads="1"/>
            </p:cNvSpPr>
            <p:nvPr/>
          </p:nvSpPr>
          <p:spPr bwMode="auto">
            <a:xfrm>
              <a:off x="336" y="816"/>
              <a:ext cx="1344" cy="432"/>
            </a:xfrm>
            <a:prstGeom prst="rect">
              <a:avLst/>
            </a:prstGeom>
            <a:solidFill>
              <a:srgbClr val="16164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FFC000"/>
                  </a:solidFill>
                  <a:latin typeface="Constantia" pitchFamily="18" charset="0"/>
                </a:rPr>
                <a:t>Entrepreneur B</a:t>
              </a:r>
            </a:p>
          </p:txBody>
        </p:sp>
        <p:sp>
          <p:nvSpPr>
            <p:cNvPr id="29709" name="Rectangle 15"/>
            <p:cNvSpPr>
              <a:spLocks noChangeArrowheads="1"/>
            </p:cNvSpPr>
            <p:nvPr/>
          </p:nvSpPr>
          <p:spPr bwMode="auto">
            <a:xfrm>
              <a:off x="336" y="1392"/>
              <a:ext cx="1344" cy="432"/>
            </a:xfrm>
            <a:prstGeom prst="rect">
              <a:avLst/>
            </a:prstGeom>
            <a:solidFill>
              <a:srgbClr val="16164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FFC000"/>
                  </a:solidFill>
                  <a:latin typeface="Constantia" pitchFamily="18" charset="0"/>
                </a:rPr>
                <a:t>Entrepreneur C</a:t>
              </a:r>
            </a:p>
          </p:txBody>
        </p:sp>
        <p:sp>
          <p:nvSpPr>
            <p:cNvPr id="29710" name="Rectangle 16"/>
            <p:cNvSpPr>
              <a:spLocks noChangeArrowheads="1"/>
            </p:cNvSpPr>
            <p:nvPr/>
          </p:nvSpPr>
          <p:spPr bwMode="auto">
            <a:xfrm>
              <a:off x="336" y="1968"/>
              <a:ext cx="1344" cy="432"/>
            </a:xfrm>
            <a:prstGeom prst="rect">
              <a:avLst/>
            </a:prstGeom>
            <a:solidFill>
              <a:srgbClr val="161645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FFC000"/>
                  </a:solidFill>
                  <a:latin typeface="Constantia" pitchFamily="18" charset="0"/>
                </a:rPr>
                <a:t>Entrepreneur D</a:t>
              </a:r>
            </a:p>
          </p:txBody>
        </p:sp>
      </p:grpSp>
      <p:sp>
        <p:nvSpPr>
          <p:cNvPr id="29704" name="Rectangle 17"/>
          <p:cNvSpPr>
            <a:spLocks noChangeArrowheads="1"/>
          </p:cNvSpPr>
          <p:nvPr/>
        </p:nvSpPr>
        <p:spPr bwMode="auto">
          <a:xfrm>
            <a:off x="3505200" y="3124200"/>
            <a:ext cx="1676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2F2F2"/>
                </a:solidFill>
                <a:latin typeface="Calibri" pitchFamily="34" charset="0"/>
              </a:rPr>
              <a:t>Decision of </a:t>
            </a:r>
          </a:p>
          <a:p>
            <a:pPr algn="ctr"/>
            <a:r>
              <a:rPr lang="en-US" b="1">
                <a:solidFill>
                  <a:srgbClr val="F2F2F2"/>
                </a:solidFill>
                <a:latin typeface="Calibri" pitchFamily="34" charset="0"/>
              </a:rPr>
              <a:t>selling price</a:t>
            </a:r>
          </a:p>
          <a:p>
            <a:pPr algn="ctr"/>
            <a:r>
              <a:rPr lang="en-US" b="1">
                <a:solidFill>
                  <a:srgbClr val="F2F2F2"/>
                </a:solidFill>
                <a:latin typeface="Calibri" pitchFamily="34" charset="0"/>
              </a:rPr>
              <a:t>among </a:t>
            </a:r>
          </a:p>
          <a:p>
            <a:pPr algn="ctr"/>
            <a:r>
              <a:rPr lang="en-US" b="1">
                <a:solidFill>
                  <a:srgbClr val="F2F2F2"/>
                </a:solidFill>
                <a:latin typeface="Calibri" pitchFamily="34" charset="0"/>
              </a:rPr>
              <a:t>competitors</a:t>
            </a:r>
          </a:p>
        </p:txBody>
      </p:sp>
      <p:pic>
        <p:nvPicPr>
          <p:cNvPr id="29705" name="Picture 24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0400" y="4572000"/>
            <a:ext cx="1773238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9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AA95C0-F5B7-41D2-923F-8033FED05BD6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D2590-5D7F-4BE9-9C3F-4C7CA3E008D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3400" y="457200"/>
            <a:ext cx="8229600" cy="5562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800" b="1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Abuse of Dominance </a:t>
            </a:r>
            <a:endParaRPr lang="en-US" sz="2800" b="1" dirty="0" smtClean="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sz="2000" dirty="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+mj-lt"/>
              </a:rPr>
              <a:t>a) Exploitative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+mj-lt"/>
              </a:rPr>
              <a:t>	Directly harm consumers. Ex – Excessive price </a:t>
            </a:r>
            <a:endParaRPr lang="en-US" sz="2000" dirty="0" smtClean="0">
              <a:latin typeface="+mj-lt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sz="2000" dirty="0">
              <a:latin typeface="+mj-lt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 smtClean="0">
                <a:latin typeface="+mj-lt"/>
              </a:rPr>
              <a:t>b</a:t>
            </a:r>
            <a:r>
              <a:rPr lang="en-US" sz="2000" dirty="0">
                <a:latin typeface="+mj-lt"/>
              </a:rPr>
              <a:t>) Exclusionary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+mj-lt"/>
              </a:rPr>
              <a:t>	Indirectly harm consumers foreclosing competitors and as a result increasing firms’ ability to increase prices to consumers. Ex – </a:t>
            </a:r>
          </a:p>
          <a:p>
            <a: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+mj-lt"/>
              <a:buAutoNum type="romanLcPeriod"/>
              <a:defRPr/>
            </a:pPr>
            <a:r>
              <a:rPr lang="en-US" sz="2000" dirty="0">
                <a:latin typeface="+mj-lt"/>
              </a:rPr>
              <a:t>Exclusive Dealing</a:t>
            </a:r>
          </a:p>
          <a:p>
            <a: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+mj-lt"/>
              <a:buAutoNum type="romanLcPeriod"/>
              <a:defRPr/>
            </a:pPr>
            <a:r>
              <a:rPr lang="en-US" sz="2000" dirty="0">
                <a:latin typeface="+mj-lt"/>
              </a:rPr>
              <a:t>Tying &amp; Bundling</a:t>
            </a:r>
          </a:p>
          <a:p>
            <a: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+mj-lt"/>
              <a:buAutoNum type="romanLcPeriod"/>
              <a:defRPr/>
            </a:pPr>
            <a:r>
              <a:rPr lang="en-US" sz="2000" dirty="0">
                <a:latin typeface="+mj-lt"/>
              </a:rPr>
              <a:t>Predation</a:t>
            </a:r>
          </a:p>
          <a:p>
            <a: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+mj-lt"/>
              <a:buAutoNum type="romanLcPeriod"/>
              <a:defRPr/>
            </a:pPr>
            <a:r>
              <a:rPr lang="en-US" sz="2000" dirty="0">
                <a:latin typeface="+mj-lt"/>
              </a:rPr>
              <a:t>Refusals to Supply &amp; Margin Squeeze (?) (vertical foreclosure of downstream rivals) </a:t>
            </a:r>
            <a:endParaRPr lang="en-US" sz="2000" dirty="0" smtClean="0">
              <a:latin typeface="+mj-lt"/>
            </a:endParaRPr>
          </a:p>
          <a:p>
            <a: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+mj-lt"/>
              <a:buAutoNum type="romanLcPeriod"/>
              <a:defRPr/>
            </a:pPr>
            <a:r>
              <a:rPr lang="en-US" sz="2000" dirty="0" smtClean="0">
                <a:latin typeface="+mj-lt"/>
              </a:rPr>
              <a:t>Denial of Market Access or Foreclosure of Raw Material Sources</a:t>
            </a:r>
            <a:endParaRPr lang="en-US" sz="2000" dirty="0">
              <a:latin typeface="+mj-lt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dirty="0"/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dirty="0"/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dirty="0">
              <a:solidFill>
                <a:schemeClr val="tx1"/>
              </a:solidFill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2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pSp>
        <p:nvGrpSpPr>
          <p:cNvPr id="6" name="Group 5"/>
          <p:cNvGrpSpPr>
            <a:grpSpLocks noGrp="1"/>
          </p:cNvGrpSpPr>
          <p:nvPr/>
        </p:nvGrpSpPr>
        <p:grpSpPr bwMode="auto">
          <a:xfrm>
            <a:off x="502507" y="228600"/>
            <a:ext cx="8138986" cy="6083387"/>
            <a:chOff x="827022" y="2289129"/>
            <a:chExt cx="2673595" cy="4148990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4400" y="2856719"/>
              <a:ext cx="2586217" cy="3581400"/>
            </a:xfrm>
            <a:prstGeom prst="rect">
              <a:avLst/>
            </a:prstGeom>
            <a:noFill/>
            <a:ln w="127000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827022" y="2289129"/>
              <a:ext cx="2672911" cy="356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800" dirty="0">
                  <a:solidFill>
                    <a:schemeClr val="accent3">
                      <a:shade val="75000"/>
                    </a:schemeClr>
                  </a:solidFill>
                  <a:latin typeface="+mj-lt"/>
                  <a:ea typeface="+mj-ea"/>
                  <a:cs typeface="+mj-cs"/>
                </a:rPr>
                <a:t>Is it fair competition?</a:t>
              </a:r>
            </a:p>
          </p:txBody>
        </p:sp>
      </p:grp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9500" y="5252269"/>
            <a:ext cx="2239911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537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6" name="Group 5"/>
          <p:cNvGrpSpPr>
            <a:grpSpLocks noGrp="1"/>
          </p:cNvGrpSpPr>
          <p:nvPr/>
        </p:nvGrpSpPr>
        <p:grpSpPr bwMode="auto">
          <a:xfrm>
            <a:off x="286076" y="994433"/>
            <a:ext cx="8507288" cy="5672909"/>
            <a:chOff x="4724400" y="2362199"/>
            <a:chExt cx="3859788" cy="4321321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110D04"/>
                </a:clrFrom>
                <a:clrTo>
                  <a:srgbClr val="110D0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24400" y="2362199"/>
              <a:ext cx="3859788" cy="3483121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8" name="TextBox 7"/>
            <p:cNvSpPr txBox="1">
              <a:spLocks noChangeArrowheads="1"/>
            </p:cNvSpPr>
            <p:nvPr/>
          </p:nvSpPr>
          <p:spPr>
            <a:xfrm>
              <a:off x="4761763" y="5845320"/>
              <a:ext cx="3733800" cy="838200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i="1" dirty="0" smtClean="0">
                  <a:latin typeface="Trebuchet MS" pitchFamily="34" charset="0"/>
                  <a:ea typeface="+mj-ea"/>
                  <a:cs typeface="+mj-cs"/>
                </a:rPr>
                <a:t>….The result is clear.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 i="1" dirty="0" smtClean="0">
                <a:latin typeface="Trebuchet MS" pitchFamily="34" charset="0"/>
                <a:ea typeface="+mj-ea"/>
                <a:cs typeface="+mj-cs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447800" y="314980"/>
            <a:ext cx="541020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Whatever….</a:t>
            </a:r>
            <a:endParaRPr lang="en-IN" sz="2800" dirty="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975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52673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42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What is Competition?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Competition </a:t>
            </a:r>
            <a:r>
              <a:rPr lang="en-US" dirty="0"/>
              <a:t>occurs when two or more firms are pursuing the same objective at the same time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In a healthy market economy companies compete with each other to gain the purchase of the consumer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Competition then leads to</a:t>
            </a:r>
            <a:r>
              <a:rPr lang="en-US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G</a:t>
            </a:r>
            <a:r>
              <a:rPr lang="en-US" dirty="0" smtClean="0"/>
              <a:t>reater </a:t>
            </a:r>
            <a:r>
              <a:rPr lang="en-US" dirty="0"/>
              <a:t>efficiency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F</a:t>
            </a:r>
            <a:r>
              <a:rPr lang="en-US" dirty="0" smtClean="0"/>
              <a:t>air </a:t>
            </a:r>
            <a:r>
              <a:rPr lang="en-US" dirty="0"/>
              <a:t>prices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Innovation </a:t>
            </a: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243FB9-5B70-4ABE-9E2D-5F0262186D82}" type="datetime3">
              <a:rPr lang="en-US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743200" y="2971800"/>
            <a:ext cx="38862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Thank You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270909-4B54-4F28-BB28-DC96882A66C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Competition…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2209800"/>
            <a:ext cx="7662672" cy="3889248"/>
          </a:xfrm>
        </p:spPr>
        <p:txBody>
          <a:bodyPr/>
          <a:lstStyle/>
          <a:p>
            <a:r>
              <a:rPr lang="en-IN" dirty="0" smtClean="0"/>
              <a:t>Is a Dynamic Concept</a:t>
            </a:r>
          </a:p>
          <a:p>
            <a:r>
              <a:rPr lang="en-IN" dirty="0" smtClean="0"/>
              <a:t>Is an amalgam factors that stimulate economic rivalry</a:t>
            </a:r>
          </a:p>
          <a:p>
            <a:r>
              <a:rPr lang="en-IN" dirty="0" smtClean="0"/>
              <a:t>Is a tool to mount market pressure</a:t>
            </a:r>
          </a:p>
          <a:p>
            <a:r>
              <a:rPr lang="en-IN" dirty="0" smtClean="0"/>
              <a:t>Is a tool to penalise laggards..</a:t>
            </a:r>
          </a:p>
          <a:p>
            <a:r>
              <a:rPr lang="en-IN" dirty="0" smtClean="0"/>
              <a:t>And is a tool to reward the enterprising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200" dirty="0" smtClean="0"/>
              <a:t>Competition Policy vis-à-vis Competition Law</a:t>
            </a:r>
            <a:endParaRPr lang="en-IN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312" y="1752600"/>
            <a:ext cx="5508888" cy="413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42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Goals of Competition Policy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2209800"/>
            <a:ext cx="7662672" cy="3889248"/>
          </a:xfrm>
        </p:spPr>
        <p:txBody>
          <a:bodyPr/>
          <a:lstStyle/>
          <a:p>
            <a:r>
              <a:rPr lang="en-US" sz="2400" dirty="0" smtClean="0">
                <a:latin typeface="+mj-lt"/>
              </a:rPr>
              <a:t>Preservation and promotion of the competitive process</a:t>
            </a:r>
          </a:p>
          <a:p>
            <a:r>
              <a:rPr lang="en-US" sz="2400" dirty="0" smtClean="0">
                <a:latin typeface="+mj-lt"/>
              </a:rPr>
              <a:t>Efficiency in production and allocation of goods and services</a:t>
            </a:r>
          </a:p>
          <a:p>
            <a:r>
              <a:rPr lang="en-US" sz="2400" dirty="0" smtClean="0">
                <a:latin typeface="+mj-lt"/>
              </a:rPr>
              <a:t>Innovation and adjustment to technological change</a:t>
            </a:r>
          </a:p>
          <a:p>
            <a:r>
              <a:rPr lang="en-US" sz="2400" dirty="0">
                <a:latin typeface="+mj-lt"/>
              </a:rPr>
              <a:t>S</a:t>
            </a:r>
            <a:r>
              <a:rPr lang="en-US" sz="2400" dirty="0" smtClean="0">
                <a:latin typeface="+mj-lt"/>
              </a:rPr>
              <a:t>ustained economic growth</a:t>
            </a:r>
          </a:p>
          <a:p>
            <a:r>
              <a:rPr lang="en-US" sz="2400" dirty="0">
                <a:latin typeface="+mj-lt"/>
              </a:rPr>
              <a:t>P</a:t>
            </a:r>
            <a:r>
              <a:rPr lang="en-US" sz="2400" dirty="0" smtClean="0">
                <a:latin typeface="+mj-lt"/>
              </a:rPr>
              <a:t>rotection of consumer interests</a:t>
            </a:r>
          </a:p>
          <a:p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0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Applicability of Competition Law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71600" y="2362200"/>
            <a:ext cx="7434072" cy="3736848"/>
          </a:xfrm>
        </p:spPr>
        <p:txBody>
          <a:bodyPr/>
          <a:lstStyle/>
          <a:p>
            <a:r>
              <a:rPr lang="en-US" sz="2400" dirty="0" smtClean="0">
                <a:latin typeface="+mj-lt"/>
              </a:rPr>
              <a:t>All undertakings engaged in manufacture, supply and distribution in the private sector </a:t>
            </a:r>
          </a:p>
          <a:p>
            <a:r>
              <a:rPr lang="en-US" sz="2400" dirty="0" smtClean="0">
                <a:latin typeface="+mj-lt"/>
              </a:rPr>
              <a:t>Public sector undertakings owned by the government or government undertakings </a:t>
            </a:r>
          </a:p>
          <a:p>
            <a:r>
              <a:rPr lang="en-US" sz="2400" dirty="0" smtClean="0">
                <a:latin typeface="+mj-lt"/>
              </a:rPr>
              <a:t>Statutory corporations </a:t>
            </a:r>
          </a:p>
          <a:p>
            <a:r>
              <a:rPr lang="en-US" sz="2400" dirty="0" smtClean="0">
                <a:latin typeface="+mj-lt"/>
              </a:rPr>
              <a:t>Undertakings under the management of controllers appointed by law </a:t>
            </a:r>
          </a:p>
          <a:p>
            <a:r>
              <a:rPr lang="en-US" sz="2400" dirty="0" smtClean="0">
                <a:latin typeface="+mj-lt"/>
              </a:rPr>
              <a:t>Cooperative societies </a:t>
            </a:r>
          </a:p>
          <a:p>
            <a:r>
              <a:rPr lang="en-US" sz="2400" dirty="0" smtClean="0">
                <a:latin typeface="+mj-lt"/>
              </a:rPr>
              <a:t>Financial institutions, banks</a:t>
            </a:r>
          </a:p>
          <a:p>
            <a:endParaRPr lang="en-US" sz="2400" b="1" dirty="0">
              <a:solidFill>
                <a:srgbClr val="000099"/>
              </a:solidFill>
              <a:latin typeface="Times New Roman" pitchFamily="18" charset="0"/>
            </a:endParaRPr>
          </a:p>
          <a:p>
            <a:endParaRPr lang="en-IN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Rubric of Competition Law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5400" y="2209800"/>
            <a:ext cx="7510272" cy="3889248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400" dirty="0">
                <a:latin typeface="+mj-lt"/>
              </a:rPr>
              <a:t>Competition law generally has  four compartments :</a:t>
            </a:r>
          </a:p>
          <a:p>
            <a:r>
              <a:rPr lang="en-US" sz="2400" dirty="0" smtClean="0">
                <a:latin typeface="+mj-lt"/>
              </a:rPr>
              <a:t>Anti-competition agreements</a:t>
            </a:r>
          </a:p>
          <a:p>
            <a:r>
              <a:rPr lang="en-US" sz="2400" dirty="0" smtClean="0">
                <a:latin typeface="+mj-lt"/>
              </a:rPr>
              <a:t>Abuse </a:t>
            </a:r>
            <a:r>
              <a:rPr lang="en-US" sz="2400" dirty="0">
                <a:latin typeface="+mj-lt"/>
              </a:rPr>
              <a:t>of </a:t>
            </a:r>
            <a:r>
              <a:rPr lang="en-US" sz="2400" dirty="0" smtClean="0">
                <a:latin typeface="+mj-lt"/>
              </a:rPr>
              <a:t>dominance</a:t>
            </a:r>
          </a:p>
          <a:p>
            <a:r>
              <a:rPr lang="en-US" sz="2400" dirty="0" smtClean="0">
                <a:latin typeface="+mj-lt"/>
              </a:rPr>
              <a:t>Mergers</a:t>
            </a:r>
            <a:r>
              <a:rPr lang="en-US" sz="2400" dirty="0">
                <a:latin typeface="+mj-lt"/>
              </a:rPr>
              <a:t>,  amalgamations, acquisitions and </a:t>
            </a:r>
            <a:r>
              <a:rPr lang="en-US" sz="2400" dirty="0" smtClean="0">
                <a:latin typeface="+mj-lt"/>
              </a:rPr>
              <a:t>take-overs</a:t>
            </a:r>
          </a:p>
          <a:p>
            <a:r>
              <a:rPr lang="en-US" sz="2400" dirty="0" smtClean="0">
                <a:latin typeface="+mj-lt"/>
              </a:rPr>
              <a:t>Fostering </a:t>
            </a:r>
            <a:r>
              <a:rPr lang="en-US" sz="2400" dirty="0">
                <a:latin typeface="+mj-lt"/>
              </a:rPr>
              <a:t>competition </a:t>
            </a:r>
          </a:p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Is Competition Law Required at all..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905000"/>
            <a:ext cx="7586472" cy="419404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With globalization,  there is likely to be significant restructuring of manufacture,  trade and services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Domestic consolidation and entry of foreign entities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Anti-competition practices may surface as a consequence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WTO fall out obligations need to be addressed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Regulatory and advocacy functions need to be posited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Without a cop, trade traffic may prejudice consumer interest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Competition law will be a cop and a friend</a:t>
            </a:r>
          </a:p>
          <a:p>
            <a:endParaRPr lang="en-IN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43E82-3B5C-4D26-86DD-093D6CB11C71}" type="datetime3">
              <a:rPr lang="en-US" smtClean="0"/>
              <a:pPr>
                <a:defRPr/>
              </a:pPr>
              <a:t>5 June 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EB138-B883-474A-8F25-AA9AEC50C05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5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2252</TotalTime>
  <Words>1102</Words>
  <Application>Microsoft Office PowerPoint</Application>
  <PresentationFormat>On-screen Show (4:3)</PresentationFormat>
  <Paragraphs>305</Paragraphs>
  <Slides>30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Civic</vt:lpstr>
      <vt:lpstr>        </vt:lpstr>
      <vt:lpstr>       Competition Policy &amp; Law </vt:lpstr>
      <vt:lpstr>What is Competition?</vt:lpstr>
      <vt:lpstr>Competition…</vt:lpstr>
      <vt:lpstr>Competition Policy vis-à-vis Competition Law</vt:lpstr>
      <vt:lpstr>Goals of Competition Policy</vt:lpstr>
      <vt:lpstr>Applicability of Competition Law</vt:lpstr>
      <vt:lpstr>Rubric of Competition Law</vt:lpstr>
      <vt:lpstr>Is Competition Law Required at all..</vt:lpstr>
      <vt:lpstr>World-wide enforcement –  More than 130 countries already have competition laws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Meaning of concerted practice</vt:lpstr>
      <vt:lpstr>Horizontal agreement </vt:lpstr>
      <vt:lpstr>Vertical agreement </vt:lpstr>
      <vt:lpstr>Meaning of 'object' or 'effect'</vt:lpstr>
      <vt:lpstr>Meaning of 'object' or 'effect' </vt:lpstr>
      <vt:lpstr>Stay Away !!!!</vt:lpstr>
      <vt:lpstr>PowerPoint Presentation</vt:lpstr>
      <vt:lpstr>PowerPoint Presentation</vt:lpstr>
      <vt:lpstr>PowerPoint Presentation</vt:lpstr>
      <vt:lpstr>Price cartel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Cement Industry In India</dc:title>
  <dc:creator>admin</dc:creator>
  <cp:lastModifiedBy>vunvun</cp:lastModifiedBy>
  <cp:revision>256</cp:revision>
  <dcterms:created xsi:type="dcterms:W3CDTF">2010-05-22T10:16:16Z</dcterms:created>
  <dcterms:modified xsi:type="dcterms:W3CDTF">2013-06-05T11:40:15Z</dcterms:modified>
</cp:coreProperties>
</file>