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7" r:id="rId2"/>
    <p:sldId id="302" r:id="rId3"/>
    <p:sldId id="297" r:id="rId4"/>
    <p:sldId id="298" r:id="rId5"/>
    <p:sldId id="303" r:id="rId6"/>
    <p:sldId id="304" r:id="rId7"/>
    <p:sldId id="306" r:id="rId8"/>
    <p:sldId id="309" r:id="rId9"/>
    <p:sldId id="305" r:id="rId10"/>
    <p:sldId id="310" r:id="rId11"/>
    <p:sldId id="311" r:id="rId12"/>
    <p:sldId id="314" r:id="rId13"/>
    <p:sldId id="307" r:id="rId14"/>
    <p:sldId id="308" r:id="rId15"/>
    <p:sldId id="313" r:id="rId16"/>
    <p:sldId id="315" r:id="rId17"/>
    <p:sldId id="316" r:id="rId18"/>
    <p:sldId id="322" r:id="rId19"/>
    <p:sldId id="323" r:id="rId20"/>
    <p:sldId id="324" r:id="rId21"/>
    <p:sldId id="325" r:id="rId22"/>
    <p:sldId id="326" r:id="rId23"/>
    <p:sldId id="327" r:id="rId24"/>
    <p:sldId id="299" r:id="rId25"/>
    <p:sldId id="258" r:id="rId26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166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6E180C-E955-4C08-B5A5-E03FAAFE3A76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MY"/>
        </a:p>
      </dgm:t>
    </dgm:pt>
    <dgm:pt modelId="{05E512F0-0E8E-4654-BFCB-F51F461C5147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Efficiency</a:t>
          </a:r>
          <a:endParaRPr lang="en-MY" dirty="0"/>
        </a:p>
      </dgm:t>
    </dgm:pt>
    <dgm:pt modelId="{F134D2B3-2AA1-4B64-9069-C389225B228E}" type="parTrans" cxnId="{E90CB97A-01FA-45C4-AF04-6D1A0B399A94}">
      <dgm:prSet/>
      <dgm:spPr/>
      <dgm:t>
        <a:bodyPr/>
        <a:lstStyle/>
        <a:p>
          <a:endParaRPr lang="en-MY"/>
        </a:p>
      </dgm:t>
    </dgm:pt>
    <dgm:pt modelId="{AD9F4DA1-37CA-474E-833E-3388B181C1E1}" type="sibTrans" cxnId="{E90CB97A-01FA-45C4-AF04-6D1A0B399A94}">
      <dgm:prSet/>
      <dgm:spPr/>
      <dgm:t>
        <a:bodyPr/>
        <a:lstStyle/>
        <a:p>
          <a:endParaRPr lang="en-MY"/>
        </a:p>
      </dgm:t>
    </dgm:pt>
    <dgm:pt modelId="{FFEB6C57-7CA0-40A6-B022-0EAD96573E5E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Productivity</a:t>
          </a:r>
          <a:endParaRPr lang="en-MY" dirty="0"/>
        </a:p>
      </dgm:t>
    </dgm:pt>
    <dgm:pt modelId="{8A9491A2-6D37-4278-8A41-7948FE57FD83}" type="parTrans" cxnId="{A5F2B8F6-2B47-477D-9421-FAE3CFF289AF}">
      <dgm:prSet/>
      <dgm:spPr/>
      <dgm:t>
        <a:bodyPr/>
        <a:lstStyle/>
        <a:p>
          <a:endParaRPr lang="en-MY"/>
        </a:p>
      </dgm:t>
    </dgm:pt>
    <dgm:pt modelId="{3CD58F6B-7DB6-46C7-B67E-7D177DE36F29}" type="sibTrans" cxnId="{A5F2B8F6-2B47-477D-9421-FAE3CFF289AF}">
      <dgm:prSet/>
      <dgm:spPr/>
      <dgm:t>
        <a:bodyPr/>
        <a:lstStyle/>
        <a:p>
          <a:endParaRPr lang="en-MY"/>
        </a:p>
      </dgm:t>
    </dgm:pt>
    <dgm:pt modelId="{7327B831-E321-4E3F-9096-BDEBBE3ECBF3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Innovation</a:t>
          </a:r>
          <a:endParaRPr lang="en-MY" dirty="0"/>
        </a:p>
      </dgm:t>
    </dgm:pt>
    <dgm:pt modelId="{5BDCE808-F0F5-4740-97B4-D3EF76E6373B}" type="parTrans" cxnId="{DF9070E9-7534-4657-A90D-CBB94AD77F92}">
      <dgm:prSet/>
      <dgm:spPr/>
      <dgm:t>
        <a:bodyPr/>
        <a:lstStyle/>
        <a:p>
          <a:endParaRPr lang="en-MY"/>
        </a:p>
      </dgm:t>
    </dgm:pt>
    <dgm:pt modelId="{FFE24644-3040-49ED-A27C-2F48523E199F}" type="sibTrans" cxnId="{DF9070E9-7534-4657-A90D-CBB94AD77F92}">
      <dgm:prSet/>
      <dgm:spPr/>
      <dgm:t>
        <a:bodyPr/>
        <a:lstStyle/>
        <a:p>
          <a:endParaRPr lang="en-MY"/>
        </a:p>
      </dgm:t>
    </dgm:pt>
    <dgm:pt modelId="{7D3ECCD3-40D5-4288-9C48-1E1D29EC0A55}" type="pres">
      <dgm:prSet presAssocID="{596E180C-E955-4C08-B5A5-E03FAAFE3A7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MY"/>
        </a:p>
      </dgm:t>
    </dgm:pt>
    <dgm:pt modelId="{5A35B94A-E83D-43DE-8ECE-CBDE6EC08D4D}" type="pres">
      <dgm:prSet presAssocID="{05E512F0-0E8E-4654-BFCB-F51F461C514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118449AD-6DC3-4366-B08A-425D33460A7A}" type="pres">
      <dgm:prSet presAssocID="{AD9F4DA1-37CA-474E-833E-3388B181C1E1}" presName="sibTrans" presStyleCnt="0"/>
      <dgm:spPr/>
    </dgm:pt>
    <dgm:pt modelId="{D43C881F-0A75-4C6A-A82E-6AA15F4D9BFD}" type="pres">
      <dgm:prSet presAssocID="{FFEB6C57-7CA0-40A6-B022-0EAD96573E5E}" presName="node" presStyleLbl="node1" presStyleIdx="1" presStyleCnt="3" custLinFactNeighborX="-33504" custLinFactNeighborY="0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39C50254-1A3C-424C-8F3F-879A31C5F764}" type="pres">
      <dgm:prSet presAssocID="{3CD58F6B-7DB6-46C7-B67E-7D177DE36F29}" presName="sibTrans" presStyleCnt="0"/>
      <dgm:spPr/>
    </dgm:pt>
    <dgm:pt modelId="{63520D59-8297-4CCE-839F-0426F2EF640B}" type="pres">
      <dgm:prSet presAssocID="{7327B831-E321-4E3F-9096-BDEBBE3ECBF3}" presName="node" presStyleLbl="node1" presStyleIdx="2" presStyleCnt="3" custLinFactNeighborX="-32992" custLinFactNeighborY="-168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</dgm:ptLst>
  <dgm:cxnLst>
    <dgm:cxn modelId="{A5F2B8F6-2B47-477D-9421-FAE3CFF289AF}" srcId="{596E180C-E955-4C08-B5A5-E03FAAFE3A76}" destId="{FFEB6C57-7CA0-40A6-B022-0EAD96573E5E}" srcOrd="1" destOrd="0" parTransId="{8A9491A2-6D37-4278-8A41-7948FE57FD83}" sibTransId="{3CD58F6B-7DB6-46C7-B67E-7D177DE36F29}"/>
    <dgm:cxn modelId="{D60BA908-0CB6-42D8-B9C8-A52D37ED6ED6}" type="presOf" srcId="{596E180C-E955-4C08-B5A5-E03FAAFE3A76}" destId="{7D3ECCD3-40D5-4288-9C48-1E1D29EC0A55}" srcOrd="0" destOrd="0" presId="urn:microsoft.com/office/officeart/2005/8/layout/hList6"/>
    <dgm:cxn modelId="{31215298-4687-47E8-843C-9D5392A5D674}" type="presOf" srcId="{05E512F0-0E8E-4654-BFCB-F51F461C5147}" destId="{5A35B94A-E83D-43DE-8ECE-CBDE6EC08D4D}" srcOrd="0" destOrd="0" presId="urn:microsoft.com/office/officeart/2005/8/layout/hList6"/>
    <dgm:cxn modelId="{E90CB97A-01FA-45C4-AF04-6D1A0B399A94}" srcId="{596E180C-E955-4C08-B5A5-E03FAAFE3A76}" destId="{05E512F0-0E8E-4654-BFCB-F51F461C5147}" srcOrd="0" destOrd="0" parTransId="{F134D2B3-2AA1-4B64-9069-C389225B228E}" sibTransId="{AD9F4DA1-37CA-474E-833E-3388B181C1E1}"/>
    <dgm:cxn modelId="{82045660-9D9D-4BD7-B7FB-132E0EE4E5AC}" type="presOf" srcId="{7327B831-E321-4E3F-9096-BDEBBE3ECBF3}" destId="{63520D59-8297-4CCE-839F-0426F2EF640B}" srcOrd="0" destOrd="0" presId="urn:microsoft.com/office/officeart/2005/8/layout/hList6"/>
    <dgm:cxn modelId="{DF9070E9-7534-4657-A90D-CBB94AD77F92}" srcId="{596E180C-E955-4C08-B5A5-E03FAAFE3A76}" destId="{7327B831-E321-4E3F-9096-BDEBBE3ECBF3}" srcOrd="2" destOrd="0" parTransId="{5BDCE808-F0F5-4740-97B4-D3EF76E6373B}" sibTransId="{FFE24644-3040-49ED-A27C-2F48523E199F}"/>
    <dgm:cxn modelId="{BD9B7FE4-33D4-4C1D-AA5B-B11D8A6C355A}" type="presOf" srcId="{FFEB6C57-7CA0-40A6-B022-0EAD96573E5E}" destId="{D43C881F-0A75-4C6A-A82E-6AA15F4D9BFD}" srcOrd="0" destOrd="0" presId="urn:microsoft.com/office/officeart/2005/8/layout/hList6"/>
    <dgm:cxn modelId="{98F66CBE-44F3-4F94-B8E7-69927635370C}" type="presParOf" srcId="{7D3ECCD3-40D5-4288-9C48-1E1D29EC0A55}" destId="{5A35B94A-E83D-43DE-8ECE-CBDE6EC08D4D}" srcOrd="0" destOrd="0" presId="urn:microsoft.com/office/officeart/2005/8/layout/hList6"/>
    <dgm:cxn modelId="{A52CC6E1-23A0-4391-BC85-5C2B9F108065}" type="presParOf" srcId="{7D3ECCD3-40D5-4288-9C48-1E1D29EC0A55}" destId="{118449AD-6DC3-4366-B08A-425D33460A7A}" srcOrd="1" destOrd="0" presId="urn:microsoft.com/office/officeart/2005/8/layout/hList6"/>
    <dgm:cxn modelId="{247EC4A1-4D5E-4A99-9BC7-F06D3EEF87F1}" type="presParOf" srcId="{7D3ECCD3-40D5-4288-9C48-1E1D29EC0A55}" destId="{D43C881F-0A75-4C6A-A82E-6AA15F4D9BFD}" srcOrd="2" destOrd="0" presId="urn:microsoft.com/office/officeart/2005/8/layout/hList6"/>
    <dgm:cxn modelId="{56F4AAA2-9718-49F7-A415-A88FAAE90864}" type="presParOf" srcId="{7D3ECCD3-40D5-4288-9C48-1E1D29EC0A55}" destId="{39C50254-1A3C-424C-8F3F-879A31C5F764}" srcOrd="3" destOrd="0" presId="urn:microsoft.com/office/officeart/2005/8/layout/hList6"/>
    <dgm:cxn modelId="{B8009268-FED2-4BBC-90AF-B797386787E5}" type="presParOf" srcId="{7D3ECCD3-40D5-4288-9C48-1E1D29EC0A55}" destId="{63520D59-8297-4CCE-839F-0426F2EF640B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207237-051C-4A79-B77C-ADEB10CF2A38}" type="doc">
      <dgm:prSet loTypeId="urn:diagrams.loki3.com/TabbedArc+Icon" loCatId="relationship" qsTypeId="urn:microsoft.com/office/officeart/2005/8/quickstyle/simple1" qsCatId="simple" csTypeId="urn:microsoft.com/office/officeart/2005/8/colors/accent1_2" csCatId="accent1" phldr="1"/>
      <dgm:spPr/>
    </dgm:pt>
    <dgm:pt modelId="{C0768F0E-BC02-4D60-A198-D390554832BF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 smtClean="0"/>
            <a:t>Low Risk</a:t>
          </a:r>
          <a:endParaRPr lang="en-MY" dirty="0"/>
        </a:p>
      </dgm:t>
    </dgm:pt>
    <dgm:pt modelId="{7C105E19-71E4-4C1B-BF76-F748EEF7BC34}" type="parTrans" cxnId="{F7E3707C-BC5D-4C63-A634-211A5491F3FA}">
      <dgm:prSet/>
      <dgm:spPr/>
      <dgm:t>
        <a:bodyPr/>
        <a:lstStyle/>
        <a:p>
          <a:endParaRPr lang="en-MY"/>
        </a:p>
      </dgm:t>
    </dgm:pt>
    <dgm:pt modelId="{6AF9F0C1-08D6-48E1-85D1-F3E15771C923}" type="sibTrans" cxnId="{F7E3707C-BC5D-4C63-A634-211A5491F3FA}">
      <dgm:prSet/>
      <dgm:spPr/>
      <dgm:t>
        <a:bodyPr/>
        <a:lstStyle/>
        <a:p>
          <a:endParaRPr lang="en-MY"/>
        </a:p>
      </dgm:t>
    </dgm:pt>
    <dgm:pt modelId="{8C6A2551-0494-4D0C-9BEB-57461C96B640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/>
            <a:t>Medium Risk</a:t>
          </a:r>
          <a:endParaRPr lang="en-MY" dirty="0"/>
        </a:p>
      </dgm:t>
    </dgm:pt>
    <dgm:pt modelId="{9EB12FCF-2E0B-4823-912E-DBFE4F77008D}" type="parTrans" cxnId="{710B8C74-5CF1-491C-A58A-C442CA89DA76}">
      <dgm:prSet/>
      <dgm:spPr/>
      <dgm:t>
        <a:bodyPr/>
        <a:lstStyle/>
        <a:p>
          <a:endParaRPr lang="en-MY"/>
        </a:p>
      </dgm:t>
    </dgm:pt>
    <dgm:pt modelId="{5C74013E-2A62-444D-99D1-F8102A07CD80}" type="sibTrans" cxnId="{710B8C74-5CF1-491C-A58A-C442CA89DA76}">
      <dgm:prSet/>
      <dgm:spPr/>
      <dgm:t>
        <a:bodyPr/>
        <a:lstStyle/>
        <a:p>
          <a:endParaRPr lang="en-MY"/>
        </a:p>
      </dgm:t>
    </dgm:pt>
    <dgm:pt modelId="{72ED39BB-0668-4A8E-B336-39E556D1F3F4}">
      <dgm:prSet phldrT="[Text]"/>
      <dgm:spPr>
        <a:solidFill>
          <a:srgbClr val="C00000"/>
        </a:solidFill>
      </dgm:spPr>
      <dgm:t>
        <a:bodyPr/>
        <a:lstStyle/>
        <a:p>
          <a:r>
            <a:rPr lang="en-US" dirty="0" smtClean="0"/>
            <a:t>High Risk</a:t>
          </a:r>
          <a:endParaRPr lang="en-MY" dirty="0"/>
        </a:p>
      </dgm:t>
    </dgm:pt>
    <dgm:pt modelId="{741FA775-F38A-42C5-AF36-4225E0E7E652}" type="parTrans" cxnId="{A62D1243-C491-4244-A76F-73EB96768B84}">
      <dgm:prSet/>
      <dgm:spPr/>
      <dgm:t>
        <a:bodyPr/>
        <a:lstStyle/>
        <a:p>
          <a:endParaRPr lang="en-MY"/>
        </a:p>
      </dgm:t>
    </dgm:pt>
    <dgm:pt modelId="{E5F0A843-87EA-4D9D-8B0C-736911EAB146}" type="sibTrans" cxnId="{A62D1243-C491-4244-A76F-73EB96768B84}">
      <dgm:prSet/>
      <dgm:spPr/>
      <dgm:t>
        <a:bodyPr/>
        <a:lstStyle/>
        <a:p>
          <a:endParaRPr lang="en-MY"/>
        </a:p>
      </dgm:t>
    </dgm:pt>
    <dgm:pt modelId="{9CEAE722-22D4-4ADA-B66C-35D4B8E2E8EB}" type="pres">
      <dgm:prSet presAssocID="{F2207237-051C-4A79-B77C-ADEB10CF2A38}" presName="Name0" presStyleCnt="0">
        <dgm:presLayoutVars>
          <dgm:dir/>
          <dgm:resizeHandles val="exact"/>
        </dgm:presLayoutVars>
      </dgm:prSet>
      <dgm:spPr/>
    </dgm:pt>
    <dgm:pt modelId="{749DA443-3115-4556-A67E-89CE86FBFAF0}" type="pres">
      <dgm:prSet presAssocID="{C0768F0E-BC02-4D60-A198-D390554832BF}" presName="twoplus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1DE25539-21E3-445E-9BD9-B87B5C1AA011}" type="pres">
      <dgm:prSet presAssocID="{8C6A2551-0494-4D0C-9BEB-57461C96B640}" presName="twoplus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0E1A0CE2-7E69-46E3-95EC-9F7A51CFC3C0}" type="pres">
      <dgm:prSet presAssocID="{72ED39BB-0668-4A8E-B336-39E556D1F3F4}" presName="twoplus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</dgm:ptLst>
  <dgm:cxnLst>
    <dgm:cxn modelId="{F9DC4D04-DC9A-48FC-B4F6-B2BA6A537111}" type="presOf" srcId="{72ED39BB-0668-4A8E-B336-39E556D1F3F4}" destId="{0E1A0CE2-7E69-46E3-95EC-9F7A51CFC3C0}" srcOrd="0" destOrd="0" presId="urn:diagrams.loki3.com/TabbedArc+Icon"/>
    <dgm:cxn modelId="{897ECB74-EAC1-4A2F-9F8E-7EE2BD105D73}" type="presOf" srcId="{8C6A2551-0494-4D0C-9BEB-57461C96B640}" destId="{1DE25539-21E3-445E-9BD9-B87B5C1AA011}" srcOrd="0" destOrd="0" presId="urn:diagrams.loki3.com/TabbedArc+Icon"/>
    <dgm:cxn modelId="{A62D1243-C491-4244-A76F-73EB96768B84}" srcId="{F2207237-051C-4A79-B77C-ADEB10CF2A38}" destId="{72ED39BB-0668-4A8E-B336-39E556D1F3F4}" srcOrd="2" destOrd="0" parTransId="{741FA775-F38A-42C5-AF36-4225E0E7E652}" sibTransId="{E5F0A843-87EA-4D9D-8B0C-736911EAB146}"/>
    <dgm:cxn modelId="{99C9E381-680C-43C0-B43B-5F24B8D777C6}" type="presOf" srcId="{C0768F0E-BC02-4D60-A198-D390554832BF}" destId="{749DA443-3115-4556-A67E-89CE86FBFAF0}" srcOrd="0" destOrd="0" presId="urn:diagrams.loki3.com/TabbedArc+Icon"/>
    <dgm:cxn modelId="{5FDB8BAE-CE9E-4667-A060-98EE9C3978A8}" type="presOf" srcId="{F2207237-051C-4A79-B77C-ADEB10CF2A38}" destId="{9CEAE722-22D4-4ADA-B66C-35D4B8E2E8EB}" srcOrd="0" destOrd="0" presId="urn:diagrams.loki3.com/TabbedArc+Icon"/>
    <dgm:cxn modelId="{F7E3707C-BC5D-4C63-A634-211A5491F3FA}" srcId="{F2207237-051C-4A79-B77C-ADEB10CF2A38}" destId="{C0768F0E-BC02-4D60-A198-D390554832BF}" srcOrd="0" destOrd="0" parTransId="{7C105E19-71E4-4C1B-BF76-F748EEF7BC34}" sibTransId="{6AF9F0C1-08D6-48E1-85D1-F3E15771C923}"/>
    <dgm:cxn modelId="{710B8C74-5CF1-491C-A58A-C442CA89DA76}" srcId="{F2207237-051C-4A79-B77C-ADEB10CF2A38}" destId="{8C6A2551-0494-4D0C-9BEB-57461C96B640}" srcOrd="1" destOrd="0" parTransId="{9EB12FCF-2E0B-4823-912E-DBFE4F77008D}" sibTransId="{5C74013E-2A62-444D-99D1-F8102A07CD80}"/>
    <dgm:cxn modelId="{1348B5FF-B7F4-46C0-B9EB-D6833C2891AA}" type="presParOf" srcId="{9CEAE722-22D4-4ADA-B66C-35D4B8E2E8EB}" destId="{749DA443-3115-4556-A67E-89CE86FBFAF0}" srcOrd="0" destOrd="0" presId="urn:diagrams.loki3.com/TabbedArc+Icon"/>
    <dgm:cxn modelId="{F4595214-C9F0-4B4D-BDE9-1586CAD68730}" type="presParOf" srcId="{9CEAE722-22D4-4ADA-B66C-35D4B8E2E8EB}" destId="{1DE25539-21E3-445E-9BD9-B87B5C1AA011}" srcOrd="1" destOrd="0" presId="urn:diagrams.loki3.com/TabbedArc+Icon"/>
    <dgm:cxn modelId="{687EBA66-1EB0-4A49-B855-45E1E6DFA6CB}" type="presParOf" srcId="{9CEAE722-22D4-4ADA-B66C-35D4B8E2E8EB}" destId="{0E1A0CE2-7E69-46E3-95EC-9F7A51CFC3C0}" srcOrd="2" destOrd="0" presId="urn:diagrams.loki3.com/TabbedArc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35B94A-E83D-43DE-8ECE-CBDE6EC08D4D}">
      <dsp:nvSpPr>
        <dsp:cNvPr id="0" name=""/>
        <dsp:cNvSpPr/>
      </dsp:nvSpPr>
      <dsp:spPr>
        <a:xfrm rot="16200000">
          <a:off x="-956010" y="957014"/>
          <a:ext cx="4525963" cy="2611933"/>
        </a:xfrm>
        <a:prstGeom prst="flowChartManualOperation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2576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Efficiency</a:t>
          </a:r>
          <a:endParaRPr lang="en-MY" sz="3300" kern="1200" dirty="0"/>
        </a:p>
      </dsp:txBody>
      <dsp:txXfrm rot="5400000">
        <a:off x="1005" y="905192"/>
        <a:ext cx="2611933" cy="2715577"/>
      </dsp:txXfrm>
    </dsp:sp>
    <dsp:sp modelId="{D43C881F-0A75-4C6A-A82E-6AA15F4D9BFD}">
      <dsp:nvSpPr>
        <dsp:cNvPr id="0" name=""/>
        <dsp:cNvSpPr/>
      </dsp:nvSpPr>
      <dsp:spPr>
        <a:xfrm rot="16200000">
          <a:off x="1786185" y="957014"/>
          <a:ext cx="4525963" cy="2611933"/>
        </a:xfrm>
        <a:prstGeom prst="flowChartManualOperation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2576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Productivity</a:t>
          </a:r>
          <a:endParaRPr lang="en-MY" sz="3300" kern="1200" dirty="0"/>
        </a:p>
      </dsp:txBody>
      <dsp:txXfrm rot="5400000">
        <a:off x="2743200" y="905192"/>
        <a:ext cx="2611933" cy="2715577"/>
      </dsp:txXfrm>
    </dsp:sp>
    <dsp:sp modelId="{63520D59-8297-4CCE-839F-0426F2EF640B}">
      <dsp:nvSpPr>
        <dsp:cNvPr id="0" name=""/>
        <dsp:cNvSpPr/>
      </dsp:nvSpPr>
      <dsp:spPr>
        <a:xfrm rot="16200000">
          <a:off x="4595017" y="957014"/>
          <a:ext cx="4525963" cy="2611933"/>
        </a:xfrm>
        <a:prstGeom prst="flowChartManualOperation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12576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Innovation</a:t>
          </a:r>
          <a:endParaRPr lang="en-MY" sz="3300" kern="1200" dirty="0"/>
        </a:p>
      </dsp:txBody>
      <dsp:txXfrm rot="5400000">
        <a:off x="5552032" y="905192"/>
        <a:ext cx="2611933" cy="27155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DA443-3115-4556-A67E-89CE86FBFAF0}">
      <dsp:nvSpPr>
        <dsp:cNvPr id="0" name=""/>
        <dsp:cNvSpPr/>
      </dsp:nvSpPr>
      <dsp:spPr>
        <a:xfrm rot="19200000">
          <a:off x="616" y="1848309"/>
          <a:ext cx="1866304" cy="1213098"/>
        </a:xfrm>
        <a:prstGeom prst="round2Same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41910" rIns="12573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Low Risk</a:t>
          </a:r>
          <a:endParaRPr lang="en-MY" sz="3300" kern="1200" dirty="0"/>
        </a:p>
      </dsp:txBody>
      <dsp:txXfrm>
        <a:off x="78868" y="1900601"/>
        <a:ext cx="1747866" cy="1153879"/>
      </dsp:txXfrm>
    </dsp:sp>
    <dsp:sp modelId="{1DE25539-21E3-445E-9BD9-B87B5C1AA011}">
      <dsp:nvSpPr>
        <dsp:cNvPr id="0" name=""/>
        <dsp:cNvSpPr/>
      </dsp:nvSpPr>
      <dsp:spPr>
        <a:xfrm>
          <a:off x="2114847" y="1078792"/>
          <a:ext cx="1866304" cy="1213098"/>
        </a:xfrm>
        <a:prstGeom prst="round2Same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41910" rIns="12573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Medium Risk</a:t>
          </a:r>
          <a:endParaRPr lang="en-MY" sz="3300" kern="1200" dirty="0"/>
        </a:p>
      </dsp:txBody>
      <dsp:txXfrm>
        <a:off x="2174066" y="1138011"/>
        <a:ext cx="1747866" cy="1153879"/>
      </dsp:txXfrm>
    </dsp:sp>
    <dsp:sp modelId="{0E1A0CE2-7E69-46E3-95EC-9F7A51CFC3C0}">
      <dsp:nvSpPr>
        <dsp:cNvPr id="0" name=""/>
        <dsp:cNvSpPr/>
      </dsp:nvSpPr>
      <dsp:spPr>
        <a:xfrm rot="2400000">
          <a:off x="4229078" y="1848309"/>
          <a:ext cx="1866304" cy="1213098"/>
        </a:xfrm>
        <a:prstGeom prst="round2Same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41910" rIns="12573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High Risk</a:t>
          </a:r>
          <a:endParaRPr lang="en-MY" sz="3300" kern="1200" dirty="0"/>
        </a:p>
      </dsp:txBody>
      <dsp:txXfrm>
        <a:off x="4269264" y="1900601"/>
        <a:ext cx="1747866" cy="1153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TabbedArc+Icon">
  <dgm:title val="Tabbed Arc"/>
  <dgm:desc val="Use to show a set of related items arcing over a common area.  Best with small amounts of text."/>
  <dgm:catLst>
    <dgm:cat type="relationship" pri="20500"/>
    <dgm:cat type="officeonline" pri="4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1">
        <dgm:alg type="cycle"/>
      </dgm:if>
      <dgm:else name="Name3">
        <dgm:choose name="Name4">
          <dgm:if name="Name5" axis="ch" ptType="node" func="cnt" op="lte" val="3">
            <dgm:choose name="Name6">
              <dgm:if name="Name7" func="var" arg="dir" op="equ" val="norm">
                <dgm:alg type="cycle">
                  <dgm:param type="stAng" val="-40"/>
                  <dgm:param type="spanAng" val="80"/>
                  <dgm:param type="rotPath" val="alongPath"/>
                </dgm:alg>
              </dgm:if>
              <dgm:else name="Name8">
                <dgm:alg type="cycle">
                  <dgm:param type="stAng" val="40"/>
                  <dgm:param type="spanAng" val="-80"/>
                  <dgm:param type="rotPath" val="alongPath"/>
                </dgm:alg>
              </dgm:else>
            </dgm:choose>
          </dgm:if>
          <dgm:else name="Name9">
            <dgm:choose name="Name10">
              <dgm:if name="Name11" func="var" arg="dir" op="equ" val="norm">
                <dgm:alg type="cycle">
                  <dgm:param type="stAng" val="-60"/>
                  <dgm:param type="spanAng" val="120"/>
                  <dgm:param type="rotPath" val="alongPath"/>
                </dgm:alg>
              </dgm:if>
              <dgm:else name="Name12">
                <dgm:alg type="cycle">
                  <dgm:param type="stAng" val="60"/>
                  <dgm:param type="spanAng" val="-120"/>
                  <dgm:param type="rotPath" val="alongPath"/>
                </dgm:alg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hoose name="Name13">
      <dgm:if name="Name14" axis="ch" ptType="node" func="cnt" op="equ" val="2">
        <dgm:constrLst>
          <dgm:constr type="w" for="ch" ptType="node" refType="w"/>
          <dgm:constr type="primFontSz" for="ch" ptType="node" op="equ" val="65"/>
          <dgm:constr type="sibSp" refType="w" fact="0.22"/>
        </dgm:constrLst>
      </dgm:if>
      <dgm:else name="Name15">
        <dgm:constrLst>
          <dgm:constr type="w" for="ch" ptType="node" refType="w"/>
          <dgm:constr type="primFontSz" for="ch" ptType="node" op="equ" val="65"/>
          <dgm:constr type="sibSp" refType="w" fact="0.14"/>
        </dgm:constrLst>
      </dgm:else>
    </dgm:choose>
    <dgm:ruleLst/>
    <dgm:forEach name="Name16" axis="ch" ptType="node">
      <dgm:choose name="Name17">
        <dgm:if name="Name18" axis="par ch" ptType="doc node" func="cnt" op="equ" val="1">
          <dgm:layoutNode name="one">
            <dgm:varLst>
              <dgm:bulletEnabled val="1"/>
            </dgm:varLst>
            <dgm:alg type="tx"/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9">
          <dgm:layoutNode name="twoplus">
            <dgm:varLst>
              <dgm:bulletEnabled val="1"/>
            </dgm:varLst>
            <dgm:alg type="tx">
              <dgm:param type="autoTxRot" val="grav"/>
            </dgm:alg>
            <dgm:shape xmlns:r="http://schemas.openxmlformats.org/officeDocument/2006/relationships" type="round2SameRect" r:blip="">
              <dgm:adjLst/>
            </dgm:shape>
            <dgm:presOf axis="desOrSelf" ptType="node"/>
            <dgm:constrLst>
              <dgm:constr type="h" refType="w" fact="0.65"/>
              <dgm:constr type="tMarg" refType="primFontSz" fact="0.1"/>
              <dgm:constr type="bMarg" refType="primFontSz" fact="0.1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2E423F-079F-4269-BE1B-31B1C946C005}" type="datetimeFigureOut">
              <a:rPr lang="en-MY" smtClean="0"/>
              <a:t>2/12/2013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287C67-A1E3-4939-A3B6-C6774F4352D3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52404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05EBD-07DD-4344-BD2A-99DFBD7C709B}" type="datetimeFigureOut">
              <a:rPr lang="en-MY" smtClean="0"/>
              <a:pPr/>
              <a:t>2/12/2013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A4AF5D-7E9C-4ED3-97A3-8D8FEBF4524E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4749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13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14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15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16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17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18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19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20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21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22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>
                <a:solidFill>
                  <a:prstClr val="black"/>
                </a:solidFill>
              </a:rPr>
              <a:pPr/>
              <a:t>23</a:t>
            </a:fld>
            <a:endParaRPr lang="en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24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10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11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A4AF5D-7E9C-4ED3-97A3-8D8FEBF4524E}" type="slidenum">
              <a:rPr lang="en-MY" smtClean="0"/>
              <a:pPr/>
              <a:t>12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9282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EB9CE-BB39-405C-84C1-A841000EC6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4B347-6783-45BA-9E8E-95307AE4E4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11072-0F01-4CA4-AF3B-5731420C55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BB2B-E3BC-442B-B221-CB9B079A5D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48ACF-EA4F-4BFD-AB3D-240065DF0D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798A8-FF34-42D7-869F-BBC0D4C7E9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0CBAC-6644-480A-8A70-2AC6CD6E11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6F801-1D56-44E2-B832-D2C60A1755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90B4C-E7C2-4ECE-A696-97FCCC6C96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CF93A-9CB7-481C-AAA6-66D5B854D3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F4C74-AD0F-496B-817C-B5F7115BF6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97653AB-0ED7-483E-A9FC-4E48D23C751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479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219200" y="2286001"/>
            <a:ext cx="6705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smtClean="0"/>
              <a:t>“</a:t>
            </a:r>
            <a:r>
              <a:rPr lang="en-MY" sz="4800" b="1" i="1" dirty="0"/>
              <a:t>What actions SMEs can </a:t>
            </a:r>
            <a:r>
              <a:rPr lang="en-MY" sz="4800" b="1" i="1" dirty="0" smtClean="0"/>
              <a:t>take ?</a:t>
            </a:r>
            <a:r>
              <a:rPr lang="en-US" sz="3200" b="1" i="1" dirty="0" smtClean="0"/>
              <a:t>”</a:t>
            </a:r>
          </a:p>
        </p:txBody>
      </p:sp>
      <p:sp>
        <p:nvSpPr>
          <p:cNvPr id="4" name="Rectangle 3"/>
          <p:cNvSpPr/>
          <p:nvPr/>
        </p:nvSpPr>
        <p:spPr>
          <a:xfrm>
            <a:off x="4267200" y="5181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b="1" dirty="0" err="1" smtClean="0"/>
              <a:t>Dhaniah</a:t>
            </a:r>
            <a:r>
              <a:rPr lang="en-US" b="1" dirty="0" smtClean="0"/>
              <a:t> </a:t>
            </a:r>
            <a:r>
              <a:rPr lang="en-US" b="1" dirty="0" err="1" smtClean="0"/>
              <a:t>Binti</a:t>
            </a:r>
            <a:r>
              <a:rPr lang="en-US" b="1" dirty="0" smtClean="0"/>
              <a:t> Ahmad</a:t>
            </a:r>
          </a:p>
          <a:p>
            <a:pPr algn="r"/>
            <a:r>
              <a:rPr lang="en-US" b="1" dirty="0" smtClean="0"/>
              <a:t>     Head of Legal Unit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Why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Competition Law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Applies to SMEs? 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sz="1400" b="1" dirty="0" smtClean="0"/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 smtClean="0"/>
              <a:t>SMEs </a:t>
            </a:r>
            <a:r>
              <a:rPr lang="en-MY" dirty="0"/>
              <a:t>are subject to competition laws in many jurisdictions around the world including Australia, the United Kingdom, Singapore and India</a:t>
            </a:r>
            <a:r>
              <a:rPr lang="en-MY" dirty="0" smtClean="0"/>
              <a:t>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 smtClean="0"/>
              <a:t>The </a:t>
            </a:r>
            <a:r>
              <a:rPr lang="en-MY" dirty="0"/>
              <a:t>Act covers the commercial activities of ALL entities, large and small, and there is no exclusion based on the size of a business.</a:t>
            </a:r>
            <a:endParaRPr lang="en-MY" dirty="0" smtClean="0"/>
          </a:p>
          <a:p>
            <a:pPr algn="just">
              <a:buFont typeface="Arial" panose="020B0604020202020204" pitchFamily="34" charset="0"/>
              <a:buChar char="•"/>
            </a:pPr>
            <a:endParaRPr lang="en-MY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3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Why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Competition Law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Applies to SMEs? 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sz="1400" b="1" dirty="0" smtClean="0"/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 smtClean="0"/>
              <a:t>Fighting </a:t>
            </a:r>
            <a:r>
              <a:rPr lang="en-US" i="1" dirty="0" smtClean="0"/>
              <a:t>cartel-like cases</a:t>
            </a:r>
            <a:r>
              <a:rPr lang="en-US" dirty="0"/>
              <a:t> </a:t>
            </a:r>
            <a:r>
              <a:rPr lang="en-US" dirty="0" smtClean="0"/>
              <a:t>– price fixing, market sharing, bid rigging </a:t>
            </a:r>
            <a:r>
              <a:rPr lang="en-US" dirty="0" err="1" smtClean="0"/>
              <a:t>etc</a:t>
            </a:r>
            <a:r>
              <a:rPr lang="en-US" dirty="0" smtClean="0"/>
              <a:t> is a high priority of many competition authorities around the world.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 smtClean="0"/>
              <a:t>Regardless </a:t>
            </a:r>
            <a:r>
              <a:rPr lang="en-MY" dirty="0"/>
              <a:t>of whether the agreement involves large multinational companies or small family-run businesses. </a:t>
            </a:r>
            <a:endParaRPr lang="en-US" dirty="0" smtClean="0"/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 smtClean="0"/>
              <a:t>Example – The Cameron Highlands Floriculturists’ Association Case</a:t>
            </a:r>
            <a:endParaRPr lang="en-MY" dirty="0" smtClean="0"/>
          </a:p>
          <a:p>
            <a:pPr algn="just">
              <a:buFont typeface="Arial" panose="020B0604020202020204" pitchFamily="34" charset="0"/>
              <a:buChar char="•"/>
            </a:pPr>
            <a:endParaRPr lang="en-MY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97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Why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Competition Law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Applies to SMEs? 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endParaRPr lang="en-US" sz="1400" b="1" dirty="0" smtClean="0"/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/>
              <a:t>Having too many exclusions and exemptions would likely dilute the effectiveness of a competition law.  However, under certain circumstances, exemptions could be allowed if this was in the public interest.</a:t>
            </a:r>
            <a:endParaRPr lang="en-MY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097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Actions to be Taken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 smtClean="0"/>
              <a:t>Competition compliance should be embedded as a culture</a:t>
            </a:r>
          </a:p>
          <a:p>
            <a:pPr algn="just"/>
            <a:r>
              <a:rPr lang="en-MY" dirty="0" smtClean="0"/>
              <a:t>Competition compliance </a:t>
            </a:r>
            <a:r>
              <a:rPr lang="en-MY" dirty="0"/>
              <a:t>programme must be designed to foster a continuous ethical culture of </a:t>
            </a:r>
            <a:r>
              <a:rPr lang="en-MY" dirty="0" smtClean="0"/>
              <a:t>integrity </a:t>
            </a:r>
            <a:r>
              <a:rPr lang="en-MY" dirty="0"/>
              <a:t>that promotes </a:t>
            </a:r>
            <a:r>
              <a:rPr lang="en-MY" dirty="0" smtClean="0"/>
              <a:t>competition </a:t>
            </a:r>
            <a:r>
              <a:rPr lang="en-MY" dirty="0"/>
              <a:t>and compliance with the law</a:t>
            </a:r>
            <a:r>
              <a:rPr lang="en-MY" dirty="0" smtClean="0"/>
              <a:t>.</a:t>
            </a:r>
          </a:p>
          <a:p>
            <a:pPr marL="0" indent="0" algn="just">
              <a:buNone/>
            </a:pPr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29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Actions to be Taken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/>
              <a:t>T</a:t>
            </a:r>
            <a:r>
              <a:rPr lang="en-MY" dirty="0" smtClean="0"/>
              <a:t>he </a:t>
            </a:r>
            <a:r>
              <a:rPr lang="en-MY" dirty="0"/>
              <a:t>implementation of </a:t>
            </a:r>
            <a:r>
              <a:rPr lang="en-MY" dirty="0" smtClean="0"/>
              <a:t>competition compliance </a:t>
            </a:r>
            <a:r>
              <a:rPr lang="en-MY" dirty="0"/>
              <a:t>programme should not be purely process-driven.</a:t>
            </a:r>
          </a:p>
          <a:p>
            <a:pPr algn="just"/>
            <a:r>
              <a:rPr lang="en-MY" dirty="0" smtClean="0"/>
              <a:t>A company’s </a:t>
            </a:r>
            <a:r>
              <a:rPr lang="en-MY" dirty="0"/>
              <a:t>challenge is to ensure that applicable </a:t>
            </a:r>
            <a:r>
              <a:rPr lang="en-MY" dirty="0" smtClean="0"/>
              <a:t>competition </a:t>
            </a:r>
            <a:r>
              <a:rPr lang="en-MY" dirty="0"/>
              <a:t>rules are both understood and upheld by management and </a:t>
            </a:r>
            <a:r>
              <a:rPr lang="en-MY" dirty="0" smtClean="0"/>
              <a:t>employees</a:t>
            </a:r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695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Actions to be Taken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 smtClean="0"/>
              <a:t>By owing </a:t>
            </a:r>
            <a:r>
              <a:rPr lang="en-MY" dirty="0"/>
              <a:t>to the scale of </a:t>
            </a:r>
            <a:r>
              <a:rPr lang="en-MY" dirty="0" smtClean="0"/>
              <a:t>the SMEs’ </a:t>
            </a:r>
            <a:r>
              <a:rPr lang="en-MY" dirty="0"/>
              <a:t>operations, </a:t>
            </a:r>
            <a:r>
              <a:rPr lang="en-MY" dirty="0" smtClean="0"/>
              <a:t>some SMEs may lack of market </a:t>
            </a:r>
            <a:r>
              <a:rPr lang="en-MY" dirty="0"/>
              <a:t>power, and their actions would unlikely have the effect of significantly preventing, restricting or distorting competition</a:t>
            </a:r>
            <a:r>
              <a:rPr lang="en-MY" dirty="0" smtClean="0"/>
              <a:t>.</a:t>
            </a:r>
            <a:r>
              <a:rPr lang="en-US" dirty="0"/>
              <a:t> </a:t>
            </a:r>
            <a:endParaRPr lang="en-US" dirty="0" smtClean="0"/>
          </a:p>
          <a:p>
            <a:pPr algn="just"/>
            <a:r>
              <a:rPr lang="en-US" i="1" dirty="0" smtClean="0"/>
              <a:t>Safe </a:t>
            </a:r>
            <a:r>
              <a:rPr lang="en-US" i="1" dirty="0" err="1" smtClean="0"/>
              <a:t>harbour</a:t>
            </a:r>
            <a:r>
              <a:rPr lang="en-US" i="1" dirty="0" smtClean="0"/>
              <a:t> </a:t>
            </a:r>
            <a:r>
              <a:rPr lang="en-US" dirty="0" smtClean="0"/>
              <a:t>applies - </a:t>
            </a:r>
          </a:p>
          <a:p>
            <a:pPr marL="0" indent="0" algn="just">
              <a:buNone/>
            </a:pPr>
            <a:r>
              <a:rPr lang="en-MY" sz="2400" i="1" dirty="0" smtClean="0"/>
              <a:t>	- the </a:t>
            </a:r>
            <a:r>
              <a:rPr lang="en-MY" sz="2400" i="1" dirty="0"/>
              <a:t>parties to the agreement are competitors who </a:t>
            </a:r>
            <a:r>
              <a:rPr lang="en-MY" sz="2400" i="1" dirty="0" smtClean="0"/>
              <a:t>	   are </a:t>
            </a:r>
            <a:r>
              <a:rPr lang="en-MY" sz="2400" i="1" dirty="0"/>
              <a:t>in the same market and their combined market </a:t>
            </a:r>
            <a:r>
              <a:rPr lang="en-MY" sz="2400" i="1" dirty="0" smtClean="0"/>
              <a:t>  	  share </a:t>
            </a:r>
            <a:r>
              <a:rPr lang="en-MY" sz="2400" i="1" dirty="0"/>
              <a:t>of the relevant market does not exceed 20%;</a:t>
            </a:r>
            <a:endParaRPr lang="en-US" sz="2400" i="1" dirty="0"/>
          </a:p>
          <a:p>
            <a:pPr algn="just"/>
            <a:endParaRPr lang="en-US" dirty="0" smtClean="0"/>
          </a:p>
          <a:p>
            <a:pPr algn="just"/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56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Actions to be Taken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	</a:t>
            </a:r>
            <a:r>
              <a:rPr lang="en-US" dirty="0" smtClean="0"/>
              <a:t>-  </a:t>
            </a:r>
            <a:r>
              <a:rPr lang="en-MY" sz="2400" dirty="0" smtClean="0"/>
              <a:t>the </a:t>
            </a:r>
            <a:r>
              <a:rPr lang="en-MY" sz="2400" dirty="0"/>
              <a:t>parties to the agreement are not competitors </a:t>
            </a:r>
            <a:r>
              <a:rPr lang="en-MY" sz="2400" dirty="0" smtClean="0"/>
              <a:t>	      and </a:t>
            </a:r>
            <a:r>
              <a:rPr lang="en-MY" sz="2400" dirty="0"/>
              <a:t>all of the parties individually has less than </a:t>
            </a:r>
            <a:r>
              <a:rPr lang="en-MY" sz="2400" dirty="0" smtClean="0"/>
              <a:t>	      25</a:t>
            </a:r>
            <a:r>
              <a:rPr lang="en-MY" sz="2400" dirty="0"/>
              <a:t>% in any relevant market. For example, an </a:t>
            </a:r>
            <a:r>
              <a:rPr lang="en-MY" sz="2400" dirty="0" smtClean="0"/>
              <a:t>	      exclusive </a:t>
            </a:r>
            <a:r>
              <a:rPr lang="en-MY" sz="2400" dirty="0"/>
              <a:t>distribution agreement between a </a:t>
            </a:r>
            <a:r>
              <a:rPr lang="en-MY" sz="2400" dirty="0" smtClean="0"/>
              <a:t>	      wholesaler </a:t>
            </a:r>
            <a:r>
              <a:rPr lang="en-MY" sz="2400" dirty="0"/>
              <a:t>and a retailer neither of whom has </a:t>
            </a:r>
            <a:r>
              <a:rPr lang="en-MY" sz="2400" dirty="0" smtClean="0"/>
              <a:t>	      more </a:t>
            </a:r>
            <a:r>
              <a:rPr lang="en-MY" sz="2400" dirty="0"/>
              <a:t>than 25% of the wholesale market or retail </a:t>
            </a:r>
            <a:r>
              <a:rPr lang="en-MY" sz="2400" dirty="0" smtClean="0"/>
              <a:t>	      market</a:t>
            </a:r>
            <a:r>
              <a:rPr lang="en-MY" sz="2400" dirty="0"/>
              <a:t>.</a:t>
            </a:r>
            <a:endParaRPr lang="en-US" sz="2400" dirty="0" smtClean="0"/>
          </a:p>
          <a:p>
            <a:pPr algn="just">
              <a:buFont typeface="Arial" panose="020B0604020202020204" pitchFamily="34" charset="0"/>
              <a:buChar char="•"/>
            </a:pPr>
            <a:r>
              <a:rPr lang="en-US" dirty="0" smtClean="0"/>
              <a:t>Apply the Competition Act 2010 as a shield from being abused in the marketplace.</a:t>
            </a:r>
          </a:p>
          <a:p>
            <a:pPr algn="just"/>
            <a:endParaRPr lang="en-US" dirty="0" smtClean="0"/>
          </a:p>
          <a:p>
            <a:pPr algn="just"/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54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Actions to be Taken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	</a:t>
            </a:r>
            <a:endParaRPr lang="en-MY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/>
              <a:t>If SMEs were to consider that they were victims of anti-competitive conduct by big enterprises, they should lodge a complaint to the </a:t>
            </a:r>
            <a:r>
              <a:rPr lang="en-MY" dirty="0" err="1" smtClean="0"/>
              <a:t>MyCC</a:t>
            </a:r>
            <a:r>
              <a:rPr lang="en-MY" dirty="0" smtClean="0"/>
              <a:t>, </a:t>
            </a:r>
            <a:r>
              <a:rPr lang="en-MY" dirty="0"/>
              <a:t>rather than counter such conduct by themselves engaging in anti-competitive behaviour.</a:t>
            </a:r>
            <a:endParaRPr lang="en-US" dirty="0" smtClean="0"/>
          </a:p>
          <a:p>
            <a:pPr algn="just"/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86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Building a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Competition Culture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MY" dirty="0"/>
          </a:p>
          <a:p>
            <a:pPr algn="just"/>
            <a:r>
              <a:rPr lang="en-MY" dirty="0"/>
              <a:t>Competition culture within the </a:t>
            </a:r>
            <a:r>
              <a:rPr lang="en-MY" dirty="0" smtClean="0"/>
              <a:t>organization.</a:t>
            </a:r>
          </a:p>
          <a:p>
            <a:pPr algn="just"/>
            <a:r>
              <a:rPr lang="en-MY" dirty="0" smtClean="0"/>
              <a:t>Committed </a:t>
            </a:r>
            <a:r>
              <a:rPr lang="en-MY" dirty="0"/>
              <a:t>‘top’ to ‘down’ </a:t>
            </a:r>
            <a:r>
              <a:rPr lang="en-MY" dirty="0" smtClean="0"/>
              <a:t>approach.</a:t>
            </a:r>
          </a:p>
          <a:p>
            <a:pPr algn="just"/>
            <a:r>
              <a:rPr lang="en-MY" dirty="0" smtClean="0"/>
              <a:t>Formulation </a:t>
            </a:r>
            <a:r>
              <a:rPr lang="en-MY" dirty="0"/>
              <a:t>of a Compliance Policy </a:t>
            </a:r>
            <a:r>
              <a:rPr lang="en-MY" dirty="0" smtClean="0"/>
              <a:t>Statement.</a:t>
            </a:r>
          </a:p>
          <a:p>
            <a:pPr algn="just"/>
            <a:r>
              <a:rPr lang="en-MY" dirty="0" smtClean="0"/>
              <a:t>Upholds </a:t>
            </a:r>
            <a:r>
              <a:rPr lang="en-MY" dirty="0"/>
              <a:t>‘</a:t>
            </a:r>
            <a:r>
              <a:rPr lang="en-MY" dirty="0" err="1"/>
              <a:t>meritrocity</a:t>
            </a:r>
            <a:r>
              <a:rPr lang="en-MY" dirty="0"/>
              <a:t>’ in all internal and external dealings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60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Monitoring and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Detecting Mechanism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MY" sz="2400" dirty="0"/>
          </a:p>
          <a:p>
            <a:pPr algn="just"/>
            <a:r>
              <a:rPr lang="en-MY" dirty="0"/>
              <a:t>Establishment of a compliance unit. </a:t>
            </a:r>
          </a:p>
          <a:p>
            <a:pPr algn="just"/>
            <a:r>
              <a:rPr lang="en-MY" dirty="0"/>
              <a:t>Main Responsibilities:</a:t>
            </a:r>
          </a:p>
          <a:p>
            <a:pPr marL="0" indent="0" algn="just">
              <a:buNone/>
            </a:pPr>
            <a:r>
              <a:rPr lang="en-MY" dirty="0" smtClean="0"/>
              <a:t>	-Report </a:t>
            </a:r>
            <a:r>
              <a:rPr lang="en-MY" dirty="0"/>
              <a:t>directly to the top </a:t>
            </a:r>
            <a:r>
              <a:rPr lang="en-MY" dirty="0" smtClean="0"/>
              <a:t>	management</a:t>
            </a:r>
            <a:r>
              <a:rPr lang="en-MY" dirty="0"/>
              <a:t>;</a:t>
            </a:r>
          </a:p>
          <a:p>
            <a:pPr marL="0" indent="0" algn="just">
              <a:buNone/>
            </a:pPr>
            <a:r>
              <a:rPr lang="en-MY" dirty="0" smtClean="0"/>
              <a:t>	- Evaluating </a:t>
            </a:r>
            <a:r>
              <a:rPr lang="en-MY" dirty="0"/>
              <a:t>and assessing risks;</a:t>
            </a:r>
          </a:p>
          <a:p>
            <a:pPr marL="0" indent="0" algn="just">
              <a:buNone/>
            </a:pPr>
            <a:r>
              <a:rPr lang="en-MY" dirty="0" smtClean="0"/>
              <a:t>	- Make </a:t>
            </a:r>
            <a:r>
              <a:rPr lang="en-MY" dirty="0"/>
              <a:t>recommendation;</a:t>
            </a:r>
          </a:p>
          <a:p>
            <a:pPr marL="0" indent="0" algn="just">
              <a:buNone/>
            </a:pPr>
            <a:r>
              <a:rPr lang="en-MY" dirty="0" smtClean="0"/>
              <a:t>	- Conduct </a:t>
            </a:r>
            <a:r>
              <a:rPr lang="en-MY" dirty="0"/>
              <a:t>scheduled training; and</a:t>
            </a:r>
          </a:p>
          <a:p>
            <a:pPr marL="0" indent="0" algn="just">
              <a:buNone/>
            </a:pPr>
            <a:r>
              <a:rPr lang="en-MY" dirty="0" smtClean="0"/>
              <a:t>	- Complaint </a:t>
            </a:r>
            <a:r>
              <a:rPr lang="en-MY" dirty="0"/>
              <a:t>Centre.</a:t>
            </a:r>
          </a:p>
          <a:p>
            <a:pPr algn="just"/>
            <a:endParaRPr lang="en-MY" dirty="0"/>
          </a:p>
          <a:p>
            <a:pPr marL="0" indent="0" algn="just">
              <a:buNone/>
            </a:pPr>
            <a:endParaRPr lang="en-MY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40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Introduction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/>
              <a:t>Compliance with the law has become particularly </a:t>
            </a:r>
            <a:r>
              <a:rPr lang="en-MY" dirty="0" smtClean="0"/>
              <a:t>important.</a:t>
            </a:r>
          </a:p>
          <a:p>
            <a:pPr algn="just"/>
            <a:r>
              <a:rPr lang="en-MY" dirty="0" smtClean="0"/>
              <a:t>Existing competition </a:t>
            </a:r>
            <a:r>
              <a:rPr lang="en-MY" dirty="0"/>
              <a:t>laws are constantly evolving and new laws are being adopted</a:t>
            </a:r>
            <a:r>
              <a:rPr lang="en-MY" dirty="0" smtClean="0"/>
              <a:t>.</a:t>
            </a:r>
          </a:p>
          <a:p>
            <a:pPr algn="just"/>
            <a:r>
              <a:rPr lang="en-MY" dirty="0" smtClean="0"/>
              <a:t>Penalties for competition law </a:t>
            </a:r>
            <a:r>
              <a:rPr lang="en-MY" dirty="0"/>
              <a:t>violations are </a:t>
            </a:r>
            <a:r>
              <a:rPr lang="en-MY" dirty="0" smtClean="0"/>
              <a:t>often hefty and </a:t>
            </a:r>
            <a:r>
              <a:rPr lang="en-MY" dirty="0"/>
              <a:t>reputational damage to companies as a result of an adverse </a:t>
            </a:r>
            <a:r>
              <a:rPr lang="en-MY" dirty="0" smtClean="0"/>
              <a:t>competition law finding </a:t>
            </a:r>
            <a:r>
              <a:rPr lang="en-MY" dirty="0"/>
              <a:t>is massive.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45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Evaluation and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Assessment of Risk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MY" sz="2400" dirty="0"/>
          </a:p>
          <a:p>
            <a:pPr marL="0" lvl="0" indent="0" algn="just">
              <a:buClr>
                <a:srgbClr val="FF0000"/>
              </a:buClr>
              <a:buSzPct val="110000"/>
              <a:buFont typeface="Wingdings" pitchFamily="2" charset="2"/>
              <a:buChar char="þ"/>
              <a:defRPr/>
            </a:pPr>
            <a:r>
              <a:rPr lang="en-US" sz="2400" kern="1200" dirty="0">
                <a:solidFill>
                  <a:prstClr val="black"/>
                </a:solidFill>
              </a:rPr>
              <a:t>Identify relevant core divisions – legal, sales, business development, procurement, corporate communication, etc.</a:t>
            </a:r>
          </a:p>
          <a:p>
            <a:pPr marL="0" lvl="0" indent="0" algn="just">
              <a:buClr>
                <a:srgbClr val="FF0000"/>
              </a:buClr>
              <a:buSzPct val="110000"/>
              <a:buFont typeface="Wingdings" pitchFamily="2" charset="2"/>
              <a:buChar char="þ"/>
              <a:defRPr/>
            </a:pPr>
            <a:r>
              <a:rPr lang="en-US" sz="2400" kern="1200" dirty="0">
                <a:solidFill>
                  <a:prstClr val="black"/>
                </a:solidFill>
              </a:rPr>
              <a:t>Legal documentation </a:t>
            </a:r>
            <a:r>
              <a:rPr lang="en-US" sz="2400" kern="1200" dirty="0" err="1">
                <a:solidFill>
                  <a:prstClr val="black"/>
                </a:solidFill>
              </a:rPr>
              <a:t>vis</a:t>
            </a:r>
            <a:r>
              <a:rPr lang="en-US" sz="2400" kern="1200" dirty="0">
                <a:solidFill>
                  <a:prstClr val="black"/>
                </a:solidFill>
              </a:rPr>
              <a:t> a </a:t>
            </a:r>
            <a:r>
              <a:rPr lang="en-US" sz="2400" kern="1200" dirty="0" err="1">
                <a:solidFill>
                  <a:prstClr val="black"/>
                </a:solidFill>
              </a:rPr>
              <a:t>vis</a:t>
            </a:r>
            <a:r>
              <a:rPr lang="en-US" sz="2400" kern="1200" dirty="0">
                <a:solidFill>
                  <a:prstClr val="black"/>
                </a:solidFill>
              </a:rPr>
              <a:t> </a:t>
            </a:r>
            <a:r>
              <a:rPr lang="en-US" sz="2400" kern="1200" dirty="0" smtClean="0">
                <a:solidFill>
                  <a:prstClr val="black"/>
                </a:solidFill>
              </a:rPr>
              <a:t>the Act. </a:t>
            </a:r>
          </a:p>
          <a:p>
            <a:pPr marL="0" lvl="0" indent="0" algn="just">
              <a:buClr>
                <a:srgbClr val="FF0000"/>
              </a:buClr>
              <a:buSzPct val="110000"/>
              <a:buFont typeface="Wingdings" pitchFamily="2" charset="2"/>
              <a:buChar char="þ"/>
              <a:defRPr/>
            </a:pPr>
            <a:r>
              <a:rPr lang="en-MY" sz="2400" kern="1200" dirty="0" smtClean="0">
                <a:solidFill>
                  <a:prstClr val="black"/>
                </a:solidFill>
              </a:rPr>
              <a:t>Is </a:t>
            </a:r>
            <a:r>
              <a:rPr lang="en-MY" sz="2400" kern="1200" dirty="0">
                <a:solidFill>
                  <a:prstClr val="black"/>
                </a:solidFill>
              </a:rPr>
              <a:t>your company a member of any trade association?</a:t>
            </a:r>
          </a:p>
          <a:p>
            <a:pPr marL="0" lvl="0" indent="0" algn="just">
              <a:buClr>
                <a:srgbClr val="FF0000"/>
              </a:buClr>
              <a:buSzPct val="110000"/>
              <a:buFont typeface="Wingdings" pitchFamily="2" charset="2"/>
              <a:buChar char="þ"/>
              <a:defRPr/>
            </a:pPr>
            <a:r>
              <a:rPr lang="en-US" sz="2400" kern="1200" dirty="0">
                <a:solidFill>
                  <a:prstClr val="black"/>
                </a:solidFill>
              </a:rPr>
              <a:t>Know your market, how many competitors, is it a concentrated market, etc.</a:t>
            </a:r>
            <a:r>
              <a:rPr lang="en-MY" sz="2400" kern="1200" dirty="0">
                <a:solidFill>
                  <a:prstClr val="black"/>
                </a:solidFill>
              </a:rPr>
              <a:t> Do your employees seem to have information about your competitors’ prices or business plans?</a:t>
            </a:r>
          </a:p>
          <a:p>
            <a:pPr marL="0" lvl="0" indent="0" algn="just">
              <a:buClr>
                <a:srgbClr val="FF0000"/>
              </a:buClr>
              <a:buSzPct val="110000"/>
              <a:buFont typeface="Wingdings" pitchFamily="2" charset="2"/>
              <a:buChar char="þ"/>
              <a:defRPr/>
            </a:pPr>
            <a:r>
              <a:rPr lang="en-US" altLang="en-US" sz="2400" kern="1200" dirty="0">
                <a:solidFill>
                  <a:prstClr val="black"/>
                </a:solidFill>
              </a:rPr>
              <a:t>Do you impose RPM or any other restriction on your retailers? </a:t>
            </a:r>
          </a:p>
          <a:p>
            <a:pPr marL="0" indent="0" algn="just">
              <a:buNone/>
            </a:pPr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00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Evaluation and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Assessment of Risk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buNone/>
            </a:pPr>
            <a:endParaRPr lang="en-MY" altLang="en-US" sz="2400" kern="1200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r>
              <a:rPr lang="en-MY" altLang="en-US" sz="2400" kern="1200" dirty="0" smtClean="0">
                <a:solidFill>
                  <a:prstClr val="black"/>
                </a:solidFill>
              </a:rPr>
              <a:t>Once </a:t>
            </a:r>
            <a:r>
              <a:rPr lang="en-MY" altLang="en-US" sz="2400" kern="1200" dirty="0">
                <a:solidFill>
                  <a:prstClr val="black"/>
                </a:solidFill>
              </a:rPr>
              <a:t>you have identified all the areas where there is a risk your business might break competition law, you can then work out how serious these risks are:</a:t>
            </a:r>
          </a:p>
          <a:p>
            <a:pPr marL="0" lvl="0" indent="0" algn="just">
              <a:buNone/>
            </a:pPr>
            <a:endParaRPr lang="en-MY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MY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MY" altLang="en-US" sz="20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82790169"/>
              </p:ext>
            </p:extLst>
          </p:nvPr>
        </p:nvGraphicFramePr>
        <p:xfrm>
          <a:off x="1371600" y="2717800"/>
          <a:ext cx="6096000" cy="414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9179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Training </a:t>
            </a:r>
            <a:r>
              <a:rPr lang="en-US" b="1" dirty="0" err="1" smtClean="0">
                <a:solidFill>
                  <a:srgbClr val="FF0000"/>
                </a:solidFill>
              </a:rPr>
              <a:t>Programme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auto">
              <a:spcAft>
                <a:spcPts val="0"/>
              </a:spcAft>
              <a:buNone/>
              <a:defRPr/>
            </a:pPr>
            <a:endParaRPr lang="en-MY" sz="2400" kern="1200" dirty="0">
              <a:solidFill>
                <a:prstClr val="black">
                  <a:tint val="75000"/>
                </a:prstClr>
              </a:solidFill>
            </a:endParaRPr>
          </a:p>
          <a:p>
            <a:pPr marL="358775" lvl="0" indent="-358775" algn="just" fontAlgn="auto">
              <a:spcAft>
                <a:spcPts val="0"/>
              </a:spcAft>
              <a:buClr>
                <a:srgbClr val="FF0000"/>
              </a:buClr>
              <a:buSzPct val="200000"/>
              <a:buFont typeface="Wingdings" pitchFamily="2" charset="2"/>
              <a:buChar char="ü"/>
              <a:defRPr/>
            </a:pPr>
            <a:r>
              <a:rPr lang="en-US" sz="2400" kern="1200" dirty="0">
                <a:solidFill>
                  <a:prstClr val="black"/>
                </a:solidFill>
              </a:rPr>
              <a:t>High risk employees (who has contact with </a:t>
            </a:r>
            <a:r>
              <a:rPr lang="en-US" sz="2400" kern="1200" dirty="0">
                <a:solidFill>
                  <a:srgbClr val="FF0000"/>
                </a:solidFill>
              </a:rPr>
              <a:t>customers, suppliers </a:t>
            </a:r>
            <a:r>
              <a:rPr lang="en-US" sz="2400" kern="1200" dirty="0">
                <a:solidFill>
                  <a:prstClr val="black"/>
                </a:solidFill>
              </a:rPr>
              <a:t>or </a:t>
            </a:r>
            <a:r>
              <a:rPr lang="en-US" sz="2400" kern="1200" dirty="0">
                <a:solidFill>
                  <a:srgbClr val="FF0000"/>
                </a:solidFill>
              </a:rPr>
              <a:t>competitors </a:t>
            </a:r>
            <a:r>
              <a:rPr lang="en-US" sz="2400" kern="1200" dirty="0">
                <a:solidFill>
                  <a:prstClr val="black"/>
                </a:solidFill>
              </a:rPr>
              <a:t>or who attends </a:t>
            </a:r>
            <a:r>
              <a:rPr lang="en-US" sz="2400" kern="1200" dirty="0">
                <a:solidFill>
                  <a:srgbClr val="FF0000"/>
                </a:solidFill>
              </a:rPr>
              <a:t>trade association meetings</a:t>
            </a:r>
            <a:r>
              <a:rPr lang="en-US" sz="2400" kern="1200" dirty="0">
                <a:solidFill>
                  <a:prstClr val="black"/>
                </a:solidFill>
              </a:rPr>
              <a:t> or </a:t>
            </a:r>
            <a:r>
              <a:rPr lang="en-US" sz="2400" kern="1200" dirty="0">
                <a:solidFill>
                  <a:srgbClr val="FF0000"/>
                </a:solidFill>
              </a:rPr>
              <a:t>trade fairs</a:t>
            </a:r>
            <a:r>
              <a:rPr lang="en-US" sz="2400" kern="1200" dirty="0">
                <a:solidFill>
                  <a:prstClr val="black"/>
                </a:solidFill>
              </a:rPr>
              <a:t>) need to be really familiar with CA 2010.</a:t>
            </a:r>
          </a:p>
          <a:p>
            <a:pPr marL="358775" lvl="0" indent="-358775" algn="just" fontAlgn="auto">
              <a:spcAft>
                <a:spcPts val="0"/>
              </a:spcAft>
              <a:buClr>
                <a:srgbClr val="FF0000"/>
              </a:buClr>
              <a:buSzPct val="200000"/>
              <a:buFont typeface="Wingdings" pitchFamily="2" charset="2"/>
              <a:buChar char="ü"/>
              <a:defRPr/>
            </a:pPr>
            <a:endParaRPr lang="en-US" sz="2400" kern="1200" dirty="0">
              <a:solidFill>
                <a:prstClr val="black"/>
              </a:solidFill>
            </a:endParaRPr>
          </a:p>
          <a:p>
            <a:pPr marL="358775" lvl="0" indent="-358775" algn="just" fontAlgn="auto">
              <a:spcAft>
                <a:spcPts val="0"/>
              </a:spcAft>
              <a:buClr>
                <a:srgbClr val="FF0000"/>
              </a:buClr>
              <a:buSzPct val="200000"/>
              <a:buFont typeface="Wingdings" pitchFamily="2" charset="2"/>
              <a:buChar char="ü"/>
              <a:defRPr/>
            </a:pPr>
            <a:r>
              <a:rPr lang="en-US" sz="2400" kern="1200" dirty="0">
                <a:solidFill>
                  <a:prstClr val="black"/>
                </a:solidFill>
              </a:rPr>
              <a:t>Important for board members to be familiar with CA 2010.</a:t>
            </a:r>
          </a:p>
          <a:p>
            <a:pPr marL="358775" lvl="0" indent="-358775" algn="just" fontAlgn="auto">
              <a:spcAft>
                <a:spcPts val="0"/>
              </a:spcAft>
              <a:buClr>
                <a:srgbClr val="FF0000"/>
              </a:buClr>
              <a:buSzPct val="200000"/>
              <a:buFont typeface="Wingdings" pitchFamily="2" charset="2"/>
              <a:buChar char="ü"/>
              <a:defRPr/>
            </a:pPr>
            <a:endParaRPr lang="en-US" sz="2400" kern="1200" dirty="0">
              <a:solidFill>
                <a:prstClr val="black"/>
              </a:solidFill>
            </a:endParaRPr>
          </a:p>
          <a:p>
            <a:pPr marL="358775" lvl="0" indent="-358775" algn="just" fontAlgn="auto">
              <a:spcAft>
                <a:spcPts val="0"/>
              </a:spcAft>
              <a:buClr>
                <a:srgbClr val="FF0000"/>
              </a:buClr>
              <a:buSzPct val="200000"/>
              <a:buFont typeface="Wingdings" pitchFamily="2" charset="2"/>
              <a:buChar char="ü"/>
              <a:defRPr/>
            </a:pPr>
            <a:r>
              <a:rPr lang="en-US" sz="2400" kern="1200" dirty="0">
                <a:solidFill>
                  <a:prstClr val="black"/>
                </a:solidFill>
              </a:rPr>
              <a:t>Conduct periodic competition law training at least once a year. Do not </a:t>
            </a:r>
            <a:r>
              <a:rPr lang="en-US" sz="2400" kern="1200" dirty="0" err="1">
                <a:solidFill>
                  <a:prstClr val="black"/>
                </a:solidFill>
              </a:rPr>
              <a:t>generalise</a:t>
            </a:r>
            <a:r>
              <a:rPr lang="en-US" sz="2400" kern="1200" dirty="0">
                <a:solidFill>
                  <a:prstClr val="black"/>
                </a:solidFill>
              </a:rPr>
              <a:t> training. Each unit within the </a:t>
            </a:r>
            <a:r>
              <a:rPr lang="en-US" sz="2400" kern="1200" dirty="0" err="1">
                <a:solidFill>
                  <a:prstClr val="black"/>
                </a:solidFill>
              </a:rPr>
              <a:t>organisation</a:t>
            </a:r>
            <a:r>
              <a:rPr lang="en-US" sz="2400" kern="1200" dirty="0">
                <a:solidFill>
                  <a:prstClr val="black"/>
                </a:solidFill>
              </a:rPr>
              <a:t> may have different needs.</a:t>
            </a:r>
          </a:p>
          <a:p>
            <a:pPr marL="0" lvl="0" indent="0" algn="just" fontAlgn="auto">
              <a:spcAft>
                <a:spcPts val="0"/>
              </a:spcAft>
              <a:buClr>
                <a:srgbClr val="FF0000"/>
              </a:buClr>
              <a:buSzPct val="200000"/>
              <a:buNone/>
              <a:defRPr/>
            </a:pPr>
            <a:endParaRPr lang="en-US" sz="2400" kern="12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en-MY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MY" altLang="en-US" sz="20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63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Training </a:t>
            </a:r>
            <a:r>
              <a:rPr lang="en-US" b="1" dirty="0" err="1" smtClean="0">
                <a:solidFill>
                  <a:srgbClr val="FF0000"/>
                </a:solidFill>
              </a:rPr>
              <a:t>Programme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fontAlgn="auto">
              <a:spcAft>
                <a:spcPts val="0"/>
              </a:spcAft>
              <a:buClr>
                <a:srgbClr val="FF0000"/>
              </a:buClr>
              <a:buSzPct val="200000"/>
              <a:buNone/>
              <a:defRPr/>
            </a:pPr>
            <a:endParaRPr lang="en-US" sz="2400" kern="1200" dirty="0">
              <a:solidFill>
                <a:prstClr val="black"/>
              </a:solidFill>
            </a:endParaRPr>
          </a:p>
          <a:p>
            <a:pPr marL="358775" lvl="0" indent="-358775" algn="just" fontAlgn="auto">
              <a:spcAft>
                <a:spcPts val="0"/>
              </a:spcAft>
              <a:buClr>
                <a:srgbClr val="FF0000"/>
              </a:buClr>
              <a:buSzPct val="200000"/>
              <a:buFont typeface="Wingdings" pitchFamily="2" charset="2"/>
              <a:buChar char="ü"/>
              <a:defRPr/>
            </a:pPr>
            <a:r>
              <a:rPr lang="en-US" sz="2400" kern="1200" dirty="0">
                <a:solidFill>
                  <a:prstClr val="black"/>
                </a:solidFill>
              </a:rPr>
              <a:t>Competition law training as part of the refresher course for new employees. Besides building culture, good opportunity to show seriousness in handling competition related issues.</a:t>
            </a:r>
            <a:endParaRPr lang="en-MY" sz="2400" kern="12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en-MY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US" altLang="en-US" sz="2000" kern="1200" dirty="0">
              <a:solidFill>
                <a:prstClr val="black"/>
              </a:solidFill>
              <a:latin typeface="Calibri"/>
            </a:endParaRPr>
          </a:p>
          <a:p>
            <a:pPr marL="0" lvl="0" indent="0" algn="just">
              <a:buNone/>
            </a:pPr>
            <a:endParaRPr lang="en-MY" altLang="en-US" sz="20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57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Conclusion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MY" dirty="0" smtClean="0"/>
          </a:p>
          <a:p>
            <a:pPr marL="0" indent="0" algn="just">
              <a:buNone/>
            </a:pPr>
            <a:endParaRPr lang="en-MY" dirty="0"/>
          </a:p>
          <a:p>
            <a:pPr marL="0" indent="0" algn="just">
              <a:buNone/>
            </a:pPr>
            <a:r>
              <a:rPr lang="en-MY" dirty="0" smtClean="0"/>
              <a:t>“</a:t>
            </a:r>
            <a:r>
              <a:rPr lang="en-MY" i="1" dirty="0"/>
              <a:t>P</a:t>
            </a:r>
            <a:r>
              <a:rPr lang="en-MY" i="1" dirty="0" smtClean="0"/>
              <a:t>rocesses </a:t>
            </a:r>
            <a:r>
              <a:rPr lang="en-MY" i="1" dirty="0"/>
              <a:t>and systems alone will not manage risks, individuals </a:t>
            </a:r>
            <a:r>
              <a:rPr lang="en-MY" i="1" dirty="0" smtClean="0"/>
              <a:t>will</a:t>
            </a:r>
            <a:r>
              <a:rPr lang="en-MY" dirty="0" smtClean="0"/>
              <a:t>”</a:t>
            </a:r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4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Introduction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/>
              <a:t>C</a:t>
            </a:r>
            <a:r>
              <a:rPr lang="en-MY" dirty="0" smtClean="0"/>
              <a:t>ompanies are encouraged to have competition compliance programmes </a:t>
            </a:r>
            <a:r>
              <a:rPr lang="en-MY" dirty="0"/>
              <a:t>in place to help protect themselves </a:t>
            </a:r>
            <a:r>
              <a:rPr lang="en-MY" dirty="0" smtClean="0"/>
              <a:t>as well as their shareholders. </a:t>
            </a:r>
          </a:p>
          <a:p>
            <a:pPr algn="just"/>
            <a:r>
              <a:rPr lang="en-MY" dirty="0"/>
              <a:t>P</a:t>
            </a:r>
            <a:r>
              <a:rPr lang="en-MY" dirty="0" smtClean="0"/>
              <a:t>ractical </a:t>
            </a:r>
            <a:r>
              <a:rPr lang="en-MY" dirty="0"/>
              <a:t>tips, guidance and </a:t>
            </a:r>
            <a:r>
              <a:rPr lang="en-MY" dirty="0" smtClean="0"/>
              <a:t>advice would be useful </a:t>
            </a:r>
            <a:r>
              <a:rPr lang="en-MY" dirty="0"/>
              <a:t>to assist companies in building and reinforcing credible </a:t>
            </a:r>
            <a:r>
              <a:rPr lang="en-MY" dirty="0" smtClean="0"/>
              <a:t>competition compliance programmes.</a:t>
            </a:r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02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Introduction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MY" dirty="0" smtClean="0"/>
              <a:t>There </a:t>
            </a:r>
            <a:r>
              <a:rPr lang="en-MY" dirty="0"/>
              <a:t>can be no “one-size-fits-all” approach, and that each compliance programme has to be designed to meet the specific </a:t>
            </a:r>
            <a:r>
              <a:rPr lang="en-MY" dirty="0" smtClean="0"/>
              <a:t>competition risks </a:t>
            </a:r>
            <a:r>
              <a:rPr lang="en-MY" dirty="0"/>
              <a:t>faced by the company in question.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15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SMEs in Malaysia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 smtClean="0"/>
              <a:t>Current definition – 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MY" sz="2000" dirty="0" smtClean="0"/>
              <a:t>Since 2005</a:t>
            </a:r>
            <a:r>
              <a:rPr lang="en-MY" sz="2000" dirty="0"/>
              <a:t>, </a:t>
            </a:r>
            <a:r>
              <a:rPr lang="en-MY" sz="2000" dirty="0" smtClean="0"/>
              <a:t>a common </a:t>
            </a:r>
            <a:r>
              <a:rPr lang="en-MY" sz="2000" dirty="0"/>
              <a:t>definition for </a:t>
            </a:r>
            <a:r>
              <a:rPr lang="en-MY" sz="2000" dirty="0" smtClean="0"/>
              <a:t>SMEs </a:t>
            </a:r>
            <a:r>
              <a:rPr lang="en-MY" sz="2000" dirty="0"/>
              <a:t>has been </a:t>
            </a:r>
            <a:r>
              <a:rPr lang="en-MY" sz="2000" dirty="0" smtClean="0"/>
              <a:t>endorsed </a:t>
            </a:r>
            <a:r>
              <a:rPr lang="en-MY" sz="2000" dirty="0"/>
              <a:t>by </a:t>
            </a:r>
            <a:r>
              <a:rPr lang="en-MY" sz="2000" dirty="0" smtClean="0"/>
              <a:t>the National SME Development Council (NSDC):</a:t>
            </a:r>
          </a:p>
          <a:p>
            <a:pPr marL="0" indent="0" algn="just">
              <a:buNone/>
            </a:pPr>
            <a:endParaRPr lang="en-US" sz="2000" dirty="0"/>
          </a:p>
          <a:p>
            <a:pPr algn="just"/>
            <a:r>
              <a:rPr lang="en-MY" sz="2000" dirty="0" smtClean="0"/>
              <a:t>Manufacturing (including agro-based</a:t>
            </a:r>
            <a:r>
              <a:rPr lang="en-MY" sz="2000" dirty="0"/>
              <a:t>) </a:t>
            </a:r>
            <a:r>
              <a:rPr lang="en-MY" sz="2000" dirty="0" smtClean="0"/>
              <a:t>and Manufacturing-related Services: Sales </a:t>
            </a:r>
            <a:r>
              <a:rPr lang="en-MY" sz="2000" dirty="0"/>
              <a:t>turnover of </a:t>
            </a:r>
            <a:r>
              <a:rPr lang="en-MY" sz="2000" b="1" dirty="0"/>
              <a:t>less than </a:t>
            </a:r>
            <a:r>
              <a:rPr lang="en-MY" sz="2000" b="1" dirty="0" smtClean="0"/>
              <a:t>RM25 million </a:t>
            </a:r>
            <a:r>
              <a:rPr lang="en-MY" sz="2000" dirty="0" smtClean="0"/>
              <a:t>OR full-time employees of </a:t>
            </a:r>
            <a:r>
              <a:rPr lang="en-MY" sz="2000" b="1" dirty="0"/>
              <a:t>less than </a:t>
            </a:r>
            <a:r>
              <a:rPr lang="en-MY" sz="2000" b="1" dirty="0" smtClean="0"/>
              <a:t>150</a:t>
            </a:r>
            <a:endParaRPr lang="en-MY" sz="2000" b="1" dirty="0"/>
          </a:p>
          <a:p>
            <a:pPr marL="0" indent="0" algn="just">
              <a:buNone/>
            </a:pPr>
            <a:endParaRPr lang="en-MY" sz="2000" dirty="0"/>
          </a:p>
          <a:p>
            <a:pPr algn="just"/>
            <a:r>
              <a:rPr lang="en-MY" sz="2000" dirty="0"/>
              <a:t>Primary </a:t>
            </a:r>
            <a:r>
              <a:rPr lang="en-MY" sz="2000" dirty="0" smtClean="0"/>
              <a:t>Agriculture </a:t>
            </a:r>
            <a:r>
              <a:rPr lang="en-MY" sz="2000" dirty="0"/>
              <a:t>and </a:t>
            </a:r>
            <a:r>
              <a:rPr lang="en-MY" sz="2000" dirty="0" smtClean="0"/>
              <a:t>Services (including </a:t>
            </a:r>
            <a:r>
              <a:rPr lang="en-MY" sz="2000" dirty="0"/>
              <a:t>ICT</a:t>
            </a:r>
            <a:r>
              <a:rPr lang="en-MY" sz="2000" dirty="0" smtClean="0"/>
              <a:t>): </a:t>
            </a:r>
            <a:r>
              <a:rPr lang="en-MY" sz="2000" dirty="0"/>
              <a:t>Sales turnover of </a:t>
            </a:r>
            <a:r>
              <a:rPr lang="en-MY" sz="2000" b="1" dirty="0"/>
              <a:t>less than </a:t>
            </a:r>
            <a:r>
              <a:rPr lang="en-MY" sz="2000" b="1" dirty="0" smtClean="0"/>
              <a:t>RM5 million </a:t>
            </a:r>
            <a:r>
              <a:rPr lang="en-MY" sz="2000" dirty="0" smtClean="0"/>
              <a:t>OR full-time employees of </a:t>
            </a:r>
            <a:r>
              <a:rPr lang="en-MY" sz="2000" b="1" dirty="0"/>
              <a:t>less than </a:t>
            </a:r>
            <a:r>
              <a:rPr lang="en-MY" sz="2000" b="1" dirty="0" smtClean="0"/>
              <a:t>50</a:t>
            </a:r>
            <a:endParaRPr lang="en-MY" sz="2000" b="1" dirty="0"/>
          </a:p>
          <a:p>
            <a:pPr marL="0" indent="0" algn="just">
              <a:buNone/>
            </a:pPr>
            <a:endParaRPr lang="en-MY" sz="2000" dirty="0"/>
          </a:p>
          <a:p>
            <a:pPr marL="0" indent="0" algn="just">
              <a:buNone/>
            </a:pPr>
            <a:endParaRPr lang="en-MY" sz="1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004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SMEs in Malaysia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 smtClean="0"/>
              <a:t>Revised definition – 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en-MY" sz="2000" dirty="0" smtClean="0"/>
              <a:t>New definition </a:t>
            </a:r>
            <a:r>
              <a:rPr lang="en-MY" sz="2000" dirty="0"/>
              <a:t>for </a:t>
            </a:r>
            <a:r>
              <a:rPr lang="en-MY" sz="2000" dirty="0" smtClean="0"/>
              <a:t>SMEs was endorsed by NSDC in July 2013 and will be operational in 2014:</a:t>
            </a:r>
          </a:p>
          <a:p>
            <a:pPr marL="0" indent="0" algn="just">
              <a:buNone/>
            </a:pPr>
            <a:endParaRPr lang="en-US" sz="2000" dirty="0"/>
          </a:p>
          <a:p>
            <a:pPr algn="just"/>
            <a:r>
              <a:rPr lang="en-MY" sz="2000" dirty="0"/>
              <a:t> Manufacturing sector, sales turnover </a:t>
            </a:r>
            <a:r>
              <a:rPr lang="en-MY" sz="2000" b="1" dirty="0"/>
              <a:t>not exceeding RM50 million </a:t>
            </a:r>
            <a:r>
              <a:rPr lang="en-MY" sz="2000" dirty="0"/>
              <a:t>OR full-time employees </a:t>
            </a:r>
            <a:r>
              <a:rPr lang="en-MY" sz="2000" b="1" dirty="0"/>
              <a:t>not exceeding 200 workers</a:t>
            </a:r>
          </a:p>
          <a:p>
            <a:pPr algn="just"/>
            <a:r>
              <a:rPr lang="en-MY" sz="2000" dirty="0"/>
              <a:t>Services and other sectors, sales turnover not exceeding </a:t>
            </a:r>
            <a:r>
              <a:rPr lang="en-MY" sz="2000" b="1" dirty="0"/>
              <a:t>RM20 million</a:t>
            </a:r>
            <a:r>
              <a:rPr lang="en-MY" sz="2000" dirty="0"/>
              <a:t> OR full-time employees </a:t>
            </a:r>
            <a:r>
              <a:rPr lang="en-MY" sz="2000" b="1" dirty="0"/>
              <a:t>not exceeding 75 </a:t>
            </a:r>
            <a:r>
              <a:rPr lang="en-MY" sz="2000" b="1" dirty="0" smtClean="0"/>
              <a:t>workers</a:t>
            </a:r>
          </a:p>
          <a:p>
            <a:pPr marL="0" indent="0" algn="just">
              <a:buNone/>
            </a:pPr>
            <a:endParaRPr lang="en-US" sz="2000" b="1" dirty="0"/>
          </a:p>
          <a:p>
            <a:pPr marL="0" indent="0" algn="just">
              <a:buNone/>
            </a:pPr>
            <a:r>
              <a:rPr lang="en-US" sz="2000" b="1" dirty="0" smtClean="0"/>
              <a:t>* </a:t>
            </a:r>
            <a:r>
              <a:rPr lang="en-MY" sz="2000" b="1" i="1" dirty="0" smtClean="0"/>
              <a:t>A </a:t>
            </a:r>
            <a:r>
              <a:rPr lang="en-MY" sz="2000" b="1" i="1" dirty="0"/>
              <a:t>business will </a:t>
            </a:r>
            <a:r>
              <a:rPr lang="en-MY" sz="2000" b="1" i="1" dirty="0" smtClean="0"/>
              <a:t>be deemed as </a:t>
            </a:r>
            <a:r>
              <a:rPr lang="en-MY" sz="2000" b="1" i="1" dirty="0"/>
              <a:t>an SME if it </a:t>
            </a:r>
            <a:r>
              <a:rPr lang="en-MY" sz="2000" b="1" i="1" dirty="0" smtClean="0"/>
              <a:t>meets either one </a:t>
            </a:r>
            <a:r>
              <a:rPr lang="en-MY" sz="2000" b="1" i="1" dirty="0"/>
              <a:t>of the </a:t>
            </a:r>
            <a:r>
              <a:rPr lang="en-MY" sz="2000" b="1" i="1" dirty="0" smtClean="0"/>
              <a:t>two specified criteria, namely sales </a:t>
            </a:r>
            <a:r>
              <a:rPr lang="en-MY" sz="2000" b="1" i="1" dirty="0"/>
              <a:t>turnover </a:t>
            </a:r>
            <a:r>
              <a:rPr lang="en-MY" sz="2000" b="1" i="1" dirty="0" smtClean="0"/>
              <a:t>or full-time employees whichever </a:t>
            </a:r>
            <a:r>
              <a:rPr lang="en-MY" sz="2000" b="1" i="1" dirty="0"/>
              <a:t>is lower</a:t>
            </a:r>
          </a:p>
          <a:p>
            <a:pPr marL="0" indent="0" algn="just">
              <a:buNone/>
            </a:pPr>
            <a:endParaRPr lang="en-MY" sz="2000" b="1" dirty="0"/>
          </a:p>
          <a:p>
            <a:pPr marL="0" indent="0" algn="just">
              <a:buNone/>
            </a:pPr>
            <a:endParaRPr lang="en-MY" sz="14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13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SMEs in Malaysia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n-MY" dirty="0"/>
              <a:t>SME GDP expanded by 6% in </a:t>
            </a:r>
            <a:r>
              <a:rPr lang="en-MY" dirty="0" smtClean="0"/>
              <a:t>2012. </a:t>
            </a:r>
            <a:endParaRPr lang="en-MY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 smtClean="0"/>
              <a:t>Prospects </a:t>
            </a:r>
            <a:r>
              <a:rPr lang="en-MY" dirty="0"/>
              <a:t>are also for SMEs to continue on a sustained growth path of 5 - 6% in </a:t>
            </a:r>
            <a:r>
              <a:rPr lang="en-MY" dirty="0" smtClean="0"/>
              <a:t>2013, premised against a </a:t>
            </a:r>
            <a:r>
              <a:rPr lang="en-MY" dirty="0"/>
              <a:t>backdrop of 4.5 - 5% overall GDP growth.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/>
              <a:t>Domestic demand will be the pillar </a:t>
            </a:r>
            <a:r>
              <a:rPr lang="en-MY" dirty="0" smtClean="0"/>
              <a:t>to sustain </a:t>
            </a:r>
            <a:r>
              <a:rPr lang="en-MY" dirty="0"/>
              <a:t>the growth, reinforced by </a:t>
            </a:r>
            <a:r>
              <a:rPr lang="en-MY" dirty="0" smtClean="0"/>
              <a:t>initiatives under </a:t>
            </a:r>
            <a:r>
              <a:rPr lang="en-MY" dirty="0"/>
              <a:t>the Economic </a:t>
            </a:r>
            <a:r>
              <a:rPr lang="en-MY" dirty="0" smtClean="0"/>
              <a:t>Transformation Programme </a:t>
            </a:r>
            <a:r>
              <a:rPr lang="en-MY" dirty="0"/>
              <a:t>and the SME </a:t>
            </a:r>
            <a:r>
              <a:rPr lang="en-MY" dirty="0" err="1" smtClean="0"/>
              <a:t>Masterplan</a:t>
            </a:r>
            <a:r>
              <a:rPr lang="en-MY" dirty="0" smtClean="0"/>
              <a:t> (2012 </a:t>
            </a:r>
            <a:r>
              <a:rPr lang="en-MY" dirty="0"/>
              <a:t>- 2020).</a:t>
            </a:r>
            <a:endParaRPr lang="en-MY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7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Why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Competition Law??</a:t>
            </a:r>
            <a:endParaRPr lang="en-MY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963385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541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Why Competition Law? ?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sz="1400" b="1" dirty="0" smtClean="0"/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/>
              <a:t>I</a:t>
            </a:r>
            <a:r>
              <a:rPr lang="en-MY" dirty="0" smtClean="0"/>
              <a:t>t </a:t>
            </a:r>
            <a:r>
              <a:rPr lang="en-MY" dirty="0"/>
              <a:t>is observed that </a:t>
            </a:r>
            <a:r>
              <a:rPr lang="en-MY" dirty="0" smtClean="0"/>
              <a:t>majority is </a:t>
            </a:r>
            <a:r>
              <a:rPr lang="en-MY" dirty="0"/>
              <a:t>not aware of the </a:t>
            </a:r>
            <a:r>
              <a:rPr lang="en-MY" dirty="0" smtClean="0"/>
              <a:t>Competition Act 2010.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MY" dirty="0" smtClean="0"/>
              <a:t>But some agree that the </a:t>
            </a:r>
            <a:r>
              <a:rPr lang="en-MY" dirty="0"/>
              <a:t>Act will </a:t>
            </a:r>
            <a:r>
              <a:rPr lang="en-MY" dirty="0" smtClean="0"/>
              <a:t>have an </a:t>
            </a:r>
            <a:r>
              <a:rPr lang="en-MY" dirty="0"/>
              <a:t>impact on their </a:t>
            </a:r>
            <a:r>
              <a:rPr lang="en-MY" dirty="0" smtClean="0"/>
              <a:t>businesses, in particular the part on the prohibition on price fixing to avoid controlling the market price by particular firms.</a:t>
            </a:r>
            <a:endParaRPr lang="en-MY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500187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58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996</Words>
  <Application>Microsoft Office PowerPoint</Application>
  <PresentationFormat>On-screen Show (4:3)</PresentationFormat>
  <Paragraphs>146</Paragraphs>
  <Slides>25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Default Design</vt:lpstr>
      <vt:lpstr>PowerPoint Presentation</vt:lpstr>
      <vt:lpstr>Introduction</vt:lpstr>
      <vt:lpstr>Introduction</vt:lpstr>
      <vt:lpstr>Introduction</vt:lpstr>
      <vt:lpstr>SMEs in Malaysia</vt:lpstr>
      <vt:lpstr>SMEs in Malaysia</vt:lpstr>
      <vt:lpstr>SMEs in Malaysia</vt:lpstr>
      <vt:lpstr>Why Competition Law??</vt:lpstr>
      <vt:lpstr>Why Competition Law? ?</vt:lpstr>
      <vt:lpstr>Why Competition Law  Applies to SMEs? </vt:lpstr>
      <vt:lpstr>Why Competition Law  Applies to SMEs? </vt:lpstr>
      <vt:lpstr>Why Competition Law  Applies to SMEs? </vt:lpstr>
      <vt:lpstr>Actions to be Taken</vt:lpstr>
      <vt:lpstr>Actions to be Taken</vt:lpstr>
      <vt:lpstr>Actions to be Taken</vt:lpstr>
      <vt:lpstr>Actions to be Taken</vt:lpstr>
      <vt:lpstr>Actions to be Taken</vt:lpstr>
      <vt:lpstr>Building a  Competition Culture</vt:lpstr>
      <vt:lpstr>Monitoring and  Detecting Mechanism</vt:lpstr>
      <vt:lpstr>Evaluation and  Assessment of Risk</vt:lpstr>
      <vt:lpstr>Evaluation and  Assessment of Risk</vt:lpstr>
      <vt:lpstr>Training Programme</vt:lpstr>
      <vt:lpstr>Training Programme</vt:lpstr>
      <vt:lpstr>Conclusion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dhaniah</cp:lastModifiedBy>
  <cp:revision>38</cp:revision>
  <cp:lastPrinted>2013-12-02T08:41:51Z</cp:lastPrinted>
  <dcterms:created xsi:type="dcterms:W3CDTF">2012-02-13T02:44:32Z</dcterms:created>
  <dcterms:modified xsi:type="dcterms:W3CDTF">2013-12-02T08:50:20Z</dcterms:modified>
</cp:coreProperties>
</file>